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comments/comment1.xml" ContentType="application/vnd.openxmlformats-officedocument.presentationml.comments+xml"/>
  <Override PartName="/ppt/tags/tag7.xml" ContentType="application/vnd.openxmlformats-officedocument.presentationml.tags+xml"/>
  <Override PartName="/ppt/notesSlides/notesSlide3.xml" ContentType="application/vnd.openxmlformats-officedocument.presentationml.notesSlide+xml"/>
  <Override PartName="/ppt/comments/comment2.xml" ContentType="application/vnd.openxmlformats-officedocument.presentationml.comments+xml"/>
  <Override PartName="/ppt/tags/tag8.xml" ContentType="application/vnd.openxmlformats-officedocument.presentationml.tags+xml"/>
  <Override PartName="/ppt/notesSlides/notesSlide4.xml" ContentType="application/vnd.openxmlformats-officedocument.presentationml.notesSlide+xml"/>
  <Override PartName="/ppt/comments/comment3.xml" ContentType="application/vnd.openxmlformats-officedocument.presentationml.comments+xml"/>
  <Override PartName="/ppt/tags/tag9.xml" ContentType="application/vnd.openxmlformats-officedocument.presentationml.tags+xml"/>
  <Override PartName="/ppt/notesSlides/notesSlide5.xml" ContentType="application/vnd.openxmlformats-officedocument.presentationml.notesSlide+xml"/>
  <Override PartName="/ppt/comments/comment4.xml" ContentType="application/vnd.openxmlformats-officedocument.presentationml.comments+xml"/>
  <Override PartName="/ppt/tags/tag10.xml" ContentType="application/vnd.openxmlformats-officedocument.presentationml.tags+xml"/>
  <Override PartName="/ppt/tags/tag11.xml" ContentType="application/vnd.openxmlformats-officedocument.presentationml.tags+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7.xml" ContentType="application/vnd.openxmlformats-officedocument.presentationml.notesSlide+xml"/>
  <Override PartName="/ppt/tags/tag17.xml" ContentType="application/vnd.openxmlformats-officedocument.presentationml.tags+xml"/>
  <Override PartName="/ppt/comments/comment5.xml" ContentType="application/vnd.openxmlformats-officedocument.presentationml.comments+xml"/>
  <Override PartName="/ppt/tags/tag18.xml" ContentType="application/vnd.openxmlformats-officedocument.presentationml.tags+xml"/>
  <Override PartName="/ppt/comments/comment6.xml" ContentType="application/vnd.openxmlformats-officedocument.presentationml.comments+xml"/>
  <Override PartName="/ppt/tags/tag19.xml" ContentType="application/vnd.openxmlformats-officedocument.presentationml.tags+xml"/>
  <Override PartName="/ppt/comments/comment7.xml" ContentType="application/vnd.openxmlformats-officedocument.presentationml.comments+xml"/>
  <Override PartName="/ppt/tags/tag20.xml" ContentType="application/vnd.openxmlformats-officedocument.presentationml.tags+xml"/>
  <Override PartName="/ppt/tags/tag21.xml" ContentType="application/vnd.openxmlformats-officedocument.presentationml.tags+xml"/>
  <Override PartName="/ppt/notesSlides/notesSlide8.xml" ContentType="application/vnd.openxmlformats-officedocument.presentationml.notesSlide+xml"/>
  <Override PartName="/ppt/tags/tag22.xml" ContentType="application/vnd.openxmlformats-officedocument.presentationml.tags+xml"/>
  <Override PartName="/ppt/comments/comment8.xml" ContentType="application/vnd.openxmlformats-officedocument.presentationml.comments+xml"/>
  <Override PartName="/ppt/tags/tag23.xml" ContentType="application/vnd.openxmlformats-officedocument.presentationml.tags+xml"/>
  <Override PartName="/ppt/tags/tag24.xml" ContentType="application/vnd.openxmlformats-officedocument.presentationml.tags+xml"/>
  <Override PartName="/ppt/notesSlides/notesSlide9.xml" ContentType="application/vnd.openxmlformats-officedocument.presentationml.notesSlide+xml"/>
  <Override PartName="/ppt/comments/comment9.xml" ContentType="application/vnd.openxmlformats-officedocument.presentationml.comments+xml"/>
  <Override PartName="/ppt/tags/tag25.xml" ContentType="application/vnd.openxmlformats-officedocument.presentationml.tags+xml"/>
  <Override PartName="/ppt/tags/tag26.xml" ContentType="application/vnd.openxmlformats-officedocument.presentationml.tags+xml"/>
  <Override PartName="/ppt/notesSlides/notesSlide10.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11.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notesSlides/notesSlide12.xml" ContentType="application/vnd.openxmlformats-officedocument.presentationml.notesSlide+xml"/>
  <Override PartName="/ppt/comments/comment10.xml" ContentType="application/vnd.openxmlformats-officedocument.presentationml.comments+xml"/>
  <Override PartName="/ppt/tags/tag31.xml" ContentType="application/vnd.openxmlformats-officedocument.presentationml.tags+xml"/>
  <Override PartName="/ppt/tags/tag32.xml" ContentType="application/vnd.openxmlformats-officedocument.presentationml.tags+xml"/>
  <Override PartName="/ppt/notesSlides/notesSlide13.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14.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notesSlides/notesSlide15.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tags/tag41.xml" ContentType="application/vnd.openxmlformats-officedocument.presentationml.tags+xml"/>
  <Override PartName="/ppt/notesSlides/notesSlide17.xml" ContentType="application/vnd.openxmlformats-officedocument.presentationml.notesSlide+xml"/>
  <Override PartName="/ppt/comments/comment11.xml" ContentType="application/vnd.openxmlformats-officedocument.presentationml.comment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18.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19.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20.xml" ContentType="application/vnd.openxmlformats-officedocument.presentationml.notesSlide+xml"/>
  <Override PartName="/ppt/comments/comment12.xml" ContentType="application/vnd.openxmlformats-officedocument.presentationml.comments+xml"/>
  <Override PartName="/ppt/tags/tag49.xml" ContentType="application/vnd.openxmlformats-officedocument.presentationml.tags+xml"/>
  <Override PartName="/ppt/tags/tag50.xml" ContentType="application/vnd.openxmlformats-officedocument.presentationml.tags+xml"/>
  <Override PartName="/ppt/notesSlides/notesSlide21.xml" ContentType="application/vnd.openxmlformats-officedocument.presentationml.notesSlide+xml"/>
  <Override PartName="/ppt/tags/tag51.xml" ContentType="application/vnd.openxmlformats-officedocument.presentationml.tags+xml"/>
  <Override PartName="/ppt/comments/comment13.xml" ContentType="application/vnd.openxmlformats-officedocument.presentationml.comments+xml"/>
  <Override PartName="/ppt/tags/tag52.xml" ContentType="application/vnd.openxmlformats-officedocument.presentationml.tags+xml"/>
  <Override PartName="/ppt/comments/comment14.xml" ContentType="application/vnd.openxmlformats-officedocument.presentationml.comments+xml"/>
  <Override PartName="/ppt/tags/tag53.xml" ContentType="application/vnd.openxmlformats-officedocument.presentationml.tags+xml"/>
  <Override PartName="/ppt/comments/comment15.xml" ContentType="application/vnd.openxmlformats-officedocument.presentationml.comments+xml"/>
  <Override PartName="/ppt/tags/tag54.xml" ContentType="application/vnd.openxmlformats-officedocument.presentationml.tags+xml"/>
  <Override PartName="/ppt/tags/tag55.xml" ContentType="application/vnd.openxmlformats-officedocument.presentationml.tags+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 id="2147483826" r:id="rId5"/>
  </p:sldMasterIdLst>
  <p:notesMasterIdLst>
    <p:notesMasterId r:id="rId40"/>
  </p:notesMasterIdLst>
  <p:sldIdLst>
    <p:sldId id="2076137351" r:id="rId6"/>
    <p:sldId id="2146846710" r:id="rId7"/>
    <p:sldId id="2146846709" r:id="rId8"/>
    <p:sldId id="2146846798" r:id="rId9"/>
    <p:sldId id="2146846679" r:id="rId10"/>
    <p:sldId id="2146846714" r:id="rId11"/>
    <p:sldId id="2146846928" r:id="rId12"/>
    <p:sldId id="2146846930" r:id="rId13"/>
    <p:sldId id="2146846931" r:id="rId14"/>
    <p:sldId id="2146846927" r:id="rId15"/>
    <p:sldId id="2146846639" r:id="rId16"/>
    <p:sldId id="2146846826" r:id="rId17"/>
    <p:sldId id="2146846923" r:id="rId18"/>
    <p:sldId id="2146846920" r:id="rId19"/>
    <p:sldId id="2146846637" r:id="rId20"/>
    <p:sldId id="2146846630" r:id="rId21"/>
    <p:sldId id="2146846717" r:id="rId22"/>
    <p:sldId id="2146846740" r:id="rId23"/>
    <p:sldId id="2146846776" r:id="rId24"/>
    <p:sldId id="2146846774" r:id="rId25"/>
    <p:sldId id="2146846831" r:id="rId26"/>
    <p:sldId id="2146846785" r:id="rId27"/>
    <p:sldId id="2146846786" r:id="rId28"/>
    <p:sldId id="2146846789" r:id="rId29"/>
    <p:sldId id="2146846754" r:id="rId30"/>
    <p:sldId id="2146846829" r:id="rId31"/>
    <p:sldId id="2146846757" r:id="rId32"/>
    <p:sldId id="2146846758" r:id="rId33"/>
    <p:sldId id="2146846770" r:id="rId34"/>
    <p:sldId id="2146846733" r:id="rId35"/>
    <p:sldId id="2146846925" r:id="rId36"/>
    <p:sldId id="2146846926" r:id="rId37"/>
    <p:sldId id="2146846825" r:id="rId38"/>
    <p:sldId id="2146846719" r:id="rId39"/>
  </p:sldIdLst>
  <p:sldSz cx="12192000" cy="6858000"/>
  <p:notesSz cx="6858000" cy="9144000"/>
  <p:custDataLst>
    <p:tags r:id="rId41"/>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elcome &amp; Agenda" id="{71B75C9C-D832-4ABA-A1BC-DFA9173A2AB1}">
          <p14:sldIdLst>
            <p14:sldId id="2076137351"/>
            <p14:sldId id="2146846710"/>
            <p14:sldId id="2146846709"/>
            <p14:sldId id="2146846798"/>
            <p14:sldId id="2146846679"/>
          </p14:sldIdLst>
        </p14:section>
        <p14:section name="Intro to CVMS" id="{091983F7-88A1-4BFB-A28A-A8DD0F16507E}">
          <p14:sldIdLst>
            <p14:sldId id="2146846714"/>
            <p14:sldId id="2146846928"/>
            <p14:sldId id="2146846930"/>
            <p14:sldId id="2146846931"/>
            <p14:sldId id="2146846927"/>
            <p14:sldId id="2146846639"/>
            <p14:sldId id="2146846826"/>
            <p14:sldId id="2146846923"/>
          </p14:sldIdLst>
        </p14:section>
        <p14:section name="Onboard users to CVMS" id="{A537166B-C996-4AEF-8C36-8060B66F7795}">
          <p14:sldIdLst>
            <p14:sldId id="2146846920"/>
            <p14:sldId id="2146846637"/>
            <p14:sldId id="2146846630"/>
          </p14:sldIdLst>
        </p14:section>
        <p14:section name="Provider Portal" id="{6398A229-2398-4806-9E18-9FF16275B72C}">
          <p14:sldIdLst>
            <p14:sldId id="2146846717"/>
            <p14:sldId id="2146846740"/>
            <p14:sldId id="2146846776"/>
          </p14:sldIdLst>
        </p14:section>
        <p14:section name="Enter Data for Registered Recipient" id="{9837E1E0-0CA8-4997-BDC7-0491D7F63CC5}">
          <p14:sldIdLst>
            <p14:sldId id="2146846774"/>
            <p14:sldId id="2146846831"/>
            <p14:sldId id="2146846785"/>
            <p14:sldId id="2146846786"/>
            <p14:sldId id="2146846789"/>
          </p14:sldIdLst>
        </p14:section>
        <p14:section name="Creating and Registering a Recipient" id="{F9C65C02-FB3C-4090-AA10-0FDF969D3EC4}">
          <p14:sldIdLst>
            <p14:sldId id="2146846754"/>
            <p14:sldId id="2146846829"/>
            <p14:sldId id="2146846757"/>
            <p14:sldId id="2146846758"/>
            <p14:sldId id="2146846770"/>
          </p14:sldIdLst>
        </p14:section>
        <p14:section name="Closing" id="{1DD8D1CD-189D-4E45-B447-F636AB30726E}">
          <p14:sldIdLst>
            <p14:sldId id="2146846733"/>
            <p14:sldId id="2146846925"/>
            <p14:sldId id="2146846926"/>
            <p14:sldId id="2146846825"/>
            <p14:sldId id="2146846719"/>
          </p14:sldIdLst>
        </p14:section>
      </p14:sectionLst>
    </p:ext>
    <p:ext uri="{EFAFB233-063F-42B5-8137-9DF3F51BA10A}">
      <p15:sldGuideLst xmlns:p15="http://schemas.microsoft.com/office/powerpoint/2012/main">
        <p15:guide id="2" pos="3840" userDrawn="1">
          <p15:clr>
            <a:srgbClr val="A4A3A4"/>
          </p15:clr>
        </p15:guide>
        <p15:guide id="3" orient="horz"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9" name="DiGangi, Steven J." initials="DSJ" lastIdx="23" clrIdx="28">
    <p:extLst>
      <p:ext uri="{19B8F6BF-5375-455C-9EA6-DF929625EA0E}">
        <p15:presenceInfo xmlns:p15="http://schemas.microsoft.com/office/powerpoint/2012/main" userId="S::steven.j.digangi@accenture.com::d213d152-c063-4155-b18e-cecde9a9833c" providerId="AD"/>
      </p:ext>
    </p:extLst>
  </p:cmAuthor>
  <p:cmAuthor id="1" name="Kendall E Ford" initials="KEF" lastIdx="33" clrIdx="0">
    <p:extLst>
      <p:ext uri="{19B8F6BF-5375-455C-9EA6-DF929625EA0E}">
        <p15:presenceInfo xmlns:p15="http://schemas.microsoft.com/office/powerpoint/2012/main" userId="S::Kendall.Ford@ey.com::b4ee1cad-47ad-4eaa-a81b-e830ee22035f" providerId="AD"/>
      </p:ext>
    </p:extLst>
  </p:cmAuthor>
  <p:cmAuthor id="30" name="Couderc-ACN, Simon" initials="CS" lastIdx="11" clrIdx="29">
    <p:extLst>
      <p:ext uri="{19B8F6BF-5375-455C-9EA6-DF929625EA0E}">
        <p15:presenceInfo xmlns:p15="http://schemas.microsoft.com/office/powerpoint/2012/main" userId="Couderc-ACN, Simon" providerId="None"/>
      </p:ext>
    </p:extLst>
  </p:cmAuthor>
  <p:cmAuthor id="2" name="Ludlam, Jay" initials="LJ" lastIdx="28" clrIdx="1">
    <p:extLst>
      <p:ext uri="{19B8F6BF-5375-455C-9EA6-DF929625EA0E}">
        <p15:presenceInfo xmlns:p15="http://schemas.microsoft.com/office/powerpoint/2012/main" userId="S::jay.ludlam@dhhs.nc.gov::6c1fc5a2-b90b-4bfa-b0c8-82f1a808e666" providerId="AD"/>
      </p:ext>
    </p:extLst>
  </p:cmAuthor>
  <p:cmAuthor id="31" name="Goodwin, Dawn M" initials="GM" lastIdx="5" clrIdx="30">
    <p:extLst>
      <p:ext uri="{19B8F6BF-5375-455C-9EA6-DF929625EA0E}">
        <p15:presenceInfo xmlns:p15="http://schemas.microsoft.com/office/powerpoint/2012/main" userId="S::dawn.goodwin@dhhs.nc.gov::9c8909a0-0b8c-41f7-8eef-9fce053c4a66" providerId="AD"/>
      </p:ext>
    </p:extLst>
  </p:cmAuthor>
  <p:cmAuthor id="3" name="Juan Carlos Falquez" initials="JCF" lastIdx="2" clrIdx="2">
    <p:extLst>
      <p:ext uri="{19B8F6BF-5375-455C-9EA6-DF929625EA0E}">
        <p15:presenceInfo xmlns:p15="http://schemas.microsoft.com/office/powerpoint/2012/main" userId="S::juan.carlos.falquez@ey.com::db337ff3-904f-4640-afbf-6ba50b630709" providerId="AD"/>
      </p:ext>
    </p:extLst>
  </p:cmAuthor>
  <p:cmAuthor id="32" name="Brown, Patrick M" initials="BM" lastIdx="9" clrIdx="31">
    <p:extLst>
      <p:ext uri="{19B8F6BF-5375-455C-9EA6-DF929625EA0E}">
        <p15:presenceInfo xmlns:p15="http://schemas.microsoft.com/office/powerpoint/2012/main" userId="S::patrick.brown@dhhs.nc.gov::e4c42e3d-cd7a-4863-99b0-386771802181" providerId="AD"/>
      </p:ext>
    </p:extLst>
  </p:cmAuthor>
  <p:cmAuthor id="4" name="Burns, Cardra E" initials="BCE" lastIdx="49" clrIdx="3">
    <p:extLst>
      <p:ext uri="{19B8F6BF-5375-455C-9EA6-DF929625EA0E}">
        <p15:presenceInfo xmlns:p15="http://schemas.microsoft.com/office/powerpoint/2012/main" userId="S::Cardra.Burns@dhhs.nc.gov::6e9fbe19-018a-4c05-84db-19588b1d7837" providerId="AD"/>
      </p:ext>
    </p:extLst>
  </p:cmAuthor>
  <p:cmAuthor id="5" name="Shone, Scott" initials="SS" lastIdx="22" clrIdx="4">
    <p:extLst>
      <p:ext uri="{19B8F6BF-5375-455C-9EA6-DF929625EA0E}">
        <p15:presenceInfo xmlns:p15="http://schemas.microsoft.com/office/powerpoint/2012/main" userId="S::scott.shone@dhhs.nc.gov::cd952ace-138c-400a-98cd-a6401bfca48a" providerId="AD"/>
      </p:ext>
    </p:extLst>
  </p:cmAuthor>
  <p:cmAuthor id="6" name="Brian A Weeks" initials="BAW" lastIdx="8" clrIdx="5">
    <p:extLst>
      <p:ext uri="{19B8F6BF-5375-455C-9EA6-DF929625EA0E}">
        <p15:presenceInfo xmlns:p15="http://schemas.microsoft.com/office/powerpoint/2012/main" userId="S::Brian.Weeks@ey.com::8abd5197-e88e-4a38-bc6c-fd991dfd6d32" providerId="AD"/>
      </p:ext>
    </p:extLst>
  </p:cmAuthor>
  <p:cmAuthor id="7" name="Ariel Kuo" initials="AK" lastIdx="4" clrIdx="6">
    <p:extLst>
      <p:ext uri="{19B8F6BF-5375-455C-9EA6-DF929625EA0E}">
        <p15:presenceInfo xmlns:p15="http://schemas.microsoft.com/office/powerpoint/2012/main" userId="S::Ariel.Kuo@ey.com::9b4a7998-d608-4c9c-aa22-848dbaaa3cf0" providerId="AD"/>
      </p:ext>
    </p:extLst>
  </p:cmAuthor>
  <p:cmAuthor id="8" name="Brian S Finney" initials="BSF" lastIdx="10" clrIdx="7">
    <p:extLst>
      <p:ext uri="{19B8F6BF-5375-455C-9EA6-DF929625EA0E}">
        <p15:presenceInfo xmlns:p15="http://schemas.microsoft.com/office/powerpoint/2012/main" userId="S::Brian.Finney@ey.com::e87ffd16-e125-4342-a074-aa6560253957" providerId="AD"/>
      </p:ext>
    </p:extLst>
  </p:cmAuthor>
  <p:cmAuthor id="9" name="Dowler, Shannon" initials="DS" lastIdx="2" clrIdx="8">
    <p:extLst>
      <p:ext uri="{19B8F6BF-5375-455C-9EA6-DF929625EA0E}">
        <p15:presenceInfo xmlns:p15="http://schemas.microsoft.com/office/powerpoint/2012/main" userId="S::Shannon.Dowler@dhhs.nc.gov::c4a34d52-3234-4824-9d62-813d74c00d00" providerId="AD"/>
      </p:ext>
    </p:extLst>
  </p:cmAuthor>
  <p:cmAuthor id="10" name="David Carey" initials="DC" lastIdx="4" clrIdx="9">
    <p:extLst>
      <p:ext uri="{19B8F6BF-5375-455C-9EA6-DF929625EA0E}">
        <p15:presenceInfo xmlns:p15="http://schemas.microsoft.com/office/powerpoint/2012/main" userId="S::david.carey@ey.com::0b705fc8-d6d8-4e26-b2a1-917c28117830" providerId="AD"/>
      </p:ext>
    </p:extLst>
  </p:cmAuthor>
  <p:cmAuthor id="11" name="Zimmerman, Tracy A" initials="ZA" lastIdx="20" clrIdx="10">
    <p:extLst>
      <p:ext uri="{19B8F6BF-5375-455C-9EA6-DF929625EA0E}">
        <p15:presenceInfo xmlns:p15="http://schemas.microsoft.com/office/powerpoint/2012/main" userId="S::tracy.zimmerman@dhhs.nc.gov::6b21ed79-23c3-410f-a0b0-4640357a976c" providerId="AD"/>
      </p:ext>
    </p:extLst>
  </p:cmAuthor>
  <p:cmAuthor id="12" name="Kinsley, Kody" initials="KK" lastIdx="7" clrIdx="11">
    <p:extLst>
      <p:ext uri="{19B8F6BF-5375-455C-9EA6-DF929625EA0E}">
        <p15:presenceInfo xmlns:p15="http://schemas.microsoft.com/office/powerpoint/2012/main" userId="S::kody.kinsley@dhhs.nc.gov::61580016-9588-4f0f-81e2-fe16fef31d16" providerId="AD"/>
      </p:ext>
    </p:extLst>
  </p:cmAuthor>
  <p:cmAuthor id="13" name="Lindsay Garfinkel" initials="LG" lastIdx="1" clrIdx="12">
    <p:extLst>
      <p:ext uri="{19B8F6BF-5375-455C-9EA6-DF929625EA0E}">
        <p15:presenceInfo xmlns:p15="http://schemas.microsoft.com/office/powerpoint/2012/main" userId="S::lindsay.garfinkel@ey.com::05e276c8-c392-44fa-8a60-7e2da3a569ef" providerId="AD"/>
      </p:ext>
    </p:extLst>
  </p:cmAuthor>
  <p:cmAuthor id="14" name="J.B. Perkey" initials="JP" lastIdx="163" clrIdx="13">
    <p:extLst>
      <p:ext uri="{19B8F6BF-5375-455C-9EA6-DF929625EA0E}">
        <p15:presenceInfo xmlns:p15="http://schemas.microsoft.com/office/powerpoint/2012/main" userId="S::J.B.Perkey@ey.com::459972c7-3157-4796-857e-a5aa0759ea74" providerId="AD"/>
      </p:ext>
    </p:extLst>
  </p:cmAuthor>
  <p:cmAuthor id="15" name="Geming Liu" initials="GL" lastIdx="3" clrIdx="14">
    <p:extLst>
      <p:ext uri="{19B8F6BF-5375-455C-9EA6-DF929625EA0E}">
        <p15:presenceInfo xmlns:p15="http://schemas.microsoft.com/office/powerpoint/2012/main" userId="S::Geming.Liu@ey.com::866cafa9-c767-4cd3-a69d-57ab2d46b9ad" providerId="AD"/>
      </p:ext>
    </p:extLst>
  </p:cmAuthor>
  <p:cmAuthor id="16" name="Nate J Engel" initials="NJE" lastIdx="6" clrIdx="15">
    <p:extLst>
      <p:ext uri="{19B8F6BF-5375-455C-9EA6-DF929625EA0E}">
        <p15:presenceInfo xmlns:p15="http://schemas.microsoft.com/office/powerpoint/2012/main" userId="S::Nate.J.Engel@ey.com::ceb1fc4a-eb95-4a90-b3f7-3b6e871c5963" providerId="AD"/>
      </p:ext>
    </p:extLst>
  </p:cmAuthor>
  <p:cmAuthor id="17" name="Jonathan Sgouros" initials="JS" lastIdx="12" clrIdx="16">
    <p:extLst>
      <p:ext uri="{19B8F6BF-5375-455C-9EA6-DF929625EA0E}">
        <p15:presenceInfo xmlns:p15="http://schemas.microsoft.com/office/powerpoint/2012/main" userId="S::Jonathan.Sgouros@ey.com::38b89129-1db9-4609-bfb4-33db743f33c3" providerId="AD"/>
      </p:ext>
    </p:extLst>
  </p:cmAuthor>
  <p:cmAuthor id="18" name="Crystel Leonidas" initials="CL" lastIdx="16" clrIdx="17">
    <p:extLst>
      <p:ext uri="{19B8F6BF-5375-455C-9EA6-DF929625EA0E}">
        <p15:presenceInfo xmlns:p15="http://schemas.microsoft.com/office/powerpoint/2012/main" userId="S::Crystel.Leonidas@ey.com::4c0ff1e3-c20c-42ea-85f9-0bda986f3971" providerId="AD"/>
      </p:ext>
    </p:extLst>
  </p:cmAuthor>
  <p:cmAuthor id="19" name="Doug Bidjarano" initials="DB" lastIdx="19" clrIdx="18">
    <p:extLst>
      <p:ext uri="{19B8F6BF-5375-455C-9EA6-DF929625EA0E}">
        <p15:presenceInfo xmlns:p15="http://schemas.microsoft.com/office/powerpoint/2012/main" userId="S::Doug.S.Bidjarano@ey.com::fae09601-dacb-479e-a4f8-40b50195752f" providerId="AD"/>
      </p:ext>
    </p:extLst>
  </p:cmAuthor>
  <p:cmAuthor id="20" name="Cheryl Fang" initials="CF" lastIdx="18" clrIdx="19">
    <p:extLst>
      <p:ext uri="{19B8F6BF-5375-455C-9EA6-DF929625EA0E}">
        <p15:presenceInfo xmlns:p15="http://schemas.microsoft.com/office/powerpoint/2012/main" userId="S::Cheryl.Fang@ey.com::af3d486e-e8e0-41a5-971e-2091f9b980b5" providerId="AD"/>
      </p:ext>
    </p:extLst>
  </p:cmAuthor>
  <p:cmAuthor id="21" name="Bryan Keirn" initials="BK" lastIdx="4" clrIdx="20">
    <p:extLst>
      <p:ext uri="{19B8F6BF-5375-455C-9EA6-DF929625EA0E}">
        <p15:presenceInfo xmlns:p15="http://schemas.microsoft.com/office/powerpoint/2012/main" userId="S::bryan.keirn@ey.com::61608e32-41b5-4ca0-b266-d01d14300e38" providerId="AD"/>
      </p:ext>
    </p:extLst>
  </p:cmAuthor>
  <p:cmAuthor id="22" name="Harwanko, Angela W" initials="HW" lastIdx="16" clrIdx="21">
    <p:extLst>
      <p:ext uri="{19B8F6BF-5375-455C-9EA6-DF929625EA0E}">
        <p15:presenceInfo xmlns:p15="http://schemas.microsoft.com/office/powerpoint/2012/main" userId="S::angela.w.harwanko@dhhs.nc.gov::d64bb04c-0878-4b2a-9bc6-e8693fd1a659" providerId="AD"/>
      </p:ext>
    </p:extLst>
  </p:cmAuthor>
  <p:cmAuthor id="23" name="Maclaren-Hall, Jerilyn" initials="MJ" lastIdx="6" clrIdx="22">
    <p:extLst>
      <p:ext uri="{19B8F6BF-5375-455C-9EA6-DF929625EA0E}">
        <p15:presenceInfo xmlns:p15="http://schemas.microsoft.com/office/powerpoint/2012/main" userId="S::j.m.maclaren-hall@accenture.com::9a1f7aff-8a73-4de1-9779-572b1541991f" providerId="AD"/>
      </p:ext>
    </p:extLst>
  </p:cmAuthor>
  <p:cmAuthor id="24" name="Maclaren-Hall, Jerilyn" initials="MJ [2]" lastIdx="3" clrIdx="23">
    <p:extLst>
      <p:ext uri="{19B8F6BF-5375-455C-9EA6-DF929625EA0E}">
        <p15:presenceInfo xmlns:p15="http://schemas.microsoft.com/office/powerpoint/2012/main" userId="S::jerilyn.maclaren-hall-acn@dhhs.nc.gov::09fd5686-372f-461c-afc2-a1142d06ac84" providerId="AD"/>
      </p:ext>
    </p:extLst>
  </p:cmAuthor>
  <p:cmAuthor id="25" name="Jim Bard" initials="JB" lastIdx="1" clrIdx="24">
    <p:extLst>
      <p:ext uri="{19B8F6BF-5375-455C-9EA6-DF929625EA0E}">
        <p15:presenceInfo xmlns:p15="http://schemas.microsoft.com/office/powerpoint/2012/main" userId="Jim Bard" providerId="None"/>
      </p:ext>
    </p:extLst>
  </p:cmAuthor>
  <p:cmAuthor id="26" name="Couderc, Simon" initials="CS" lastIdx="1" clrIdx="25">
    <p:extLst>
      <p:ext uri="{19B8F6BF-5375-455C-9EA6-DF929625EA0E}">
        <p15:presenceInfo xmlns:p15="http://schemas.microsoft.com/office/powerpoint/2012/main" userId="S::simon.couderc@accenture.com::beed1a06-d6b5-4ece-bb0c-58410272ade8" providerId="AD"/>
      </p:ext>
    </p:extLst>
  </p:cmAuthor>
  <p:cmAuthor id="27" name="Kauffman, Kevin" initials="KK" lastIdx="17" clrIdx="26">
    <p:extLst>
      <p:ext uri="{19B8F6BF-5375-455C-9EA6-DF929625EA0E}">
        <p15:presenceInfo xmlns:p15="http://schemas.microsoft.com/office/powerpoint/2012/main" userId="S::kevin.kauffman@accenture.com::ee63b8e9-a20e-48da-947b-99a7c0cb05e6" providerId="AD"/>
      </p:ext>
    </p:extLst>
  </p:cmAuthor>
  <p:cmAuthor id="28" name="Maclaren-Hall, Jerilyn" initials="MJ [3]" lastIdx="9" clrIdx="27">
    <p:extLst>
      <p:ext uri="{19B8F6BF-5375-455C-9EA6-DF929625EA0E}">
        <p15:presenceInfo xmlns:p15="http://schemas.microsoft.com/office/powerpoint/2012/main" userId="S::j.m.maclaren-hall_accenture.com#ext#@ncconnect.onmicrosoft.com::1b62e8f7-09b9-4dfa-a5d9-09fb82fdaee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AAC"/>
    <a:srgbClr val="014373"/>
    <a:srgbClr val="397AAC"/>
    <a:srgbClr val="092940"/>
    <a:srgbClr val="DAE3F3"/>
    <a:srgbClr val="4472C4"/>
    <a:srgbClr val="FFFFFF"/>
    <a:srgbClr val="E6E6E6"/>
    <a:srgbClr val="D9D9D9"/>
    <a:srgbClr val="7EA4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289ADF-09E1-43C1-BBE1-7171EE29A034}" v="2" dt="2021-02-11T21:14:28.1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8" d="100"/>
          <a:sy n="58" d="100"/>
        </p:scale>
        <p:origin x="90" y="1020"/>
      </p:cViewPr>
      <p:guideLst>
        <p:guide pos="3840"/>
        <p:guide orient="horz"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tags" Target="tags/tag1.xml"/></Relationships>
</file>

<file path=ppt/comments/comment1.xml><?xml version="1.0" encoding="utf-8"?>
<p:cmLst xmlns:a="http://schemas.openxmlformats.org/drawingml/2006/main" xmlns:r="http://schemas.openxmlformats.org/officeDocument/2006/relationships" xmlns:p="http://schemas.openxmlformats.org/presentationml/2006/main">
  <p:cm authorId="32" dt="2021-02-03T18:49:23.982" idx="9">
    <p:pos x="1614" y="690"/>
    <p:text>Any chance someone can convert this to black and white to match? I don't have a photo editor loaded on my DHHS laptop 
</p:text>
    <p:extLst>
      <p:ext uri="{C676402C-5697-4E1C-873F-D02D1690AC5C}">
        <p15:threadingInfo xmlns:p15="http://schemas.microsoft.com/office/powerpoint/2012/main" timeZoneBias="480"/>
      </p:ext>
    </p:extLst>
  </p:cm>
  <p:cm authorId="29" dt="2021-02-04T09:13:49.564" idx="12">
    <p:pos x="1614" y="786"/>
    <p:text>done!</p:text>
    <p:extLst>
      <p:ext uri="{C676402C-5697-4E1C-873F-D02D1690AC5C}">
        <p15:threadingInfo xmlns:p15="http://schemas.microsoft.com/office/powerpoint/2012/main" timeZoneBias="300">
          <p15:parentCm authorId="32" idx="9"/>
        </p15:threadingInfo>
      </p:ext>
    </p:extLst>
  </p:cm>
</p:cmLst>
</file>

<file path=ppt/comments/comment10.xml><?xml version="1.0" encoding="utf-8"?>
<p:cmLst xmlns:a="http://schemas.openxmlformats.org/drawingml/2006/main" xmlns:r="http://schemas.openxmlformats.org/officeDocument/2006/relationships" xmlns:p="http://schemas.openxmlformats.org/presentationml/2006/main">
  <p:cm authorId="31" dt="2021-02-03T12:18:59.883" idx="4">
    <p:pos x="7417" y="83"/>
    <p:text>?
</p:text>
    <p:extLst>
      <p:ext uri="{C676402C-5697-4E1C-873F-D02D1690AC5C}">
        <p15:threadingInfo xmlns:p15="http://schemas.microsoft.com/office/powerpoint/2012/main" timeZoneBias="480"/>
      </p:ext>
    </p:extLst>
  </p:cm>
  <p:cm authorId="29" dt="2021-02-03T16:14:38.682" idx="9">
    <p:pos x="7417" y="179"/>
    <p:text>Dawn the purpose of this slide is to explain the very specific order of information that CVMS needs in order to log vaccines administered.</p:text>
    <p:extLst>
      <p:ext uri="{C676402C-5697-4E1C-873F-D02D1690AC5C}">
        <p15:threadingInfo xmlns:p15="http://schemas.microsoft.com/office/powerpoint/2012/main" timeZoneBias="300">
          <p15:parentCm authorId="31" idx="4"/>
        </p15:threadingInfo>
      </p:ext>
    </p:extLst>
  </p:cm>
  <p:cm authorId="29" dt="2021-02-03T16:15:32.260" idx="10">
    <p:pos x="7417" y="275"/>
    <p:text>The idea being here that the system allows providers (pharmacies) to handle these steps, even in the event that recipients show up unregistered.  If they won't be logging vaccine administration though that puts the entire presentation in flux.</p:text>
    <p:extLst>
      <p:ext uri="{C676402C-5697-4E1C-873F-D02D1690AC5C}">
        <p15:threadingInfo xmlns:p15="http://schemas.microsoft.com/office/powerpoint/2012/main" timeZoneBias="300">
          <p15:parentCm authorId="31" idx="4"/>
        </p15:threadingInfo>
      </p:ext>
    </p:extLst>
  </p:cm>
  <p:cm authorId="32" dt="2021-02-03T18:03:26.036" idx="4">
    <p:pos x="7417" y="371"/>
    <p:text>Think this should stay - I can see how it is helpful context and I will have hopefully done a good enough job up front with the level set that people will see how it may or may not be relevant for their specific situation
</p:text>
    <p:extLst>
      <p:ext uri="{C676402C-5697-4E1C-873F-D02D1690AC5C}">
        <p15:threadingInfo xmlns:p15="http://schemas.microsoft.com/office/powerpoint/2012/main" timeZoneBias="480">
          <p15:parentCm authorId="31" idx="4"/>
        </p15:threadingInfo>
      </p:ext>
    </p:extLst>
  </p:cm>
</p:cmLst>
</file>

<file path=ppt/comments/comment11.xml><?xml version="1.0" encoding="utf-8"?>
<p:cmLst xmlns:a="http://schemas.openxmlformats.org/drawingml/2006/main" xmlns:r="http://schemas.openxmlformats.org/officeDocument/2006/relationships" xmlns:p="http://schemas.openxmlformats.org/presentationml/2006/main">
  <p:cm authorId="30" dt="2021-02-02T23:11:41.880" idx="9">
    <p:pos x="2620" y="3313"/>
    <p:text>I think you can merge with next section. Let's simplify these 2 sections</p:text>
    <p:extLst>
      <p:ext uri="{C676402C-5697-4E1C-873F-D02D1690AC5C}">
        <p15:threadingInfo xmlns:p15="http://schemas.microsoft.com/office/powerpoint/2012/main" timeZoneBias="300"/>
      </p:ext>
    </p:extLst>
  </p:cm>
  <p:cm authorId="29" dt="2021-02-03T15:26:24.924" idx="6">
    <p:pos x="2620" y="3409"/>
    <p:text>Combined into one section</p:text>
    <p:extLst>
      <p:ext uri="{C676402C-5697-4E1C-873F-D02D1690AC5C}">
        <p15:threadingInfo xmlns:p15="http://schemas.microsoft.com/office/powerpoint/2012/main" timeZoneBias="300">
          <p15:parentCm authorId="30" idx="9"/>
        </p15:threadingInfo>
      </p:ext>
    </p:extLst>
  </p:cm>
</p:cmLst>
</file>

<file path=ppt/comments/comment12.xml><?xml version="1.0" encoding="utf-8"?>
<p:cmLst xmlns:a="http://schemas.openxmlformats.org/drawingml/2006/main" xmlns:r="http://schemas.openxmlformats.org/officeDocument/2006/relationships" xmlns:p="http://schemas.openxmlformats.org/presentationml/2006/main">
  <p:cm authorId="29" dt="2021-02-04T09:38:02.152" idx="18">
    <p:pos x="10" y="10"/>
    <p:text>Make a verbal note about the paper forms, and making sure that you get all the information so that you don't have to chase anything down later.</p:text>
    <p:extLst>
      <p:ext uri="{C676402C-5697-4E1C-873F-D02D1690AC5C}">
        <p15:threadingInfo xmlns:p15="http://schemas.microsoft.com/office/powerpoint/2012/main" timeZoneBias="300"/>
      </p:ext>
    </p:extLst>
  </p:cm>
</p:cmLst>
</file>

<file path=ppt/comments/comment13.xml><?xml version="1.0" encoding="utf-8"?>
<p:cmLst xmlns:a="http://schemas.openxmlformats.org/drawingml/2006/main" xmlns:r="http://schemas.openxmlformats.org/officeDocument/2006/relationships" xmlns:p="http://schemas.openxmlformats.org/presentationml/2006/main">
  <p:cm authorId="30" dt="2021-02-02T23:37:04.942" idx="11">
    <p:pos x="10" y="10"/>
    <p:text>[@Brown, Patrick M]: we might write a slide on the next steps for Pharmacies, explaining how they would be informed when inventory will be allocated to them, advising them to wait for that event to start attending system training</p:text>
    <p:extLst>
      <p:ext uri="{C676402C-5697-4E1C-873F-D02D1690AC5C}">
        <p15:threadingInfo xmlns:p15="http://schemas.microsoft.com/office/powerpoint/2012/main" timeZoneBias="300"/>
      </p:ext>
    </p:extLst>
  </p:cm>
  <p:cm authorId="31" dt="2021-02-03T12:31:55.525" idx="5">
    <p:pos x="10" y="106"/>
    <p:text>[@Brown, Patrick M] I think adding these additional next steps will help reduce questions by phone &amp; emails
</p:text>
    <p:extLst>
      <p:ext uri="{C676402C-5697-4E1C-873F-D02D1690AC5C}">
        <p15:threadingInfo xmlns:p15="http://schemas.microsoft.com/office/powerpoint/2012/main" timeZoneBias="480">
          <p15:parentCm authorId="30" idx="11"/>
        </p15:threadingInfo>
      </p:ext>
    </p:extLst>
  </p:cm>
  <p:cm authorId="29" dt="2021-02-03T16:03:51.504" idx="8">
    <p:pos x="10" y="202"/>
    <p:text>Will need confirmation that this is appropriate verbiage for the messaging Patrick wants to communicate</p:text>
    <p:extLst>
      <p:ext uri="{C676402C-5697-4E1C-873F-D02D1690AC5C}">
        <p15:threadingInfo xmlns:p15="http://schemas.microsoft.com/office/powerpoint/2012/main" timeZoneBias="300">
          <p15:parentCm authorId="30" idx="11"/>
        </p15:threadingInfo>
      </p:ext>
    </p:extLst>
  </p:cm>
  <p:cm authorId="29" dt="2021-02-04T09:34:36.231" idx="16">
    <p:pos x="10" y="298"/>
    <p:text>Patrick will take this slide</p:text>
    <p:extLst>
      <p:ext uri="{C676402C-5697-4E1C-873F-D02D1690AC5C}">
        <p15:threadingInfo xmlns:p15="http://schemas.microsoft.com/office/powerpoint/2012/main" timeZoneBias="300">
          <p15:parentCm authorId="30" idx="11"/>
        </p15:threadingInfo>
      </p:ext>
    </p:extLst>
  </p:cm>
</p:cmLst>
</file>

<file path=ppt/comments/comment14.xml><?xml version="1.0" encoding="utf-8"?>
<p:cmLst xmlns:a="http://schemas.openxmlformats.org/drawingml/2006/main" xmlns:r="http://schemas.openxmlformats.org/officeDocument/2006/relationships" xmlns:p="http://schemas.openxmlformats.org/presentationml/2006/main">
  <p:cm authorId="29" dt="2021-02-04T09:34:40.611" idx="17">
    <p:pos x="10" y="10"/>
    <p:text>Patrick will take this slide</p:text>
    <p:extLst>
      <p:ext uri="{C676402C-5697-4E1C-873F-D02D1690AC5C}">
        <p15:threadingInfo xmlns:p15="http://schemas.microsoft.com/office/powerpoint/2012/main" timeZoneBias="300"/>
      </p:ext>
    </p:extLst>
  </p:cm>
</p:cmLst>
</file>

<file path=ppt/comments/comment15.xml><?xml version="1.0" encoding="utf-8"?>
<p:cmLst xmlns:a="http://schemas.openxmlformats.org/drawingml/2006/main" xmlns:r="http://schemas.openxmlformats.org/officeDocument/2006/relationships" xmlns:p="http://schemas.openxmlformats.org/presentationml/2006/main">
  <p:cm authorId="29" dt="2021-02-04T09:54:16.577" idx="23">
    <p:pos x="10" y="10"/>
    <p:text>Leave up as we answer questions</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31" dt="2021-02-03T12:11:48.864" idx="3">
    <p:pos x="2623" y="1413"/>
    <p:text>Logging administrations for Fed pharmacies has not been confirmed</p:text>
    <p:extLst>
      <p:ext uri="{C676402C-5697-4E1C-873F-D02D1690AC5C}">
        <p15:threadingInfo xmlns:p15="http://schemas.microsoft.com/office/powerpoint/2012/main" timeZoneBias="480"/>
      </p:ext>
    </p:extLst>
  </p:cm>
  <p:cm authorId="29" dt="2021-02-03T15:35:21.413" idx="7">
    <p:pos x="2623" y="1509"/>
    <p:text>Need to follow up - the two main functions of CVMS are to log vaccine administrations and inventory management so if Federal pharmacies are doing neither, will they be using CVMS at all?</p:text>
    <p:extLst>
      <p:ext uri="{C676402C-5697-4E1C-873F-D02D1690AC5C}">
        <p15:threadingInfo xmlns:p15="http://schemas.microsoft.com/office/powerpoint/2012/main" timeZoneBias="300">
          <p15:parentCm authorId="31" idx="3"/>
        </p15:threadingInfo>
      </p:ext>
    </p:extLst>
  </p:cm>
  <p:cm authorId="32" dt="2021-02-03T17:58:01.360" idx="1">
    <p:pos x="2623" y="1605"/>
    <p:text>It's going to be an either or proposition for a lot of pharmacies. Smaller pharmacies are likely to still do some direct data entry into CVMS, especially if they get early opportunities. Chains will probably use a back end integration. All pharmacies will probably have a use case of looking up patients who received a first dose elsewhere and are at pharmacy for 2nd dose.</p:text>
    <p:extLst>
      <p:ext uri="{C676402C-5697-4E1C-873F-D02D1690AC5C}">
        <p15:threadingInfo xmlns:p15="http://schemas.microsoft.com/office/powerpoint/2012/main" timeZoneBias="480">
          <p15:parentCm authorId="31" idx="3"/>
        </p15:threadingInfo>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30" dt="2021-02-02T23:10:08.739" idx="8">
    <p:pos x="2114" y="2464"/>
    <p:text>[@DiGangi, Steven J.]: maybe we can simplify, no need to explain the difference between registered and created, let's just go through the recipient is not regisitered in CVMS</p:text>
    <p:extLst>
      <p:ext uri="{C676402C-5697-4E1C-873F-D02D1690AC5C}">
        <p15:threadingInfo xmlns:p15="http://schemas.microsoft.com/office/powerpoint/2012/main" timeZoneBias="300"/>
      </p:ext>
    </p:extLst>
  </p:cm>
  <p:cm authorId="29" dt="2021-02-03T16:15:52.395" idx="11">
    <p:pos x="2114" y="2560"/>
    <p:text>Updated</p:text>
    <p:extLst>
      <p:ext uri="{C676402C-5697-4E1C-873F-D02D1690AC5C}">
        <p15:threadingInfo xmlns:p15="http://schemas.microsoft.com/office/powerpoint/2012/main" timeZoneBias="300">
          <p15:parentCm authorId="30" idx="8"/>
        </p15:threadingInfo>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32" dt="2021-02-03T18:00:10.408" idx="2">
    <p:pos x="6582" y="2068"/>
    <p:text>Can we turn off the unmute feature, leave it on listen only and use chat only for questions? I think this will go more smoothly, especially since we don't know what turnout will be 
</p:text>
    <p:extLst>
      <p:ext uri="{C676402C-5697-4E1C-873F-D02D1690AC5C}">
        <p15:threadingInfo xmlns:p15="http://schemas.microsoft.com/office/powerpoint/2012/main" timeZoneBias="480"/>
      </p:ext>
    </p:extLst>
  </p:cm>
  <p:cm authorId="29" dt="2021-02-04T09:15:45.190" idx="13">
    <p:pos x="6582" y="2164"/>
    <p:text>I'm not sure if we can do that within the tool but I changed this to indicate that folks should stay muted</p:text>
    <p:extLst>
      <p:ext uri="{C676402C-5697-4E1C-873F-D02D1690AC5C}">
        <p15:threadingInfo xmlns:p15="http://schemas.microsoft.com/office/powerpoint/2012/main" timeZoneBias="300">
          <p15:parentCm authorId="32" idx="2"/>
        </p15:threadingInfo>
      </p:ext>
    </p:extLst>
  </p:cm>
</p:cmLst>
</file>

<file path=ppt/comments/comment5.xml><?xml version="1.0" encoding="utf-8"?>
<p:cmLst xmlns:a="http://schemas.openxmlformats.org/drawingml/2006/main" xmlns:r="http://schemas.openxmlformats.org/officeDocument/2006/relationships" xmlns:p="http://schemas.openxmlformats.org/presentationml/2006/main">
  <p:cm authorId="31" dt="2021-02-03T12:01:37.753" idx="1">
    <p:pos x="5201" y="1347"/>
    <p:text>Suggestion: Delete "for"
</p:text>
    <p:extLst>
      <p:ext uri="{C676402C-5697-4E1C-873F-D02D1690AC5C}">
        <p15:threadingInfo xmlns:p15="http://schemas.microsoft.com/office/powerpoint/2012/main" timeZoneBias="480"/>
      </p:ext>
    </p:extLst>
  </p:cm>
  <p:cm authorId="31" dt="2021-02-03T12:09:47.167" idx="2">
    <p:pos x="5297" y="1443"/>
    <p:text>Logging administrations for Fed pharmacies has not been confirmed
</p:text>
    <p:extLst>
      <p:ext uri="{C676402C-5697-4E1C-873F-D02D1690AC5C}">
        <p15:threadingInfo xmlns:p15="http://schemas.microsoft.com/office/powerpoint/2012/main" timeZoneBias="480"/>
      </p:ext>
    </p:extLst>
  </p:cm>
  <p:cm authorId="32" dt="2021-02-03T18:43:06.694" idx="7">
    <p:pos x="7504" y="99"/>
    <p:text>Would like to talk through this slide tomorrow 
</p:text>
    <p:extLst>
      <p:ext uri="{C676402C-5697-4E1C-873F-D02D1690AC5C}">
        <p15:threadingInfo xmlns:p15="http://schemas.microsoft.com/office/powerpoint/2012/main" timeZoneBias="480"/>
      </p:ext>
    </p:extLst>
  </p:cm>
  <p:cm authorId="29" dt="2021-02-04T09:41:55.724" idx="19">
    <p:pos x="7504" y="195"/>
    <p:text>Do as quickly as possible</p:text>
    <p:extLst>
      <p:ext uri="{C676402C-5697-4E1C-873F-D02D1690AC5C}">
        <p15:threadingInfo xmlns:p15="http://schemas.microsoft.com/office/powerpoint/2012/main" timeZoneBias="300">
          <p15:parentCm authorId="32" idx="7"/>
        </p15:threadingInfo>
      </p:ext>
    </p:extLst>
  </p:cm>
  <p:cm authorId="29" dt="2021-02-04T09:42:52.536" idx="20">
    <p:pos x="7504" y="291"/>
    <p:text>Managing inventory at the state level is one of the most important CVMS functions for us</p:text>
    <p:extLst>
      <p:ext uri="{C676402C-5697-4E1C-873F-D02D1690AC5C}">
        <p15:threadingInfo xmlns:p15="http://schemas.microsoft.com/office/powerpoint/2012/main" timeZoneBias="300">
          <p15:parentCm authorId="32" idx="7"/>
        </p15:threadingInfo>
      </p:ext>
    </p:extLst>
  </p:cm>
</p:cmLst>
</file>

<file path=ppt/comments/comment6.xml><?xml version="1.0" encoding="utf-8"?>
<p:cmLst xmlns:a="http://schemas.openxmlformats.org/drawingml/2006/main" xmlns:r="http://schemas.openxmlformats.org/officeDocument/2006/relationships" xmlns:p="http://schemas.openxmlformats.org/presentationml/2006/main">
  <p:cm authorId="29" dt="2021-02-04T09:45:04.338" idx="21">
    <p:pos x="10" y="10"/>
    <p:text>Patrick will chime in</p:text>
    <p:extLst>
      <p:ext uri="{C676402C-5697-4E1C-873F-D02D1690AC5C}">
        <p15:threadingInfo xmlns:p15="http://schemas.microsoft.com/office/powerpoint/2012/main" timeZoneBias="300"/>
      </p:ext>
    </p:extLst>
  </p:cm>
</p:cmLst>
</file>

<file path=ppt/comments/comment7.xml><?xml version="1.0" encoding="utf-8"?>
<p:cmLst xmlns:a="http://schemas.openxmlformats.org/drawingml/2006/main" xmlns:r="http://schemas.openxmlformats.org/officeDocument/2006/relationships" xmlns:p="http://schemas.openxmlformats.org/presentationml/2006/main">
  <p:cm authorId="30" dt="2021-02-02T22:58:44.754" idx="4">
    <p:pos x="10" y="10"/>
    <p:text>I think we should show the main step in CVMS from enrollment to onboarding, inventories, recipients invites, recipients registration and finally vaccination.</p:text>
    <p:extLst>
      <p:ext uri="{C676402C-5697-4E1C-873F-D02D1690AC5C}">
        <p15:threadingInfo xmlns:p15="http://schemas.microsoft.com/office/powerpoint/2012/main" timeZoneBias="300"/>
      </p:ext>
    </p:extLst>
  </p:cm>
  <p:cm authorId="29" dt="2021-02-03T13:53:39.549" idx="3">
    <p:pos x="10" y="106"/>
    <p:text>New Slide!</p:text>
    <p:extLst>
      <p:ext uri="{C676402C-5697-4E1C-873F-D02D1690AC5C}">
        <p15:threadingInfo xmlns:p15="http://schemas.microsoft.com/office/powerpoint/2012/main" timeZoneBias="300">
          <p15:parentCm authorId="30" idx="4"/>
        </p15:threadingInfo>
      </p:ext>
    </p:extLst>
  </p:cm>
  <p:cm authorId="32" dt="2021-02-03T18:01:31.425" idx="3">
    <p:pos x="10" y="202"/>
    <p:text>I like this slide a lot as a level set. I might request an opportunity in this slide to add some color about pharmacy use cases
</p:text>
    <p:extLst>
      <p:ext uri="{C676402C-5697-4E1C-873F-D02D1690AC5C}">
        <p15:threadingInfo xmlns:p15="http://schemas.microsoft.com/office/powerpoint/2012/main" timeZoneBias="480">
          <p15:parentCm authorId="30" idx="4"/>
        </p15:threadingInfo>
      </p:ext>
    </p:extLst>
  </p:cm>
  <p:cm authorId="29" dt="2021-02-04T09:47:10.631" idx="22">
    <p:pos x="10" y="298"/>
    <p:text>This is the standard CVMS provider process, but there are nuances to pharmacies that Patrick discussed earlier.</p:text>
    <p:extLst>
      <p:ext uri="{C676402C-5697-4E1C-873F-D02D1690AC5C}">
        <p15:threadingInfo xmlns:p15="http://schemas.microsoft.com/office/powerpoint/2012/main" timeZoneBias="300">
          <p15:parentCm authorId="30" idx="4"/>
        </p15:threadingInfo>
      </p:ext>
    </p:extLst>
  </p:cm>
</p:cmLst>
</file>

<file path=ppt/comments/comment8.xml><?xml version="1.0" encoding="utf-8"?>
<p:cmLst xmlns:a="http://schemas.openxmlformats.org/drawingml/2006/main" xmlns:r="http://schemas.openxmlformats.org/officeDocument/2006/relationships" xmlns:p="http://schemas.openxmlformats.org/presentationml/2006/main">
  <p:cm authorId="30" dt="2021-02-02T22:56:21.132" idx="2">
    <p:pos x="3996" y="948"/>
    <p:text>I think we need to lighten this slide, it's a bit too much text, let's revisit it</p:text>
    <p:extLst>
      <p:ext uri="{C676402C-5697-4E1C-873F-D02D1690AC5C}">
        <p15:threadingInfo xmlns:p15="http://schemas.microsoft.com/office/powerpoint/2012/main" timeZoneBias="300"/>
      </p:ext>
    </p:extLst>
  </p:cm>
  <p:cm authorId="30" dt="2021-02-02T23:03:14.585" idx="5">
    <p:pos x="3996" y="1044"/>
    <p:text>Maybe we can replace the text with key points</p:text>
    <p:extLst>
      <p:ext uri="{C676402C-5697-4E1C-873F-D02D1690AC5C}">
        <p15:threadingInfo xmlns:p15="http://schemas.microsoft.com/office/powerpoint/2012/main" timeZoneBias="300">
          <p15:parentCm authorId="30" idx="2"/>
        </p15:threadingInfo>
      </p:ext>
    </p:extLst>
  </p:cm>
  <p:cm authorId="29" dt="2021-02-03T14:03:01.312" idx="4">
    <p:pos x="3996" y="1140"/>
    <p:text>Simplified</p:text>
    <p:extLst>
      <p:ext uri="{C676402C-5697-4E1C-873F-D02D1690AC5C}">
        <p15:threadingInfo xmlns:p15="http://schemas.microsoft.com/office/powerpoint/2012/main" timeZoneBias="300">
          <p15:parentCm authorId="30" idx="2"/>
        </p15:threadingInfo>
      </p:ext>
    </p:extLst>
  </p:cm>
</p:cmLst>
</file>

<file path=ppt/comments/comment9.xml><?xml version="1.0" encoding="utf-8"?>
<p:cmLst xmlns:a="http://schemas.openxmlformats.org/drawingml/2006/main" xmlns:r="http://schemas.openxmlformats.org/officeDocument/2006/relationships" xmlns:p="http://schemas.openxmlformats.org/presentationml/2006/main">
  <p:cm authorId="30" dt="2021-02-02T22:55:56.646" idx="1">
    <p:pos x="7384" y="485"/>
    <p:text>that's the old template. Also we created a SharePoint for them to register instead of that.</p:text>
    <p:extLst>
      <p:ext uri="{C676402C-5697-4E1C-873F-D02D1690AC5C}">
        <p15:threadingInfo xmlns:p15="http://schemas.microsoft.com/office/powerpoint/2012/main" timeZoneBias="300"/>
      </p:ext>
    </p:extLst>
  </p:cm>
  <p:cm authorId="30" dt="2021-02-02T22:58:06.595" idx="3">
    <p:pos x="7384" y="581"/>
    <p:text>[@Brown, Patrick M]: do you know if the sharepoint site should be offered to all of them? or should we present the 2 options: the excel template submitted to the help desk or the SharePoint upload...</p:text>
    <p:extLst>
      <p:ext uri="{C676402C-5697-4E1C-873F-D02D1690AC5C}">
        <p15:threadingInfo xmlns:p15="http://schemas.microsoft.com/office/powerpoint/2012/main" timeZoneBias="300">
          <p15:parentCm authorId="30" idx="1"/>
        </p15:threadingInfo>
      </p:ext>
    </p:extLst>
  </p:cm>
  <p:cm authorId="29" dt="2021-02-03T14:16:48.779" idx="5">
    <p:pos x="7384" y="677"/>
    <p:text>Updated template grabbed from the Provider Enrollment training</p:text>
    <p:extLst>
      <p:ext uri="{C676402C-5697-4E1C-873F-D02D1690AC5C}">
        <p15:threadingInfo xmlns:p15="http://schemas.microsoft.com/office/powerpoint/2012/main" timeZoneBias="300">
          <p15:parentCm authorId="30" idx="1"/>
        </p15:threadingInfo>
      </p:ext>
    </p:extLst>
  </p:cm>
  <p:cm authorId="32" dt="2021-02-03T18:43:35.741" idx="8">
    <p:pos x="7384" y="773"/>
    <p:text>Updating based on current pharmacy process 
</p:text>
    <p:extLst>
      <p:ext uri="{C676402C-5697-4E1C-873F-D02D1690AC5C}">
        <p15:threadingInfo xmlns:p15="http://schemas.microsoft.com/office/powerpoint/2012/main" timeZoneBias="480">
          <p15:parentCm authorId="30" idx="1"/>
        </p15:threadingInfo>
      </p:ext>
    </p:extLst>
  </p:cm>
</p:cmLst>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79F53F-1720-444A-ABCF-9756C7AC50AC}" type="datetimeFigureOut">
              <a:rPr lang="en-US" smtClean="0"/>
              <a:t>3/3/2021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BF659C-7818-49ED-81D6-45320130FA9A}" type="slidenum">
              <a:rPr lang="en-US" smtClean="0"/>
              <a:t>‹#›</a:t>
            </a:fld>
            <a:endParaRPr lang="en-US"/>
          </a:p>
        </p:txBody>
      </p:sp>
    </p:spTree>
    <p:extLst>
      <p:ext uri="{BB962C8B-B14F-4D97-AF65-F5344CB8AC3E}">
        <p14:creationId xmlns:p14="http://schemas.microsoft.com/office/powerpoint/2010/main" val="4629582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F62C674-39C8-4011-9723-FD6A3DE55089}" type="slidenum">
              <a:rPr lang="en-US" smtClean="0"/>
              <a:t>1</a:t>
            </a:fld>
            <a:endParaRPr lang="en-US"/>
          </a:p>
        </p:txBody>
      </p:sp>
    </p:spTree>
    <p:extLst>
      <p:ext uri="{BB962C8B-B14F-4D97-AF65-F5344CB8AC3E}">
        <p14:creationId xmlns:p14="http://schemas.microsoft.com/office/powerpoint/2010/main" val="3705333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12229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3803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0889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98110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Once you verified the recipient’s identity and eligibility, you can officially </a:t>
            </a:r>
            <a:r>
              <a:rPr lang="en-US" sz="1200" b="1" i="0" u="none" strike="noStrike" kern="1200">
                <a:solidFill>
                  <a:schemeClr val="tx1"/>
                </a:solidFill>
                <a:effectLst/>
                <a:latin typeface="+mn-lt"/>
                <a:ea typeface="+mn-ea"/>
                <a:cs typeface="+mn-cs"/>
              </a:rPr>
              <a:t>CREATE THEIR APPOINTMENT </a:t>
            </a:r>
            <a:r>
              <a:rPr lang="en-US" sz="1200" b="0" i="0" u="none" strike="noStrike" kern="1200">
                <a:solidFill>
                  <a:schemeClr val="tx1"/>
                </a:solidFill>
                <a:effectLst/>
                <a:latin typeface="+mn-lt"/>
                <a:ea typeface="+mn-ea"/>
                <a:cs typeface="+mn-cs"/>
              </a:rPr>
              <a:t>booking and </a:t>
            </a:r>
            <a:r>
              <a:rPr lang="en-US" sz="1200" b="1" i="0" u="none" strike="noStrike" kern="1200">
                <a:solidFill>
                  <a:schemeClr val="tx1"/>
                </a:solidFill>
                <a:effectLst/>
                <a:latin typeface="+mn-lt"/>
                <a:ea typeface="+mn-ea"/>
                <a:cs typeface="+mn-cs"/>
              </a:rPr>
              <a:t>CHECK THEM IN </a:t>
            </a:r>
            <a:r>
              <a:rPr lang="en-US" sz="1200" b="0" i="0" u="none" strike="noStrike" kern="1200">
                <a:solidFill>
                  <a:schemeClr val="tx1"/>
                </a:solidFill>
                <a:effectLst/>
                <a:latin typeface="+mn-lt"/>
                <a:ea typeface="+mn-ea"/>
                <a:cs typeface="+mn-cs"/>
              </a:rPr>
              <a:t>to receive the vaccine.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In your </a:t>
            </a:r>
            <a:r>
              <a:rPr lang="en-US" sz="1200" b="1" i="0" u="none" strike="noStrike" kern="1200">
                <a:solidFill>
                  <a:schemeClr val="tx1"/>
                </a:solidFill>
                <a:effectLst/>
                <a:latin typeface="+mn-lt"/>
                <a:ea typeface="+mn-ea"/>
                <a:cs typeface="+mn-cs"/>
              </a:rPr>
              <a:t>SEARCH RESULTS</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Select the </a:t>
            </a:r>
            <a:r>
              <a:rPr lang="en-US" sz="1200" b="1" i="0" u="none" strike="noStrike" kern="1200">
                <a:solidFill>
                  <a:schemeClr val="tx1"/>
                </a:solidFill>
                <a:effectLst/>
                <a:latin typeface="+mn-lt"/>
                <a:ea typeface="+mn-ea"/>
                <a:cs typeface="+mn-cs"/>
              </a:rPr>
              <a:t>CORRECT RECIPIENT RECORD</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Click </a:t>
            </a:r>
            <a:r>
              <a:rPr lang="en-US" sz="1200" b="1" i="0" u="none" strike="noStrike" kern="1200">
                <a:solidFill>
                  <a:schemeClr val="tx1"/>
                </a:solidFill>
                <a:effectLst/>
                <a:latin typeface="+mn-lt"/>
                <a:ea typeface="+mn-ea"/>
                <a:cs typeface="+mn-cs"/>
              </a:rPr>
              <a:t>APPOINTMENT BOOKING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7887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608834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875489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8788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503194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50650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sz="1200">
              <a:latin typeface="Franklin Gothic Book" panose="020B0503020102020204" pitchFamily="34" charset="0"/>
            </a:endParaRPr>
          </a:p>
        </p:txBody>
      </p:sp>
      <p:sp>
        <p:nvSpPr>
          <p:cNvPr id="4" name="Slide Number Placeholder 3"/>
          <p:cNvSpPr>
            <a:spLocks noGrp="1"/>
          </p:cNvSpPr>
          <p:nvPr>
            <p:ph type="sldNum" sz="quarter" idx="5"/>
          </p:nvPr>
        </p:nvSpPr>
        <p:spPr/>
        <p:txBody>
          <a:bodyPr/>
          <a:lstStyle/>
          <a:p>
            <a:fld id="{40BF659C-7818-49ED-81D6-45320130FA9A}" type="slidenum">
              <a:rPr lang="en-US" smtClean="0"/>
              <a:t>2</a:t>
            </a:fld>
            <a:endParaRPr lang="en-US"/>
          </a:p>
        </p:txBody>
      </p:sp>
    </p:spTree>
    <p:extLst>
      <p:ext uri="{BB962C8B-B14F-4D97-AF65-F5344CB8AC3E}">
        <p14:creationId xmlns:p14="http://schemas.microsoft.com/office/powerpoint/2010/main" val="38022960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a:solidFill>
                  <a:schemeClr val="tx1"/>
                </a:solidFill>
                <a:effectLst/>
                <a:latin typeface="+mn-lt"/>
                <a:ea typeface="+mn-ea"/>
                <a:cs typeface="+mn-cs"/>
              </a:rPr>
              <a:t>The Recipient Check-In process typically involves: </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 recipient’s identity </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Verifying their eligibility to receive the vaccine</a:t>
            </a:r>
            <a:r>
              <a:rPr lang="en-US" sz="1200" b="0" i="0" kern="1200">
                <a:solidFill>
                  <a:schemeClr val="tx1"/>
                </a:solidFill>
                <a:effectLst/>
                <a:latin typeface="+mn-lt"/>
                <a:ea typeface="+mn-ea"/>
                <a:cs typeface="+mn-cs"/>
              </a:rPr>
              <a:t>​</a:t>
            </a:r>
          </a:p>
          <a:p>
            <a:pPr rtl="0" fontAlgn="base"/>
            <a:r>
              <a:rPr lang="en-US" sz="1200" b="0" i="0" u="none" strike="noStrike" kern="1200">
                <a:solidFill>
                  <a:schemeClr val="tx1"/>
                </a:solidFill>
                <a:effectLst/>
                <a:latin typeface="+mn-lt"/>
                <a:ea typeface="+mn-ea"/>
                <a:cs typeface="+mn-cs"/>
              </a:rPr>
              <a:t>Checking them in as a Walk-In</a:t>
            </a:r>
            <a:r>
              <a:rPr lang="en-US" sz="1200" b="0" i="0" kern="1200">
                <a:solidFill>
                  <a:schemeClr val="tx1"/>
                </a:solidFill>
                <a:effectLst/>
                <a:latin typeface="+mn-lt"/>
                <a:ea typeface="+mn-ea"/>
                <a:cs typeface="+mn-cs"/>
              </a:rPr>
              <a:t>​</a:t>
            </a:r>
          </a:p>
          <a:p>
            <a:pPr rtl="0" fontAlgn="base"/>
            <a:r>
              <a:rPr lang="en-US" sz="1200" b="0" i="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kern="1200">
                <a:solidFill>
                  <a:schemeClr val="tx1"/>
                </a:solidFill>
                <a:effectLst/>
                <a:latin typeface="+mn-lt"/>
                <a:ea typeface="+mn-ea"/>
                <a:cs typeface="+mn-cs"/>
              </a:rPr>
              <a:t>From the </a:t>
            </a:r>
            <a:r>
              <a:rPr lang="en-US" sz="1200" b="1" i="0" u="none" strike="noStrike" kern="1200">
                <a:solidFill>
                  <a:schemeClr val="tx1"/>
                </a:solidFill>
                <a:effectLst/>
                <a:latin typeface="+mn-lt"/>
                <a:ea typeface="+mn-ea"/>
                <a:cs typeface="+mn-cs"/>
              </a:rPr>
              <a:t>HOME PAGE</a:t>
            </a:r>
            <a:r>
              <a:rPr lang="en-US" sz="1200" b="0" i="0" u="none" strike="noStrike" kern="1200">
                <a:solidFill>
                  <a:schemeClr val="tx1"/>
                </a:solidFill>
                <a:effectLst/>
                <a:latin typeface="+mn-lt"/>
                <a:ea typeface="+mn-ea"/>
                <a:cs typeface="+mn-cs"/>
              </a:rPr>
              <a:t>, you will complete a simple </a:t>
            </a:r>
            <a:r>
              <a:rPr lang="en-US" sz="1200" b="1" i="0" u="none" strike="noStrike" kern="1200">
                <a:solidFill>
                  <a:schemeClr val="tx1"/>
                </a:solidFill>
                <a:effectLst/>
                <a:latin typeface="+mn-lt"/>
                <a:ea typeface="+mn-ea"/>
                <a:cs typeface="+mn-cs"/>
              </a:rPr>
              <a:t>CHECK-IN PROCESS</a:t>
            </a:r>
            <a:r>
              <a:rPr lang="en-US" sz="1200" b="0" i="0" u="none" strike="noStrike" kern="1200">
                <a:solidFill>
                  <a:schemeClr val="tx1"/>
                </a:solidFill>
                <a:effectLst/>
                <a:latin typeface="+mn-lt"/>
                <a:ea typeface="+mn-ea"/>
                <a:cs typeface="+mn-cs"/>
              </a:rPr>
              <a:t> using the </a:t>
            </a:r>
            <a:r>
              <a:rPr lang="en-US" sz="1200" b="1" i="0" u="none" strike="noStrike" kern="1200" cap="all">
                <a:solidFill>
                  <a:schemeClr val="tx1"/>
                </a:solidFill>
                <a:effectLst/>
                <a:latin typeface="+mn-lt"/>
                <a:ea typeface="+mn-ea"/>
                <a:cs typeface="+mn-cs"/>
              </a:rPr>
              <a:t>APPOINTMENT WALK-IN TOOL </a:t>
            </a:r>
            <a:r>
              <a:rPr lang="en-US" sz="1200" b="0" i="0" u="none" strike="noStrike" kern="1200">
                <a:solidFill>
                  <a:schemeClr val="tx1"/>
                </a:solidFill>
                <a:effectLst/>
                <a:latin typeface="+mn-lt"/>
                <a:ea typeface="+mn-ea"/>
                <a:cs typeface="+mn-cs"/>
              </a:rPr>
              <a:t>(highlighted below) to enable the recipient to receive the vaccine.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u="none" strike="noStrike"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49668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87141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8454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a:latin typeface="Franklin Gothic Book" panose="020B0503020102020204" pitchFamily="34" charset="0"/>
              </a:rPr>
              <a:t>What to expect during this 1-hour and a half session ?</a:t>
            </a:r>
          </a:p>
          <a:p>
            <a:pPr marL="171450" indent="-171450">
              <a:buFont typeface="Arial" panose="020B0604020202020204" pitchFamily="34" charset="0"/>
              <a:buChar char="•"/>
            </a:pPr>
            <a:r>
              <a:rPr lang="en-US" sz="1200">
                <a:latin typeface="Franklin Gothic Book" panose="020B0503020102020204" pitchFamily="34" charset="0"/>
              </a:rPr>
              <a:t>Show you what the solution includes</a:t>
            </a:r>
          </a:p>
          <a:p>
            <a:pPr marL="171450" indent="-171450">
              <a:buFont typeface="Arial" panose="020B0604020202020204" pitchFamily="34" charset="0"/>
              <a:buChar char="•"/>
            </a:pPr>
            <a:r>
              <a:rPr lang="en-US" sz="1200">
                <a:latin typeface="Franklin Gothic Book" panose="020B0503020102020204" pitchFamily="34" charset="0"/>
              </a:rPr>
              <a:t>Learn basic and daily activities your team will execute most often</a:t>
            </a:r>
          </a:p>
          <a:p>
            <a:pPr marL="171450" indent="-171450">
              <a:buFont typeface="Arial" panose="020B0604020202020204" pitchFamily="34" charset="0"/>
              <a:buChar char="•"/>
            </a:pPr>
            <a:r>
              <a:rPr lang="en-US" sz="1200">
                <a:latin typeface="Franklin Gothic Book" panose="020B0503020102020204" pitchFamily="34" charset="0"/>
              </a:rPr>
              <a:t>Show you where to find help (User Guides, Contacts)</a:t>
            </a:r>
          </a:p>
        </p:txBody>
      </p:sp>
      <p:sp>
        <p:nvSpPr>
          <p:cNvPr id="4" name="Slide Number Placeholder 3"/>
          <p:cNvSpPr>
            <a:spLocks noGrp="1"/>
          </p:cNvSpPr>
          <p:nvPr>
            <p:ph type="sldNum" sz="quarter" idx="5"/>
          </p:nvPr>
        </p:nvSpPr>
        <p:spPr/>
        <p:txBody>
          <a:bodyPr/>
          <a:lstStyle/>
          <a:p>
            <a:fld id="{40BF659C-7818-49ED-81D6-45320130FA9A}" type="slidenum">
              <a:rPr lang="en-US" smtClean="0"/>
              <a:t>3</a:t>
            </a:fld>
            <a:endParaRPr lang="en-US"/>
          </a:p>
        </p:txBody>
      </p:sp>
    </p:spTree>
    <p:extLst>
      <p:ext uri="{BB962C8B-B14F-4D97-AF65-F5344CB8AC3E}">
        <p14:creationId xmlns:p14="http://schemas.microsoft.com/office/powerpoint/2010/main" val="42219902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BF659C-7818-49ED-81D6-45320130FA9A}" type="slidenum">
              <a:rPr lang="en-US" smtClean="0"/>
              <a:t>4</a:t>
            </a:fld>
            <a:endParaRPr lang="en-US"/>
          </a:p>
        </p:txBody>
      </p:sp>
    </p:spTree>
    <p:extLst>
      <p:ext uri="{BB962C8B-B14F-4D97-AF65-F5344CB8AC3E}">
        <p14:creationId xmlns:p14="http://schemas.microsoft.com/office/powerpoint/2010/main" val="3871005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0BF659C-7818-49ED-81D6-45320130FA9A}" type="slidenum">
              <a:rPr lang="en-US" smtClean="0"/>
              <a:t>5</a:t>
            </a:fld>
            <a:endParaRPr lang="en-US"/>
          </a:p>
        </p:txBody>
      </p:sp>
    </p:spTree>
    <p:extLst>
      <p:ext uri="{BB962C8B-B14F-4D97-AF65-F5344CB8AC3E}">
        <p14:creationId xmlns:p14="http://schemas.microsoft.com/office/powerpoint/2010/main" val="3340638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7074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944604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8771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F62C674-39C8-4011-9723-FD6A3DE5508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751259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6.png"/><Relationship Id="rId2" Type="http://schemas.openxmlformats.org/officeDocument/2006/relationships/tags" Target="../tags/tag4.xml"/><Relationship Id="rId1" Type="http://schemas.openxmlformats.org/officeDocument/2006/relationships/vmlDrawing" Target="../drawings/vmlDrawing2.vml"/><Relationship Id="rId6" Type="http://schemas.openxmlformats.org/officeDocument/2006/relationships/image" Target="../media/image5.jpeg"/><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88DFC14-9E23-48A9-847B-497A6BFE662C}" type="datetimeFigureOut">
              <a:rPr lang="en-US" smtClean="0"/>
              <a:t>3/3/2021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B1D6B9B-D783-4FEF-AF55-4370A0D345C4}" type="slidenum">
              <a:rPr lang="en-US" smtClean="0"/>
              <a:t>‹#›</a:t>
            </a:fld>
            <a:endParaRPr lang="en-US"/>
          </a:p>
        </p:txBody>
      </p:sp>
      <p:sp>
        <p:nvSpPr>
          <p:cNvPr id="7" name="Holder 6">
            <a:extLst>
              <a:ext uri="{FF2B5EF4-FFF2-40B4-BE49-F238E27FC236}">
                <a16:creationId xmlns:a16="http://schemas.microsoft.com/office/drawing/2014/main" id="{809612E8-CD24-4275-AF33-F453015235F6}"/>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chemeClr val="bg1"/>
                </a:solidFill>
                <a:latin typeface="EYInterstate" panose="02000503020000020004" pitchFamily="2" charset="0"/>
              </a:rPr>
              <a:pPr marL="19049" algn="ctr"/>
              <a:t>‹#›</a:t>
            </a:fld>
            <a:endParaRPr lang="en-US" sz="999">
              <a:solidFill>
                <a:schemeClr val="bg1"/>
              </a:solidFill>
              <a:latin typeface="EYInterstate" panose="02000503020000020004" pitchFamily="2" charset="0"/>
            </a:endParaRPr>
          </a:p>
        </p:txBody>
      </p:sp>
      <p:pic>
        <p:nvPicPr>
          <p:cNvPr id="8" name="Picture 7">
            <a:extLst>
              <a:ext uri="{FF2B5EF4-FFF2-40B4-BE49-F238E27FC236}">
                <a16:creationId xmlns:a16="http://schemas.microsoft.com/office/drawing/2014/main" id="{168F26CE-BD95-4142-B1E3-AEE31BBD1CDC}"/>
              </a:ext>
            </a:extLst>
          </p:cNvPr>
          <p:cNvPicPr>
            <a:picLocks noChangeAspect="1"/>
          </p:cNvPicPr>
          <p:nvPr userDrawn="1"/>
        </p:nvPicPr>
        <p:blipFill>
          <a:blip r:embed="rId2" cstate="print">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173547" y="6233421"/>
            <a:ext cx="1131146" cy="624579"/>
          </a:xfrm>
          <a:prstGeom prst="rect">
            <a:avLst/>
          </a:prstGeom>
        </p:spPr>
      </p:pic>
    </p:spTree>
    <p:extLst>
      <p:ext uri="{BB962C8B-B14F-4D97-AF65-F5344CB8AC3E}">
        <p14:creationId xmlns:p14="http://schemas.microsoft.com/office/powerpoint/2010/main" val="31331564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88867" y="2067905"/>
            <a:ext cx="2017776" cy="1993392"/>
          </a:xfrm>
          <a:prstGeom prst="rect">
            <a:avLst/>
          </a:prstGeom>
        </p:spPr>
      </p:pic>
      <p:sp>
        <p:nvSpPr>
          <p:cNvPr id="12" name="Text Placeholder 2">
            <a:extLst>
              <a:ext uri="{FF2B5EF4-FFF2-40B4-BE49-F238E27FC236}">
                <a16:creationId xmlns:a16="http://schemas.microsoft.com/office/drawing/2014/main" id="{A4EDEA2F-8CAE-4566-9543-C37D8DA50AC0}"/>
              </a:ext>
            </a:extLst>
          </p:cNvPr>
          <p:cNvSpPr>
            <a:spLocks noGrp="1"/>
          </p:cNvSpPr>
          <p:nvPr>
            <p:ph type="body" sz="quarter" idx="11"/>
          </p:nvPr>
        </p:nvSpPr>
        <p:spPr>
          <a:xfrm>
            <a:off x="3691462" y="2040473"/>
            <a:ext cx="7700783" cy="2020824"/>
          </a:xfrm>
          <a:prstGeom prst="rect">
            <a:avLst/>
          </a:prstGeom>
        </p:spPr>
        <p:txBody>
          <a:bodyPr anchor="ctr">
            <a:noAutofit/>
          </a:bodyPr>
          <a:lstStyle>
            <a:lvl1pPr marL="0" indent="0">
              <a:buNone/>
              <a:defRPr lang="en-US" sz="3200" b="1" baseline="0" smtClean="0">
                <a:ea typeface="Arial" panose="020B0604020202020204" pitchFamily="34" charset="0"/>
              </a:defRPr>
            </a:lvl1pPr>
            <a:lvl2pPr>
              <a:defRPr lang="en-US" sz="2800" smtClean="0">
                <a:latin typeface="Franklin Gothic Demi Cond" panose="020B0706030402020204" pitchFamily="34" charset="0"/>
              </a:defRPr>
            </a:lvl2pPr>
            <a:lvl3pPr>
              <a:defRPr lang="en-US" sz="2800" smtClean="0">
                <a:latin typeface="Franklin Gothic Demi Cond" panose="020B0706030402020204" pitchFamily="34" charset="0"/>
              </a:defRPr>
            </a:lvl3pPr>
            <a:lvl4pPr>
              <a:defRPr lang="en-US" sz="2800" smtClean="0">
                <a:latin typeface="Franklin Gothic Demi Cond" panose="020B0706030402020204" pitchFamily="34" charset="0"/>
              </a:defRPr>
            </a:lvl4pPr>
            <a:lvl5pPr>
              <a:defRPr lang="en-US" sz="2800">
                <a:latin typeface="Franklin Gothic Demi Cond" panose="020B0706030402020204" pitchFamily="34" charset="0"/>
              </a:defRPr>
            </a:lvl5pPr>
          </a:lstStyle>
          <a:p>
            <a:pPr marL="171450" lvl="0" indent="-171450"/>
            <a:r>
              <a:rPr lang="en-US"/>
              <a:t>Click to edit Master text styles</a:t>
            </a:r>
          </a:p>
        </p:txBody>
      </p:sp>
      <p:sp>
        <p:nvSpPr>
          <p:cNvPr id="13" name="Text Placeholder 15">
            <a:extLst>
              <a:ext uri="{FF2B5EF4-FFF2-40B4-BE49-F238E27FC236}">
                <a16:creationId xmlns:a16="http://schemas.microsoft.com/office/drawing/2014/main" id="{741EA323-3686-46B3-9FEB-E98930398C56}"/>
              </a:ext>
            </a:extLst>
          </p:cNvPr>
          <p:cNvSpPr>
            <a:spLocks noGrp="1"/>
          </p:cNvSpPr>
          <p:nvPr>
            <p:ph type="body" sz="quarter" idx="12" hasCustomPrompt="1"/>
          </p:nvPr>
        </p:nvSpPr>
        <p:spPr>
          <a:xfrm>
            <a:off x="3691462" y="4071833"/>
            <a:ext cx="7699023" cy="948752"/>
          </a:xfrm>
          <a:prstGeom prst="rect">
            <a:avLst/>
          </a:prstGeom>
        </p:spPr>
        <p:txBody>
          <a:bodyPr anchor="b">
            <a:noAutofit/>
          </a:bodyPr>
          <a:lstStyle>
            <a:lvl1pPr marL="0" indent="0">
              <a:lnSpc>
                <a:spcPct val="100000"/>
              </a:lnSpc>
              <a:spcBef>
                <a:spcPts val="0"/>
              </a:spcBef>
              <a:buNone/>
              <a:defRPr sz="2800" b="1" i="0" baseline="0">
                <a:latin typeface="Arial" panose="020B0604020202020204" pitchFamily="34" charset="0"/>
                <a:ea typeface="Arial" panose="020B0604020202020204" pitchFamily="34" charset="0"/>
                <a:cs typeface="Arial" panose="020B0604020202020204" pitchFamily="34" charset="0"/>
              </a:defRPr>
            </a:lvl1pPr>
          </a:lstStyle>
          <a:p>
            <a:pPr lvl="0"/>
            <a:r>
              <a:rPr lang="en-US"/>
              <a:t>Click to Add Presenter Name and Title</a:t>
            </a:r>
          </a:p>
        </p:txBody>
      </p:sp>
      <p:sp>
        <p:nvSpPr>
          <p:cNvPr id="5" name="Holder 6">
            <a:extLst>
              <a:ext uri="{FF2B5EF4-FFF2-40B4-BE49-F238E27FC236}">
                <a16:creationId xmlns:a16="http://schemas.microsoft.com/office/drawing/2014/main" id="{74B71ABA-3DFC-4885-98A2-CF2BA0AE09FA}"/>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spTree>
    <p:extLst>
      <p:ext uri="{BB962C8B-B14F-4D97-AF65-F5344CB8AC3E}">
        <p14:creationId xmlns:p14="http://schemas.microsoft.com/office/powerpoint/2010/main" val="25802686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20624" y="185313"/>
            <a:ext cx="11350752" cy="592562"/>
          </a:xfrm>
        </p:spPr>
        <p:txBody>
          <a:bodyPr lIns="0" rIns="0" anchor="ctr"/>
          <a:lstStyle>
            <a:lvl1pPr>
              <a:defRPr sz="2000" b="1" cap="all" spc="130" baseline="0">
                <a:solidFill>
                  <a:srgbClr val="014373"/>
                </a:solidFill>
                <a:latin typeface="+mn-lt"/>
              </a:defRPr>
            </a:lvl1pPr>
          </a:lstStyle>
          <a:p>
            <a:r>
              <a:rPr lang="en-US"/>
              <a:t>CLICK TO EDIT MASTER TITLE STYLE</a:t>
            </a:r>
          </a:p>
        </p:txBody>
      </p:sp>
      <p:cxnSp>
        <p:nvCxnSpPr>
          <p:cNvPr id="6" name="Straight Arrow Connector 5">
            <a:extLst>
              <a:ext uri="{FF2B5EF4-FFF2-40B4-BE49-F238E27FC236}">
                <a16:creationId xmlns:a16="http://schemas.microsoft.com/office/drawing/2014/main" id="{6E2F2300-FD7F-49A2-AD1C-882AD5CF52CC}"/>
              </a:ext>
            </a:extLst>
          </p:cNvPr>
          <p:cNvCxnSpPr>
            <a:cxnSpLocks/>
          </p:cNvCxnSpPr>
          <p:nvPr userDrawn="1"/>
        </p:nvCxnSpPr>
        <p:spPr>
          <a:xfrm>
            <a:off x="420624" y="777875"/>
            <a:ext cx="1371600" cy="0"/>
          </a:xfrm>
          <a:prstGeom prst="straightConnector1">
            <a:avLst/>
          </a:prstGeom>
          <a:noFill/>
          <a:ln w="38100" cap="flat" cmpd="sng" algn="ctr">
            <a:solidFill>
              <a:srgbClr val="014373"/>
            </a:solidFill>
            <a:prstDash val="solid"/>
            <a:miter lim="800000"/>
            <a:headEnd type="none" w="med" len="med"/>
            <a:tailEnd type="none" w="med" len="med"/>
          </a:ln>
          <a:effectLst/>
        </p:spPr>
      </p:cxnSp>
      <p:pic>
        <p:nvPicPr>
          <p:cNvPr id="7" name="Picture 6">
            <a:extLst>
              <a:ext uri="{FF2B5EF4-FFF2-40B4-BE49-F238E27FC236}">
                <a16:creationId xmlns:a16="http://schemas.microsoft.com/office/drawing/2014/main" id="{9B0B1D7A-163B-4922-AD8A-F007EE375F6E}"/>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9" name="Holder 6">
            <a:extLst>
              <a:ext uri="{FF2B5EF4-FFF2-40B4-BE49-F238E27FC236}">
                <a16:creationId xmlns:a16="http://schemas.microsoft.com/office/drawing/2014/main" id="{46DA61A2-B42F-4862-AB49-4AFE3932F229}"/>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spTree>
    <p:extLst>
      <p:ext uri="{BB962C8B-B14F-4D97-AF65-F5344CB8AC3E}">
        <p14:creationId xmlns:p14="http://schemas.microsoft.com/office/powerpoint/2010/main" val="1443548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9184" y="121332"/>
            <a:ext cx="11493631" cy="592562"/>
          </a:xfrm>
        </p:spPr>
        <p:txBody>
          <a:bodyPr lIns="0" rIns="0" anchor="ctr"/>
          <a:lstStyle>
            <a:lvl1pPr>
              <a:defRPr sz="2400">
                <a:solidFill>
                  <a:srgbClr val="014373"/>
                </a:solidFill>
              </a:defRPr>
            </a:lvl1pPr>
          </a:lstStyle>
          <a:p>
            <a:r>
              <a:rPr lang="en-US"/>
              <a:t>Click to edit Master title style</a:t>
            </a:r>
          </a:p>
        </p:txBody>
      </p:sp>
      <p:cxnSp>
        <p:nvCxnSpPr>
          <p:cNvPr id="6" name="Straight Arrow Connector 5">
            <a:extLst>
              <a:ext uri="{FF2B5EF4-FFF2-40B4-BE49-F238E27FC236}">
                <a16:creationId xmlns:a16="http://schemas.microsoft.com/office/drawing/2014/main" id="{6E2F2300-FD7F-49A2-AD1C-882AD5CF52CC}"/>
              </a:ext>
            </a:extLst>
          </p:cNvPr>
          <p:cNvCxnSpPr>
            <a:cxnSpLocks/>
          </p:cNvCxnSpPr>
          <p:nvPr userDrawn="1"/>
        </p:nvCxnSpPr>
        <p:spPr>
          <a:xfrm flipV="1">
            <a:off x="349185" y="713894"/>
            <a:ext cx="11474771" cy="930"/>
          </a:xfrm>
          <a:prstGeom prst="straightConnector1">
            <a:avLst/>
          </a:prstGeom>
          <a:noFill/>
          <a:ln w="28575" cap="flat" cmpd="sng" algn="ctr">
            <a:solidFill>
              <a:srgbClr val="014373"/>
            </a:solidFill>
            <a:prstDash val="solid"/>
            <a:miter lim="800000"/>
            <a:headEnd type="none" w="med" len="med"/>
            <a:tailEnd type="none" w="med" len="med"/>
          </a:ln>
          <a:effectLst/>
        </p:spPr>
      </p:cxnSp>
      <p:pic>
        <p:nvPicPr>
          <p:cNvPr id="7" name="Picture 6">
            <a:extLst>
              <a:ext uri="{FF2B5EF4-FFF2-40B4-BE49-F238E27FC236}">
                <a16:creationId xmlns:a16="http://schemas.microsoft.com/office/drawing/2014/main" id="{8700163C-E15C-784B-B9BE-A158F398BEBF}"/>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8" name="Holder 6">
            <a:extLst>
              <a:ext uri="{FF2B5EF4-FFF2-40B4-BE49-F238E27FC236}">
                <a16:creationId xmlns:a16="http://schemas.microsoft.com/office/drawing/2014/main" id="{ABEB2F79-3CD5-42D8-9A5F-12C0DD2B297D}"/>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spTree>
    <p:extLst>
      <p:ext uri="{BB962C8B-B14F-4D97-AF65-F5344CB8AC3E}">
        <p14:creationId xmlns:p14="http://schemas.microsoft.com/office/powerpoint/2010/main" val="27754830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B6D4E22-13FE-4752-9497-736D9B2D51C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4" name="Holder 6">
            <a:extLst>
              <a:ext uri="{FF2B5EF4-FFF2-40B4-BE49-F238E27FC236}">
                <a16:creationId xmlns:a16="http://schemas.microsoft.com/office/drawing/2014/main" id="{6AA9A470-006F-44A1-90BE-F6276404D2E1}"/>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spTree>
    <p:extLst>
      <p:ext uri="{BB962C8B-B14F-4D97-AF65-F5344CB8AC3E}">
        <p14:creationId xmlns:p14="http://schemas.microsoft.com/office/powerpoint/2010/main" val="34757641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8DFC14-9E23-48A9-847B-497A6BFE662C}" type="datetimeFigureOut">
              <a:rPr lang="en-US" smtClean="0"/>
              <a:t>3/3/2021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B1D6B9B-D783-4FEF-AF55-4370A0D345C4}" type="slidenum">
              <a:rPr lang="en-US" smtClean="0"/>
              <a:t>‹#›</a:t>
            </a:fld>
            <a:endParaRPr lang="en-US"/>
          </a:p>
        </p:txBody>
      </p:sp>
    </p:spTree>
    <p:extLst>
      <p:ext uri="{BB962C8B-B14F-4D97-AF65-F5344CB8AC3E}">
        <p14:creationId xmlns:p14="http://schemas.microsoft.com/office/powerpoint/2010/main" val="19248570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9184" y="121332"/>
            <a:ext cx="11493631" cy="592562"/>
          </a:xfrm>
        </p:spPr>
        <p:txBody>
          <a:bodyPr anchor="ctr">
            <a:normAutofit/>
          </a:bodyPr>
          <a:lstStyle>
            <a:lvl1pPr>
              <a:defRPr sz="2000">
                <a:latin typeface="EYInterstate" panose="02000503020000020004"/>
              </a:defRPr>
            </a:lvl1pPr>
          </a:lstStyle>
          <a:p>
            <a:r>
              <a:rPr lang="en-US"/>
              <a:t>Click to edit Master title style</a:t>
            </a:r>
          </a:p>
        </p:txBody>
      </p:sp>
      <p:sp>
        <p:nvSpPr>
          <p:cNvPr id="8" name="Holder 6">
            <a:extLst>
              <a:ext uri="{FF2B5EF4-FFF2-40B4-BE49-F238E27FC236}">
                <a16:creationId xmlns:a16="http://schemas.microsoft.com/office/drawing/2014/main" id="{A670CC45-FBF9-1043-8627-72B5FC201475}"/>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Century Gothic" panose="020B0502020202020204" pitchFamily="34" charset="0"/>
              </a:rPr>
              <a:pPr marL="19049" algn="ctr"/>
              <a:t>‹#›</a:t>
            </a:fld>
            <a:endParaRPr lang="en-US" sz="999">
              <a:solidFill>
                <a:srgbClr val="808080"/>
              </a:solidFill>
              <a:latin typeface="Century Gothic" panose="020B0502020202020204" pitchFamily="34" charset="0"/>
            </a:endParaRPr>
          </a:p>
        </p:txBody>
      </p:sp>
      <p:cxnSp>
        <p:nvCxnSpPr>
          <p:cNvPr id="6" name="Straight Arrow Connector 5">
            <a:extLst>
              <a:ext uri="{FF2B5EF4-FFF2-40B4-BE49-F238E27FC236}">
                <a16:creationId xmlns:a16="http://schemas.microsoft.com/office/drawing/2014/main" id="{6E2F2300-FD7F-49A2-AD1C-882AD5CF52CC}"/>
              </a:ext>
            </a:extLst>
          </p:cNvPr>
          <p:cNvCxnSpPr>
            <a:cxnSpLocks/>
          </p:cNvCxnSpPr>
          <p:nvPr userDrawn="1"/>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Tree>
    <p:extLst>
      <p:ext uri="{BB962C8B-B14F-4D97-AF65-F5344CB8AC3E}">
        <p14:creationId xmlns:p14="http://schemas.microsoft.com/office/powerpoint/2010/main" val="3561583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Blank">
    <p:spTree>
      <p:nvGrpSpPr>
        <p:cNvPr id="1" name=""/>
        <p:cNvGrpSpPr/>
        <p:nvPr/>
      </p:nvGrpSpPr>
      <p:grpSpPr>
        <a:xfrm>
          <a:off x="0" y="0"/>
          <a:ext cx="0" cy="0"/>
          <a:chOff x="0" y="0"/>
          <a:chExt cx="0" cy="0"/>
        </a:xfrm>
      </p:grpSpPr>
      <p:sp>
        <p:nvSpPr>
          <p:cNvPr id="3" name="Holder 6">
            <a:extLst>
              <a:ext uri="{FF2B5EF4-FFF2-40B4-BE49-F238E27FC236}">
                <a16:creationId xmlns:a16="http://schemas.microsoft.com/office/drawing/2014/main" id="{F349195A-5AD9-4D10-8326-9166AF6BC57A}"/>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pic>
        <p:nvPicPr>
          <p:cNvPr id="6" name="Picture 5">
            <a:extLst>
              <a:ext uri="{FF2B5EF4-FFF2-40B4-BE49-F238E27FC236}">
                <a16:creationId xmlns:a16="http://schemas.microsoft.com/office/drawing/2014/main" id="{CB6D4E22-13FE-4752-9497-736D9B2D51C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4" name="Rectangle 3">
            <a:extLst>
              <a:ext uri="{FF2B5EF4-FFF2-40B4-BE49-F238E27FC236}">
                <a16:creationId xmlns:a16="http://schemas.microsoft.com/office/drawing/2014/main" id="{6F6160A7-F05C-4CD5-B46F-9308B627690E}"/>
              </a:ext>
            </a:extLst>
          </p:cNvPr>
          <p:cNvSpPr/>
          <p:nvPr userDrawn="1"/>
        </p:nvSpPr>
        <p:spPr>
          <a:xfrm>
            <a:off x="0" y="0"/>
            <a:ext cx="12192000" cy="6115050"/>
          </a:xfrm>
          <a:prstGeom prst="rect">
            <a:avLst/>
          </a:prstGeom>
          <a:solidFill>
            <a:srgbClr val="0A466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EYInterstate" panose="02000503020000020004" pitchFamily="2" charset="0"/>
              <a:ea typeface="+mn-ea"/>
              <a:cs typeface="+mn-cs"/>
            </a:endParaRPr>
          </a:p>
        </p:txBody>
      </p:sp>
      <p:sp>
        <p:nvSpPr>
          <p:cNvPr id="7" name="Text Placeholder 2">
            <a:extLst>
              <a:ext uri="{FF2B5EF4-FFF2-40B4-BE49-F238E27FC236}">
                <a16:creationId xmlns:a16="http://schemas.microsoft.com/office/drawing/2014/main" id="{A8336F82-BF7A-4890-9F6F-260738CEACC0}"/>
              </a:ext>
            </a:extLst>
          </p:cNvPr>
          <p:cNvSpPr>
            <a:spLocks noGrp="1"/>
          </p:cNvSpPr>
          <p:nvPr>
            <p:ph type="body" sz="quarter" idx="11"/>
          </p:nvPr>
        </p:nvSpPr>
        <p:spPr>
          <a:xfrm>
            <a:off x="806824" y="2040473"/>
            <a:ext cx="7055223" cy="2020824"/>
          </a:xfrm>
          <a:prstGeom prst="rect">
            <a:avLst/>
          </a:prstGeom>
        </p:spPr>
        <p:txBody>
          <a:bodyPr anchor="ctr">
            <a:noAutofit/>
          </a:bodyPr>
          <a:lstStyle>
            <a:lvl1pPr marL="0" indent="0">
              <a:buNone/>
              <a:defRPr lang="en-US" sz="3200" b="1" baseline="0" smtClean="0">
                <a:solidFill>
                  <a:schemeClr val="bg1"/>
                </a:solidFill>
                <a:ea typeface="Arial" panose="020B0604020202020204" pitchFamily="34" charset="0"/>
              </a:defRPr>
            </a:lvl1pPr>
            <a:lvl2pPr>
              <a:defRPr lang="en-US" sz="2800" smtClean="0">
                <a:latin typeface="Franklin Gothic Demi Cond" panose="020B0706030402020204" pitchFamily="34" charset="0"/>
              </a:defRPr>
            </a:lvl2pPr>
            <a:lvl3pPr>
              <a:defRPr lang="en-US" sz="2800" smtClean="0">
                <a:latin typeface="Franklin Gothic Demi Cond" panose="020B0706030402020204" pitchFamily="34" charset="0"/>
              </a:defRPr>
            </a:lvl3pPr>
            <a:lvl4pPr>
              <a:defRPr lang="en-US" sz="2800" smtClean="0">
                <a:latin typeface="Franklin Gothic Demi Cond" panose="020B0706030402020204" pitchFamily="34" charset="0"/>
              </a:defRPr>
            </a:lvl4pPr>
            <a:lvl5pPr>
              <a:defRPr lang="en-US" sz="2800">
                <a:latin typeface="Franklin Gothic Demi Cond" panose="020B0706030402020204" pitchFamily="34" charset="0"/>
              </a:defRPr>
            </a:lvl5pPr>
          </a:lstStyle>
          <a:p>
            <a:pPr marL="171450" lvl="0" indent="-171450"/>
            <a:r>
              <a:rPr lang="en-US"/>
              <a:t>Click to edit Master text styles</a:t>
            </a:r>
          </a:p>
        </p:txBody>
      </p:sp>
    </p:spTree>
    <p:extLst>
      <p:ext uri="{BB962C8B-B14F-4D97-AF65-F5344CB8AC3E}">
        <p14:creationId xmlns:p14="http://schemas.microsoft.com/office/powerpoint/2010/main" val="27712275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cxnSp>
        <p:nvCxnSpPr>
          <p:cNvPr id="7" name="Straight Arrow Connector 6">
            <a:extLst>
              <a:ext uri="{FF2B5EF4-FFF2-40B4-BE49-F238E27FC236}">
                <a16:creationId xmlns:a16="http://schemas.microsoft.com/office/drawing/2014/main" id="{5ADE2C1B-ADD1-44EB-BD83-C6F8614534DF}"/>
              </a:ext>
            </a:extLst>
          </p:cNvPr>
          <p:cNvCxnSpPr>
            <a:cxnSpLocks/>
          </p:cNvCxnSpPr>
          <p:nvPr userDrawn="1"/>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8" name="Freeform 43">
            <a:extLst>
              <a:ext uri="{FF2B5EF4-FFF2-40B4-BE49-F238E27FC236}">
                <a16:creationId xmlns:a16="http://schemas.microsoft.com/office/drawing/2014/main" id="{43822BC5-C48F-42EC-BD20-EA770B20BB81}"/>
              </a:ext>
            </a:extLst>
          </p:cNvPr>
          <p:cNvSpPr>
            <a:spLocks/>
          </p:cNvSpPr>
          <p:nvPr userDrawn="1"/>
        </p:nvSpPr>
        <p:spPr>
          <a:xfrm rot="5400000">
            <a:off x="6928233" y="3671288"/>
            <a:ext cx="5483425" cy="45719"/>
          </a:xfrm>
          <a:custGeom>
            <a:avLst/>
            <a:gdLst>
              <a:gd name="connsiteX0" fmla="*/ 0 w 11052722"/>
              <a:gd name="connsiteY0" fmla="*/ 0 h 120650"/>
              <a:gd name="connsiteX1" fmla="*/ 10692722 w 11052722"/>
              <a:gd name="connsiteY1" fmla="*/ 0 h 120650"/>
              <a:gd name="connsiteX2" fmla="*/ 10747924 w 11052722"/>
              <a:gd name="connsiteY2" fmla="*/ 0 h 120650"/>
              <a:gd name="connsiteX3" fmla="*/ 10992397 w 11052722"/>
              <a:gd name="connsiteY3" fmla="*/ 0 h 120650"/>
              <a:gd name="connsiteX4" fmla="*/ 11052722 w 11052722"/>
              <a:gd name="connsiteY4" fmla="*/ 60325 h 120650"/>
              <a:gd name="connsiteX5" fmla="*/ 10992397 w 11052722"/>
              <a:gd name="connsiteY5" fmla="*/ 120650 h 120650"/>
              <a:gd name="connsiteX6" fmla="*/ 10747924 w 11052722"/>
              <a:gd name="connsiteY6" fmla="*/ 120650 h 120650"/>
              <a:gd name="connsiteX7" fmla="*/ 10692722 w 11052722"/>
              <a:gd name="connsiteY7" fmla="*/ 120650 h 120650"/>
              <a:gd name="connsiteX8" fmla="*/ 0 w 11052722"/>
              <a:gd name="connsiteY8" fmla="*/ 120650 h 120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52722" h="120650">
                <a:moveTo>
                  <a:pt x="0" y="0"/>
                </a:moveTo>
                <a:lnTo>
                  <a:pt x="10692722" y="0"/>
                </a:lnTo>
                <a:lnTo>
                  <a:pt x="10747924" y="0"/>
                </a:lnTo>
                <a:lnTo>
                  <a:pt x="10992397" y="0"/>
                </a:lnTo>
                <a:lnTo>
                  <a:pt x="11052722" y="60325"/>
                </a:lnTo>
                <a:lnTo>
                  <a:pt x="10992397" y="120650"/>
                </a:lnTo>
                <a:lnTo>
                  <a:pt x="10747924" y="120650"/>
                </a:lnTo>
                <a:lnTo>
                  <a:pt x="10692722" y="120650"/>
                </a:lnTo>
                <a:lnTo>
                  <a:pt x="0" y="120650"/>
                </a:lnTo>
                <a:close/>
              </a:path>
            </a:pathLst>
          </a:custGeom>
          <a:solidFill>
            <a:schemeClr val="bg1">
              <a:lumMod val="85000"/>
            </a:scheme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798"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9" name="Title 8">
            <a:extLst>
              <a:ext uri="{FF2B5EF4-FFF2-40B4-BE49-F238E27FC236}">
                <a16:creationId xmlns:a16="http://schemas.microsoft.com/office/drawing/2014/main" id="{F891C679-9D08-469E-9D05-B412F749C501}"/>
              </a:ext>
            </a:extLst>
          </p:cNvPr>
          <p:cNvSpPr>
            <a:spLocks noGrp="1"/>
          </p:cNvSpPr>
          <p:nvPr>
            <p:ph type="title"/>
          </p:nvPr>
        </p:nvSpPr>
        <p:spPr>
          <a:xfrm>
            <a:off x="253934" y="16009"/>
            <a:ext cx="11474771" cy="719052"/>
          </a:xfrm>
          <a:prstGeom prst="rect">
            <a:avLst/>
          </a:prstGeom>
        </p:spPr>
        <p:txBody>
          <a:bodyPr vert="horz" wrap="square" lIns="91440" tIns="45720" rIns="91440" bIns="45720" rtlCol="0" anchor="ctr" anchorCtr="0">
            <a:noAutofit/>
          </a:bodyPr>
          <a:lstStyle>
            <a:lvl1pPr marL="0" indent="0" algn="l">
              <a:lnSpc>
                <a:spcPct val="100000"/>
              </a:lnSpc>
              <a:spcBef>
                <a:spcPct val="0"/>
              </a:spcBef>
              <a:spcAft>
                <a:spcPts val="0"/>
              </a:spcAft>
              <a:buFontTx/>
              <a:buNone/>
              <a:defRPr lang="en-US" sz="2000" b="1" i="0" dirty="0">
                <a:ln w="0">
                  <a:noFill/>
                </a:ln>
                <a:solidFill>
                  <a:srgbClr val="000000"/>
                </a:solidFill>
                <a:latin typeface="EYInterstate"/>
                <a:cs typeface="Arial"/>
              </a:defRPr>
            </a:lvl1pPr>
          </a:lstStyle>
          <a:p>
            <a:pPr marL="0" lvl="0" defTabSz="457200"/>
            <a:r>
              <a:rPr lang="en-US"/>
              <a:t>Click to edit Master title style</a:t>
            </a:r>
          </a:p>
        </p:txBody>
      </p:sp>
      <p:sp>
        <p:nvSpPr>
          <p:cNvPr id="11" name="Text Placeholder 10">
            <a:extLst>
              <a:ext uri="{FF2B5EF4-FFF2-40B4-BE49-F238E27FC236}">
                <a16:creationId xmlns:a16="http://schemas.microsoft.com/office/drawing/2014/main" id="{3FE5639A-994B-4DF4-8CF6-DF1A348C5190}"/>
              </a:ext>
            </a:extLst>
          </p:cNvPr>
          <p:cNvSpPr>
            <a:spLocks noGrp="1"/>
          </p:cNvSpPr>
          <p:nvPr>
            <p:ph type="body" sz="quarter" idx="10"/>
          </p:nvPr>
        </p:nvSpPr>
        <p:spPr>
          <a:xfrm>
            <a:off x="356921" y="878820"/>
            <a:ext cx="8815445" cy="3598999"/>
          </a:xfrm>
          <a:prstGeom prst="rect">
            <a:avLst/>
          </a:prstGeom>
        </p:spPr>
        <p:txBody>
          <a:bodyPr vert="horz" wrap="square" lIns="0" tIns="12700" rIns="0" bIns="0" rtlCol="0" anchor="t" anchorCtr="0">
            <a:noAutofit/>
          </a:bodyPr>
          <a:lstStyle>
            <a:lvl1pPr marL="0" indent="0" algn="l">
              <a:lnSpc>
                <a:spcPct val="100000"/>
              </a:lnSpc>
              <a:spcBef>
                <a:spcPts val="0"/>
              </a:spcBef>
              <a:spcAft>
                <a:spcPts val="600"/>
              </a:spcAft>
              <a:buFontTx/>
              <a:buNone/>
              <a:defRPr lang="en-US" sz="1600" b="0" i="0" smtClean="0">
                <a:solidFill>
                  <a:srgbClr val="000000"/>
                </a:solidFill>
                <a:latin typeface="EYInterstate"/>
              </a:defRPr>
            </a:lvl1pPr>
            <a:lvl2pPr marL="228600" indent="0">
              <a:buNone/>
              <a:defRPr lang="en-US" sz="1800" smtClean="0"/>
            </a:lvl2pPr>
            <a:lvl3pPr>
              <a:defRPr lang="en-US" sz="1800" smtClean="0"/>
            </a:lvl3pPr>
            <a:lvl4pPr>
              <a:defRPr lang="en-US" smtClean="0"/>
            </a:lvl4pPr>
            <a:lvl5pPr>
              <a:defRPr lang="en-US"/>
            </a:lvl5pPr>
          </a:lstStyle>
          <a:p>
            <a:pPr marL="12065" marR="5080" lvl="0" defTabSz="457200">
              <a:spcAft>
                <a:spcPts val="600"/>
              </a:spcAft>
              <a:tabLst>
                <a:tab pos="241300" algn="l"/>
              </a:tabLst>
            </a:pPr>
            <a:r>
              <a:rPr lang="en-US"/>
              <a:t>Click to edit Master text styles</a:t>
            </a:r>
          </a:p>
        </p:txBody>
      </p:sp>
    </p:spTree>
    <p:extLst>
      <p:ext uri="{BB962C8B-B14F-4D97-AF65-F5344CB8AC3E}">
        <p14:creationId xmlns:p14="http://schemas.microsoft.com/office/powerpoint/2010/main" val="83337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D360E6A9-627C-4487-ABC7-23142BA71233}"/>
              </a:ext>
            </a:extLst>
          </p:cNvPr>
          <p:cNvGraphicFramePr>
            <a:graphicFrameLocks noChangeAspect="1"/>
          </p:cNvGraphicFramePr>
          <p:nvPr userDrawn="1">
            <p:custDataLst>
              <p:tags r:id="rId2"/>
            </p:custDataLst>
            <p:extLst>
              <p:ext uri="{D42A27DB-BD31-4B8C-83A1-F6EECF244321}">
                <p14:modId xmlns:p14="http://schemas.microsoft.com/office/powerpoint/2010/main" val="11704622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3" name="think-cell Slide" r:id="rId4" imgW="395" imgH="394" progId="TCLayout.ActiveDocument.1">
                  <p:embed/>
                </p:oleObj>
              </mc:Choice>
              <mc:Fallback>
                <p:oleObj name="think-cell Slide" r:id="rId4" imgW="395" imgH="394" progId="TCLayout.ActiveDocument.1">
                  <p:embed/>
                  <p:pic>
                    <p:nvPicPr>
                      <p:cNvPr id="3" name="Object 2" hidden="1">
                        <a:extLst>
                          <a:ext uri="{FF2B5EF4-FFF2-40B4-BE49-F238E27FC236}">
                            <a16:creationId xmlns:a16="http://schemas.microsoft.com/office/drawing/2014/main" id="{D360E6A9-627C-4487-ABC7-23142BA7123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9" name="Subtitle 2">
            <a:extLst>
              <a:ext uri="{FF2B5EF4-FFF2-40B4-BE49-F238E27FC236}">
                <a16:creationId xmlns:a16="http://schemas.microsoft.com/office/drawing/2014/main" id="{FB27D012-A4F8-BA49-A380-23B882DF962E}"/>
              </a:ext>
            </a:extLst>
          </p:cNvPr>
          <p:cNvSpPr>
            <a:spLocks noGrp="1"/>
          </p:cNvSpPr>
          <p:nvPr>
            <p:ph type="subTitle" idx="1"/>
          </p:nvPr>
        </p:nvSpPr>
        <p:spPr>
          <a:xfrm>
            <a:off x="480791" y="4224271"/>
            <a:ext cx="3745970" cy="328101"/>
          </a:xfrm>
          <a:prstGeom prst="rect">
            <a:avLst/>
          </a:prstGeom>
        </p:spPr>
        <p:txBody>
          <a:bodyPr anchor="b">
            <a:normAutofit lnSpcReduction="10000"/>
          </a:bodyPr>
          <a:lstStyle>
            <a:lvl1pPr marL="0" indent="0">
              <a:buNone/>
              <a:defRPr>
                <a:latin typeface="+mn-lt"/>
              </a:defRPr>
            </a:lvl1pPr>
          </a:lstStyle>
          <a:p>
            <a:pPr algn="l"/>
            <a:endParaRPr lang="en-US" sz="1400">
              <a:cs typeface="Calibri" panose="020F0502020204030204" pitchFamily="34" charset="0"/>
            </a:endParaRPr>
          </a:p>
        </p:txBody>
      </p:sp>
      <p:pic>
        <p:nvPicPr>
          <p:cNvPr id="7" name="Picture 6">
            <a:extLst>
              <a:ext uri="{FF2B5EF4-FFF2-40B4-BE49-F238E27FC236}">
                <a16:creationId xmlns:a16="http://schemas.microsoft.com/office/drawing/2014/main" id="{F32F594E-967C-4C7A-9D2F-71BAD7AAC280}"/>
              </a:ext>
            </a:extLst>
          </p:cNvPr>
          <p:cNvPicPr>
            <a:picLocks noChangeAspect="1"/>
          </p:cNvPicPr>
          <p:nvPr userDrawn="1"/>
        </p:nvPicPr>
        <p:blipFill rotWithShape="1">
          <a:blip r:embed="rId6" cstate="print">
            <a:extLst>
              <a:ext uri="{28A0092B-C50C-407E-A947-70E740481C1C}">
                <a14:useLocalDpi xmlns:a14="http://schemas.microsoft.com/office/drawing/2010/main" val="0"/>
              </a:ext>
            </a:extLst>
          </a:blip>
          <a:srcRect l="11623" r="19671"/>
          <a:stretch/>
        </p:blipFill>
        <p:spPr>
          <a:xfrm>
            <a:off x="5633038" y="2259"/>
            <a:ext cx="6558962" cy="6362700"/>
          </a:xfrm>
          <a:prstGeom prst="rect">
            <a:avLst/>
          </a:prstGeom>
        </p:spPr>
      </p:pic>
      <p:sp>
        <p:nvSpPr>
          <p:cNvPr id="2" name="Rectangle 1">
            <a:extLst>
              <a:ext uri="{FF2B5EF4-FFF2-40B4-BE49-F238E27FC236}">
                <a16:creationId xmlns:a16="http://schemas.microsoft.com/office/drawing/2014/main" id="{DD129BCE-7AB8-427A-B17C-45612D5C2075}"/>
              </a:ext>
            </a:extLst>
          </p:cNvPr>
          <p:cNvSpPr/>
          <p:nvPr userDrawn="1"/>
        </p:nvSpPr>
        <p:spPr>
          <a:xfrm>
            <a:off x="5633038" y="0"/>
            <a:ext cx="6558962" cy="6364959"/>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613D9900-FE79-46ED-AA21-A6084379B523}"/>
              </a:ext>
            </a:extLst>
          </p:cNvPr>
          <p:cNvSpPr/>
          <p:nvPr userDrawn="1"/>
        </p:nvSpPr>
        <p:spPr>
          <a:xfrm>
            <a:off x="0" y="6045959"/>
            <a:ext cx="12192000" cy="812704"/>
          </a:xfrm>
          <a:prstGeom prst="rect">
            <a:avLst/>
          </a:prstGeom>
          <a:solidFill>
            <a:srgbClr val="0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NC DHHS COVID-19 Response</a:t>
            </a:r>
          </a:p>
        </p:txBody>
      </p:sp>
      <p:pic>
        <p:nvPicPr>
          <p:cNvPr id="9" name="Picture 8">
            <a:extLst>
              <a:ext uri="{FF2B5EF4-FFF2-40B4-BE49-F238E27FC236}">
                <a16:creationId xmlns:a16="http://schemas.microsoft.com/office/drawing/2014/main" id="{57AF604E-8247-4BF2-AEBC-9BF8C4316BF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39284" y="4664730"/>
            <a:ext cx="3330783" cy="1268870"/>
          </a:xfrm>
          <a:prstGeom prst="rect">
            <a:avLst/>
          </a:prstGeom>
        </p:spPr>
      </p:pic>
    </p:spTree>
    <p:extLst>
      <p:ext uri="{BB962C8B-B14F-4D97-AF65-F5344CB8AC3E}">
        <p14:creationId xmlns:p14="http://schemas.microsoft.com/office/powerpoint/2010/main" val="1168977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B5841F1B-4504-0E43-818D-A592EF13E92B}"/>
              </a:ext>
            </a:extLst>
          </p:cNvPr>
          <p:cNvPicPr>
            <a:picLocks noChangeAspect="1"/>
          </p:cNvPicPr>
          <p:nvPr userDrawn="1"/>
        </p:nvPicPr>
        <p:blipFill>
          <a:blip r:embed="rId2" cstate="print">
            <a:alphaModFix amt="50000"/>
            <a:extLst>
              <a:ext uri="{28A0092B-C50C-407E-A947-70E740481C1C}">
                <a14:useLocalDpi xmlns:a14="http://schemas.microsoft.com/office/drawing/2010/main" val="0"/>
              </a:ext>
            </a:extLst>
          </a:blip>
          <a:stretch>
            <a:fillRect/>
          </a:stretch>
        </p:blipFill>
        <p:spPr>
          <a:xfrm>
            <a:off x="5636526" y="0"/>
            <a:ext cx="6555474" cy="6365290"/>
          </a:xfrm>
          <a:prstGeom prst="rect">
            <a:avLst/>
          </a:prstGeom>
        </p:spPr>
      </p:pic>
      <p:sp>
        <p:nvSpPr>
          <p:cNvPr id="19" name="Subtitle 2">
            <a:extLst>
              <a:ext uri="{FF2B5EF4-FFF2-40B4-BE49-F238E27FC236}">
                <a16:creationId xmlns:a16="http://schemas.microsoft.com/office/drawing/2014/main" id="{FB27D012-A4F8-BA49-A380-23B882DF962E}"/>
              </a:ext>
            </a:extLst>
          </p:cNvPr>
          <p:cNvSpPr>
            <a:spLocks noGrp="1"/>
          </p:cNvSpPr>
          <p:nvPr>
            <p:ph type="subTitle" idx="1"/>
          </p:nvPr>
        </p:nvSpPr>
        <p:spPr>
          <a:xfrm>
            <a:off x="480791" y="4224271"/>
            <a:ext cx="3745970" cy="328101"/>
          </a:xfrm>
          <a:prstGeom prst="rect">
            <a:avLst/>
          </a:prstGeom>
        </p:spPr>
        <p:txBody>
          <a:bodyPr anchor="b">
            <a:normAutofit lnSpcReduction="10000"/>
          </a:bodyPr>
          <a:lstStyle>
            <a:lvl1pPr marL="0" indent="0">
              <a:buNone/>
              <a:defRPr/>
            </a:lvl1pPr>
          </a:lstStyle>
          <a:p>
            <a:pPr algn="l"/>
            <a:endParaRPr lang="en-US" sz="1400">
              <a:cs typeface="Calibri" panose="020F0502020204030204" pitchFamily="34" charset="0"/>
            </a:endParaRPr>
          </a:p>
        </p:txBody>
      </p:sp>
      <p:sp>
        <p:nvSpPr>
          <p:cNvPr id="20" name="Rectangle 19">
            <a:extLst>
              <a:ext uri="{FF2B5EF4-FFF2-40B4-BE49-F238E27FC236}">
                <a16:creationId xmlns:a16="http://schemas.microsoft.com/office/drawing/2014/main" id="{9DE682AD-EAEA-2548-9622-F1691EF30534}"/>
              </a:ext>
            </a:extLst>
          </p:cNvPr>
          <p:cNvSpPr/>
          <p:nvPr userDrawn="1"/>
        </p:nvSpPr>
        <p:spPr>
          <a:xfrm>
            <a:off x="0" y="6045959"/>
            <a:ext cx="12192000" cy="812704"/>
          </a:xfrm>
          <a:prstGeom prst="rect">
            <a:avLst/>
          </a:prstGeom>
          <a:solidFill>
            <a:srgbClr val="0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Arial" panose="020B0604020202020204" pitchFamily="34" charset="0"/>
              </a:rPr>
              <a:t>NC DHHS COVID-19 Response</a:t>
            </a:r>
          </a:p>
        </p:txBody>
      </p:sp>
      <p:pic>
        <p:nvPicPr>
          <p:cNvPr id="3" name="Picture 2">
            <a:extLst>
              <a:ext uri="{FF2B5EF4-FFF2-40B4-BE49-F238E27FC236}">
                <a16:creationId xmlns:a16="http://schemas.microsoft.com/office/drawing/2014/main" id="{69DC0948-870B-1B43-B66F-5B19A0178C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39284" y="4664730"/>
            <a:ext cx="3330783" cy="1268870"/>
          </a:xfrm>
          <a:prstGeom prst="rect">
            <a:avLst/>
          </a:prstGeom>
        </p:spPr>
      </p:pic>
    </p:spTree>
    <p:extLst>
      <p:ext uri="{BB962C8B-B14F-4D97-AF65-F5344CB8AC3E}">
        <p14:creationId xmlns:p14="http://schemas.microsoft.com/office/powerpoint/2010/main" val="31902488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Holder 6">
            <a:extLst>
              <a:ext uri="{FF2B5EF4-FFF2-40B4-BE49-F238E27FC236}">
                <a16:creationId xmlns:a16="http://schemas.microsoft.com/office/drawing/2014/main" id="{F349195A-5AD9-4D10-8326-9166AF6BC57A}"/>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pic>
        <p:nvPicPr>
          <p:cNvPr id="6" name="Picture 5">
            <a:extLst>
              <a:ext uri="{FF2B5EF4-FFF2-40B4-BE49-F238E27FC236}">
                <a16:creationId xmlns:a16="http://schemas.microsoft.com/office/drawing/2014/main" id="{CB6D4E22-13FE-4752-9497-736D9B2D51C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4" name="Rectangle 3">
            <a:extLst>
              <a:ext uri="{FF2B5EF4-FFF2-40B4-BE49-F238E27FC236}">
                <a16:creationId xmlns:a16="http://schemas.microsoft.com/office/drawing/2014/main" id="{6F6160A7-F05C-4CD5-B46F-9308B627690E}"/>
              </a:ext>
            </a:extLst>
          </p:cNvPr>
          <p:cNvSpPr/>
          <p:nvPr userDrawn="1"/>
        </p:nvSpPr>
        <p:spPr>
          <a:xfrm>
            <a:off x="0" y="0"/>
            <a:ext cx="12192000" cy="6115050"/>
          </a:xfrm>
          <a:prstGeom prst="rect">
            <a:avLst/>
          </a:prstGeom>
          <a:solidFill>
            <a:srgbClr val="646464"/>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EYInterstate" panose="02000503020000020004" pitchFamily="2" charset="0"/>
              <a:ea typeface="+mn-ea"/>
              <a:cs typeface="+mn-cs"/>
            </a:endParaRPr>
          </a:p>
        </p:txBody>
      </p:sp>
      <p:sp>
        <p:nvSpPr>
          <p:cNvPr id="7" name="Text Placeholder 2">
            <a:extLst>
              <a:ext uri="{FF2B5EF4-FFF2-40B4-BE49-F238E27FC236}">
                <a16:creationId xmlns:a16="http://schemas.microsoft.com/office/drawing/2014/main" id="{A8336F82-BF7A-4890-9F6F-260738CEACC0}"/>
              </a:ext>
            </a:extLst>
          </p:cNvPr>
          <p:cNvSpPr>
            <a:spLocks noGrp="1"/>
          </p:cNvSpPr>
          <p:nvPr>
            <p:ph type="body" sz="quarter" idx="11"/>
          </p:nvPr>
        </p:nvSpPr>
        <p:spPr>
          <a:xfrm>
            <a:off x="806824" y="2040473"/>
            <a:ext cx="7055223" cy="2020824"/>
          </a:xfrm>
          <a:prstGeom prst="rect">
            <a:avLst/>
          </a:prstGeom>
        </p:spPr>
        <p:txBody>
          <a:bodyPr anchor="ctr">
            <a:noAutofit/>
          </a:bodyPr>
          <a:lstStyle>
            <a:lvl1pPr marL="0" indent="0">
              <a:buNone/>
              <a:defRPr lang="en-US" sz="3200" b="1" baseline="0" smtClean="0">
                <a:solidFill>
                  <a:schemeClr val="bg1"/>
                </a:solidFill>
                <a:ea typeface="Arial" panose="020B0604020202020204" pitchFamily="34" charset="0"/>
              </a:defRPr>
            </a:lvl1pPr>
            <a:lvl2pPr>
              <a:defRPr lang="en-US" sz="2800" smtClean="0">
                <a:latin typeface="Franklin Gothic Demi Cond" panose="020B0706030402020204" pitchFamily="34" charset="0"/>
              </a:defRPr>
            </a:lvl2pPr>
            <a:lvl3pPr>
              <a:defRPr lang="en-US" sz="2800" smtClean="0">
                <a:latin typeface="Franklin Gothic Demi Cond" panose="020B0706030402020204" pitchFamily="34" charset="0"/>
              </a:defRPr>
            </a:lvl3pPr>
            <a:lvl4pPr>
              <a:defRPr lang="en-US" sz="2800" smtClean="0">
                <a:latin typeface="Franklin Gothic Demi Cond" panose="020B0706030402020204" pitchFamily="34" charset="0"/>
              </a:defRPr>
            </a:lvl4pPr>
            <a:lvl5pPr>
              <a:defRPr lang="en-US" sz="2800">
                <a:latin typeface="Franklin Gothic Demi Cond" panose="020B0706030402020204" pitchFamily="34" charset="0"/>
              </a:defRPr>
            </a:lvl5pPr>
          </a:lstStyle>
          <a:p>
            <a:pPr marL="171450" lvl="0" indent="-171450"/>
            <a:r>
              <a:rPr lang="en-US"/>
              <a:t>Click to edit Master text styles</a:t>
            </a:r>
          </a:p>
        </p:txBody>
      </p:sp>
    </p:spTree>
    <p:extLst>
      <p:ext uri="{BB962C8B-B14F-4D97-AF65-F5344CB8AC3E}">
        <p14:creationId xmlns:p14="http://schemas.microsoft.com/office/powerpoint/2010/main" val="23025764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Holder 6">
            <a:extLst>
              <a:ext uri="{FF2B5EF4-FFF2-40B4-BE49-F238E27FC236}">
                <a16:creationId xmlns:a16="http://schemas.microsoft.com/office/drawing/2014/main" id="{F349195A-5AD9-4D10-8326-9166AF6BC57A}"/>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a:t>
            </a:fld>
            <a:endParaRPr lang="en-US" sz="999">
              <a:solidFill>
                <a:srgbClr val="808080"/>
              </a:solidFill>
              <a:latin typeface="+mn-lt"/>
            </a:endParaRPr>
          </a:p>
        </p:txBody>
      </p:sp>
      <p:pic>
        <p:nvPicPr>
          <p:cNvPr id="6" name="Picture 5">
            <a:extLst>
              <a:ext uri="{FF2B5EF4-FFF2-40B4-BE49-F238E27FC236}">
                <a16:creationId xmlns:a16="http://schemas.microsoft.com/office/drawing/2014/main" id="{CB6D4E22-13FE-4752-9497-736D9B2D51C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420624" y="6233421"/>
            <a:ext cx="1131146" cy="624579"/>
          </a:xfrm>
          <a:prstGeom prst="rect">
            <a:avLst/>
          </a:prstGeom>
        </p:spPr>
      </p:pic>
      <p:sp>
        <p:nvSpPr>
          <p:cNvPr id="4" name="Rectangle 3">
            <a:extLst>
              <a:ext uri="{FF2B5EF4-FFF2-40B4-BE49-F238E27FC236}">
                <a16:creationId xmlns:a16="http://schemas.microsoft.com/office/drawing/2014/main" id="{6F6160A7-F05C-4CD5-B46F-9308B627690E}"/>
              </a:ext>
            </a:extLst>
          </p:cNvPr>
          <p:cNvSpPr/>
          <p:nvPr userDrawn="1"/>
        </p:nvSpPr>
        <p:spPr>
          <a:xfrm>
            <a:off x="0" y="0"/>
            <a:ext cx="12192000" cy="6115050"/>
          </a:xfrm>
          <a:prstGeom prst="rect">
            <a:avLst/>
          </a:prstGeom>
          <a:solidFill>
            <a:srgbClr val="0A4663"/>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EYInterstate" panose="02000503020000020004" pitchFamily="2" charset="0"/>
              <a:ea typeface="+mn-ea"/>
              <a:cs typeface="+mn-cs"/>
            </a:endParaRPr>
          </a:p>
        </p:txBody>
      </p:sp>
      <p:sp>
        <p:nvSpPr>
          <p:cNvPr id="7" name="Text Placeholder 2">
            <a:extLst>
              <a:ext uri="{FF2B5EF4-FFF2-40B4-BE49-F238E27FC236}">
                <a16:creationId xmlns:a16="http://schemas.microsoft.com/office/drawing/2014/main" id="{A8336F82-BF7A-4890-9F6F-260738CEACC0}"/>
              </a:ext>
            </a:extLst>
          </p:cNvPr>
          <p:cNvSpPr>
            <a:spLocks noGrp="1"/>
          </p:cNvSpPr>
          <p:nvPr>
            <p:ph type="body" sz="quarter" idx="11"/>
          </p:nvPr>
        </p:nvSpPr>
        <p:spPr>
          <a:xfrm>
            <a:off x="806824" y="2040473"/>
            <a:ext cx="7055223" cy="2020824"/>
          </a:xfrm>
          <a:prstGeom prst="rect">
            <a:avLst/>
          </a:prstGeom>
        </p:spPr>
        <p:txBody>
          <a:bodyPr anchor="ctr">
            <a:noAutofit/>
          </a:bodyPr>
          <a:lstStyle>
            <a:lvl1pPr marL="0" indent="0">
              <a:buNone/>
              <a:defRPr lang="en-US" sz="3200" b="1" baseline="0" smtClean="0">
                <a:solidFill>
                  <a:schemeClr val="bg1"/>
                </a:solidFill>
                <a:ea typeface="Arial" panose="020B0604020202020204" pitchFamily="34" charset="0"/>
              </a:defRPr>
            </a:lvl1pPr>
            <a:lvl2pPr>
              <a:defRPr lang="en-US" sz="2800" smtClean="0">
                <a:latin typeface="Franklin Gothic Demi Cond" panose="020B0706030402020204" pitchFamily="34" charset="0"/>
              </a:defRPr>
            </a:lvl2pPr>
            <a:lvl3pPr>
              <a:defRPr lang="en-US" sz="2800" smtClean="0">
                <a:latin typeface="Franklin Gothic Demi Cond" panose="020B0706030402020204" pitchFamily="34" charset="0"/>
              </a:defRPr>
            </a:lvl3pPr>
            <a:lvl4pPr>
              <a:defRPr lang="en-US" sz="2800" smtClean="0">
                <a:latin typeface="Franklin Gothic Demi Cond" panose="020B0706030402020204" pitchFamily="34" charset="0"/>
              </a:defRPr>
            </a:lvl4pPr>
            <a:lvl5pPr>
              <a:defRPr lang="en-US" sz="2800">
                <a:latin typeface="Franklin Gothic Demi Cond" panose="020B0706030402020204" pitchFamily="34" charset="0"/>
              </a:defRPr>
            </a:lvl5pPr>
          </a:lstStyle>
          <a:p>
            <a:pPr marL="171450" lvl="0" indent="-171450"/>
            <a:r>
              <a:rPr lang="en-US"/>
              <a:t>Click to edit Master text styles</a:t>
            </a:r>
          </a:p>
        </p:txBody>
      </p:sp>
    </p:spTree>
    <p:extLst>
      <p:ext uri="{BB962C8B-B14F-4D97-AF65-F5344CB8AC3E}">
        <p14:creationId xmlns:p14="http://schemas.microsoft.com/office/powerpoint/2010/main" val="1736885982"/>
      </p:ext>
    </p:extLst>
  </p:cSld>
  <p:clrMapOvr>
    <a:masterClrMapping/>
  </p:clrMapOvr>
</p:sldLayout>
</file>

<file path=ppt/slideMasters/_rels/slideMaster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oleObject" Target="../embeddings/oleObject1.bin"/><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ags" Target="../tags/tag3.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tags" Target="../tags/tag2.xml"/><Relationship Id="rId5" Type="http://schemas.openxmlformats.org/officeDocument/2006/relationships/slideLayout" Target="../slideLayouts/slideLayout10.xml"/><Relationship Id="rId10" Type="http://schemas.openxmlformats.org/officeDocument/2006/relationships/vmlDrawing" Target="../drawings/vmlDrawing1.vml"/><Relationship Id="rId4" Type="http://schemas.openxmlformats.org/officeDocument/2006/relationships/slideLayout" Target="../slideLayouts/slideLayout9.xml"/><Relationship Id="rId9" Type="http://schemas.openxmlformats.org/officeDocument/2006/relationships/theme" Target="../theme/theme2.xml"/><Relationship Id="rId14" Type="http://schemas.openxmlformats.org/officeDocument/2006/relationships/image" Target="../media/image3.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8DFC14-9E23-48A9-847B-497A6BFE662C}" type="datetimeFigureOut">
              <a:rPr lang="en-US" smtClean="0"/>
              <a:t>3/3/2021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B1D6B9B-D783-4FEF-AF55-4370A0D345C4}" type="slidenum">
              <a:rPr lang="en-US" smtClean="0"/>
              <a:t>‹#›</a:t>
            </a:fld>
            <a:endParaRPr lang="en-US"/>
          </a:p>
        </p:txBody>
      </p:sp>
      <p:sp>
        <p:nvSpPr>
          <p:cNvPr id="7" name="Holder 6">
            <a:extLst>
              <a:ext uri="{FF2B5EF4-FFF2-40B4-BE49-F238E27FC236}">
                <a16:creationId xmlns:a16="http://schemas.microsoft.com/office/drawing/2014/main" id="{CBE9A4B3-E6CA-4522-A32E-7A6807550604}"/>
              </a:ext>
            </a:extLst>
          </p:cNvPr>
          <p:cNvSpPr txBox="1">
            <a:spLocks/>
          </p:cNvSpPr>
          <p:nvPr userDrawn="1"/>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chemeClr val="bg1"/>
                </a:solidFill>
                <a:latin typeface="EYInterstate" panose="02000503020000020004" pitchFamily="2" charset="0"/>
              </a:rPr>
              <a:pPr marL="19049" algn="ctr"/>
              <a:t>‹#›</a:t>
            </a:fld>
            <a:endParaRPr lang="en-US" sz="999">
              <a:solidFill>
                <a:schemeClr val="bg1"/>
              </a:solidFill>
              <a:latin typeface="EYInterstate" panose="02000503020000020004" pitchFamily="2" charset="0"/>
            </a:endParaRPr>
          </a:p>
        </p:txBody>
      </p:sp>
      <p:pic>
        <p:nvPicPr>
          <p:cNvPr id="8" name="Picture 7">
            <a:extLst>
              <a:ext uri="{FF2B5EF4-FFF2-40B4-BE49-F238E27FC236}">
                <a16:creationId xmlns:a16="http://schemas.microsoft.com/office/drawing/2014/main" id="{AD2AAEE4-D264-4D12-9907-AC6255AB2283}"/>
              </a:ext>
            </a:extLst>
          </p:cNvPr>
          <p:cNvPicPr>
            <a:picLocks noChangeAspect="1"/>
          </p:cNvPicPr>
          <p:nvPr userDrawn="1"/>
        </p:nvPicPr>
        <p:blipFill>
          <a:blip r:embed="rId7" cstate="print">
            <a:extLst>
              <a:ext uri="{BEBA8EAE-BF5A-486C-A8C5-ECC9F3942E4B}">
                <a14:imgProps xmlns:a14="http://schemas.microsoft.com/office/drawing/2010/main">
                  <a14:imgLayer r:embed="rId8">
                    <a14:imgEffect>
                      <a14:backgroundRemoval t="9856" b="89904" l="3514" r="98649">
                        <a14:foregroundMark x1="16351" y1="10096" x2="4324" y2="23317"/>
                        <a14:foregroundMark x1="4324" y1="23317" x2="4054" y2="50240"/>
                        <a14:foregroundMark x1="4054" y1="50240" x2="9054" y2="60577"/>
                        <a14:foregroundMark x1="9054" y1="60577" x2="15676" y2="64663"/>
                        <a14:foregroundMark x1="15676" y1="64663" x2="22973" y2="63221"/>
                        <a14:foregroundMark x1="22973" y1="63221" x2="25541" y2="51683"/>
                        <a14:foregroundMark x1="25541" y1="51683" x2="26216" y2="38702"/>
                        <a14:foregroundMark x1="26216" y1="38702" x2="23108" y2="27163"/>
                        <a14:foregroundMark x1="23108" y1="27163" x2="13919" y2="30769"/>
                        <a14:foregroundMark x1="13919" y1="30769" x2="8108" y2="43750"/>
                        <a14:foregroundMark x1="8108" y1="43750" x2="12703" y2="58654"/>
                        <a14:foregroundMark x1="12703" y1="58654" x2="19595" y2="55048"/>
                        <a14:foregroundMark x1="19595" y1="55048" x2="18649" y2="25962"/>
                        <a14:foregroundMark x1="18649" y1="25962" x2="12297" y2="19952"/>
                        <a14:foregroundMark x1="12297" y1="19952" x2="6892" y2="40144"/>
                        <a14:foregroundMark x1="6892" y1="40144" x2="8649" y2="54087"/>
                        <a14:foregroundMark x1="8649" y1="54087" x2="19865" y2="62260"/>
                        <a14:foregroundMark x1="19865" y1="62260" x2="29189" y2="63462"/>
                        <a14:foregroundMark x1="29189" y1="63462" x2="30676" y2="47356"/>
                        <a14:foregroundMark x1="30676" y1="47356" x2="23784" y2="22356"/>
                        <a14:foregroundMark x1="23784" y1="22356" x2="17162" y2="23317"/>
                        <a14:foregroundMark x1="40405" y1="25481" x2="87838" y2="27885"/>
                        <a14:foregroundMark x1="87838" y1="27885" x2="94730" y2="34615"/>
                        <a14:foregroundMark x1="94730" y1="34615" x2="95270" y2="48558"/>
                        <a14:foregroundMark x1="95270" y1="48558" x2="93919" y2="60337"/>
                        <a14:foregroundMark x1="93919" y1="60337" x2="61757" y2="51683"/>
                        <a14:foregroundMark x1="61757" y1="51683" x2="46892" y2="53365"/>
                        <a14:foregroundMark x1="46892" y1="53365" x2="39324" y2="51202"/>
                        <a14:foregroundMark x1="39324" y1="51202" x2="36622" y2="39904"/>
                        <a14:foregroundMark x1="36622" y1="39904" x2="37027" y2="27404"/>
                        <a14:foregroundMark x1="37027" y1="27404" x2="42297" y2="25962"/>
                        <a14:foregroundMark x1="81622" y1="54087" x2="66216" y2="53846"/>
                        <a14:foregroundMark x1="66216" y1="53846" x2="51486" y2="42788"/>
                        <a14:foregroundMark x1="51486" y1="42788" x2="53243" y2="31010"/>
                        <a14:foregroundMark x1="53243" y1="31010" x2="60270" y2="24519"/>
                        <a14:foregroundMark x1="60270" y1="24519" x2="69459" y2="23317"/>
                        <a14:foregroundMark x1="69459" y1="23317" x2="84189" y2="36779"/>
                        <a14:foregroundMark x1="84189" y1="36779" x2="83378" y2="50240"/>
                        <a14:foregroundMark x1="83378" y1="50240" x2="68514" y2="51202"/>
                        <a14:foregroundMark x1="66892" y1="28846" x2="59189" y2="32933"/>
                        <a14:foregroundMark x1="59189" y1="32933" x2="90405" y2="36298"/>
                        <a14:foregroundMark x1="90405" y1="36298" x2="62703" y2="51683"/>
                        <a14:foregroundMark x1="62703" y1="51683" x2="74595" y2="46394"/>
                        <a14:foregroundMark x1="73919" y1="42788" x2="73919" y2="38221"/>
                        <a14:foregroundMark x1="64730" y1="37019" x2="64730" y2="37019"/>
                        <a14:foregroundMark x1="64730" y1="38942" x2="71081" y2="43990"/>
                        <a14:foregroundMark x1="71081" y1="43990" x2="71216" y2="43990"/>
                        <a14:foregroundMark x1="54324" y1="37500" x2="64595" y2="38942"/>
                        <a14:foregroundMark x1="47297" y1="30529" x2="52027" y2="30529"/>
                        <a14:foregroundMark x1="37838" y1="41827" x2="47973" y2="40865"/>
                        <a14:foregroundMark x1="82297" y1="48798" x2="97703" y2="48798"/>
                        <a14:foregroundMark x1="40000" y1="31971" x2="54189" y2="38702"/>
                        <a14:foregroundMark x1="5811" y1="21875" x2="2838" y2="34856"/>
                        <a14:foregroundMark x1="2838" y1="34856" x2="2838" y2="48317"/>
                        <a14:foregroundMark x1="2838" y1="48317" x2="6757" y2="59375"/>
                        <a14:foregroundMark x1="6757" y1="59375" x2="7297" y2="59615"/>
                        <a14:foregroundMark x1="3378" y1="27404" x2="2027" y2="39663"/>
                        <a14:foregroundMark x1="2027" y1="39663" x2="3514" y2="51923"/>
                        <a14:foregroundMark x1="3514" y1="51923" x2="4459" y2="54327"/>
                        <a14:foregroundMark x1="40000" y1="48077" x2="81081" y2="48077"/>
                        <a14:foregroundMark x1="37838" y1="30288" x2="43649" y2="24038"/>
                        <a14:foregroundMark x1="43649" y1="24038" x2="50811" y2="24760"/>
                        <a14:foregroundMark x1="50811" y1="24760" x2="73378" y2="22115"/>
                        <a14:foregroundMark x1="73378" y1="22115" x2="94865" y2="23798"/>
                        <a14:foregroundMark x1="94865" y1="23798" x2="98649" y2="49279"/>
                        <a14:foregroundMark x1="98649" y1="49279" x2="94595" y2="59856"/>
                        <a14:foregroundMark x1="94595" y1="59856" x2="81081" y2="61298"/>
                        <a14:foregroundMark x1="81081" y1="61298" x2="74324" y2="55529"/>
                        <a14:foregroundMark x1="74324" y1="55529" x2="66757" y2="53365"/>
                        <a14:foregroundMark x1="66757" y1="53365" x2="43784" y2="58173"/>
                        <a14:foregroundMark x1="43784" y1="58173" x2="38108" y2="50721"/>
                        <a14:foregroundMark x1="38108" y1="50721" x2="37027" y2="30529"/>
                        <a14:backgroundMark x1="31081" y1="19471" x2="38108" y2="20673"/>
                        <a14:backgroundMark x1="38108" y1="20673" x2="39189" y2="21635"/>
                      </a14:backgroundRemoval>
                    </a14:imgEffect>
                  </a14:imgLayer>
                </a14:imgProps>
              </a:ext>
              <a:ext uri="{28A0092B-C50C-407E-A947-70E740481C1C}">
                <a14:useLocalDpi xmlns:a14="http://schemas.microsoft.com/office/drawing/2010/main" val="0"/>
              </a:ext>
            </a:extLst>
          </a:blip>
          <a:stretch>
            <a:fillRect/>
          </a:stretch>
        </p:blipFill>
        <p:spPr>
          <a:xfrm>
            <a:off x="173547" y="6233421"/>
            <a:ext cx="1131146" cy="624579"/>
          </a:xfrm>
          <a:prstGeom prst="rect">
            <a:avLst/>
          </a:prstGeom>
        </p:spPr>
      </p:pic>
    </p:spTree>
    <p:extLst>
      <p:ext uri="{BB962C8B-B14F-4D97-AF65-F5344CB8AC3E}">
        <p14:creationId xmlns:p14="http://schemas.microsoft.com/office/powerpoint/2010/main" val="3486680542"/>
      </p:ext>
    </p:extLst>
  </p:cSld>
  <p:clrMap bg1="lt1" tx1="dk1" bg2="lt2" tx2="dk2" accent1="accent1" accent2="accent2" accent3="accent3" accent4="accent4" accent5="accent5" accent6="accent6" hlink="hlink" folHlink="folHlink"/>
  <p:sldLayoutIdLst>
    <p:sldLayoutId id="2147483698" r:id="rId1"/>
    <p:sldLayoutId id="2147483703" r:id="rId2"/>
    <p:sldLayoutId id="2147483823" r:id="rId3"/>
    <p:sldLayoutId id="2147483837" r:id="rId4"/>
    <p:sldLayoutId id="214748383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userDrawn="1">
            <p:custDataLst>
              <p:tags r:id="rId11"/>
            </p:custDataLst>
          </p:nvPr>
        </p:nvGraphicFramePr>
        <p:xfrm>
          <a:off x="2118" y="1588"/>
          <a:ext cx="2117" cy="1588"/>
        </p:xfrm>
        <a:graphic>
          <a:graphicData uri="http://schemas.openxmlformats.org/presentationml/2006/ole">
            <mc:AlternateContent xmlns:mc="http://schemas.openxmlformats.org/markup-compatibility/2006">
              <mc:Choice xmlns:v="urn:schemas-microsoft-com:vml" Requires="v">
                <p:oleObj spid="_x0000_s7169" name="think-cell Slide" r:id="rId13" imgW="270" imgH="270" progId="TCLayout.ActiveDocument.1">
                  <p:embed/>
                </p:oleObj>
              </mc:Choice>
              <mc:Fallback>
                <p:oleObj name="think-cell Slide" r:id="rId13" imgW="270" imgH="270" progId="TCLayout.ActiveDocument.1">
                  <p:embed/>
                  <p:pic>
                    <p:nvPicPr>
                      <p:cNvPr id="7" name="Object 6" hidden="1"/>
                      <p:cNvPicPr/>
                      <p:nvPr/>
                    </p:nvPicPr>
                    <p:blipFill>
                      <a:blip r:embed="rId14"/>
                      <a:stretch>
                        <a:fillRect/>
                      </a:stretch>
                    </p:blipFill>
                    <p:spPr>
                      <a:xfrm>
                        <a:off x="2118" y="1588"/>
                        <a:ext cx="2117" cy="1588"/>
                      </a:xfrm>
                      <a:prstGeom prst="rect">
                        <a:avLst/>
                      </a:prstGeom>
                    </p:spPr>
                  </p:pic>
                </p:oleObj>
              </mc:Fallback>
            </mc:AlternateContent>
          </a:graphicData>
        </a:graphic>
      </p:graphicFrame>
      <p:sp>
        <p:nvSpPr>
          <p:cNvPr id="4" name="Rectangle 3" hidden="1"/>
          <p:cNvSpPr/>
          <p:nvPr userDrawn="1">
            <p:custDataLst>
              <p:tags r:id="rId12"/>
            </p:custDataLst>
          </p:nvPr>
        </p:nvSpPr>
        <p:spPr>
          <a:xfrm>
            <a:off x="0" y="0"/>
            <a:ext cx="211667"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sz="3600" b="1">
              <a:solidFill>
                <a:srgbClr val="FFFFFF"/>
              </a:solidFill>
              <a:sym typeface="Calibri"/>
            </a:endParaRPr>
          </a:p>
        </p:txBody>
      </p:sp>
      <p:sp>
        <p:nvSpPr>
          <p:cNvPr id="6" name="Slide Number Placeholder 5"/>
          <p:cNvSpPr>
            <a:spLocks noGrp="1"/>
          </p:cNvSpPr>
          <p:nvPr>
            <p:ph type="sldNum" sz="quarter" idx="4"/>
          </p:nvPr>
        </p:nvSpPr>
        <p:spPr>
          <a:xfrm>
            <a:off x="10466024" y="6367369"/>
            <a:ext cx="1449636" cy="365125"/>
          </a:xfrm>
          <a:prstGeom prst="rect">
            <a:avLst/>
          </a:prstGeom>
        </p:spPr>
        <p:txBody>
          <a:bodyPr vert="horz" lIns="91440" tIns="45720" rIns="91440" bIns="45720" rtlCol="0" anchor="ctr"/>
          <a:lstStyle>
            <a:lvl1pPr algn="r">
              <a:defRPr sz="1000" b="0" i="0">
                <a:solidFill>
                  <a:srgbClr val="014373"/>
                </a:solidFill>
                <a:latin typeface="Arial" panose="020B0604020202020204" pitchFamily="34" charset="0"/>
                <a:cs typeface="Arial" panose="020B0604020202020204" pitchFamily="34" charset="0"/>
              </a:defRPr>
            </a:lvl1pPr>
          </a:lstStyle>
          <a:p>
            <a:fld id="{11F27F3A-B3E9-41ED-AF8F-A365F10BB65F}" type="slidenum">
              <a:rPr lang="en-US" smtClean="0"/>
              <a:pPr/>
              <a:t>‹#›</a:t>
            </a:fld>
            <a:endParaRPr lang="en-US"/>
          </a:p>
        </p:txBody>
      </p:sp>
    </p:spTree>
    <p:extLst>
      <p:ext uri="{BB962C8B-B14F-4D97-AF65-F5344CB8AC3E}">
        <p14:creationId xmlns:p14="http://schemas.microsoft.com/office/powerpoint/2010/main" val="1098979083"/>
      </p:ext>
    </p:extLst>
  </p:cSld>
  <p:clrMap bg1="lt1" tx1="dk1" bg2="lt2" tx2="dk2" accent1="accent1" accent2="accent2" accent3="accent3" accent4="accent4" accent5="accent5" accent6="accent6" hlink="hlink" folHlink="folHlink"/>
  <p:sldLayoutIdLst>
    <p:sldLayoutId id="2147483825" r:id="rId1"/>
    <p:sldLayoutId id="2147483827" r:id="rId2"/>
    <p:sldLayoutId id="2147483833" r:id="rId3"/>
    <p:sldLayoutId id="2147483834" r:id="rId4"/>
    <p:sldLayoutId id="2147483831" r:id="rId5"/>
    <p:sldLayoutId id="2147483829" r:id="rId6"/>
    <p:sldLayoutId id="2147483830" r:id="rId7"/>
    <p:sldLayoutId id="2147483832" r:id="rId8"/>
  </p:sldLayoutIdLst>
  <p:hf hdr="0" ftr="0" dt="0"/>
  <p:txStyles>
    <p:titleStyle>
      <a:lvl1pPr algn="l" defTabSz="685800" rtl="0" eaLnBrk="1" latinLnBrk="0" hangingPunct="1">
        <a:lnSpc>
          <a:spcPct val="90000"/>
        </a:lnSpc>
        <a:spcBef>
          <a:spcPct val="0"/>
        </a:spcBef>
        <a:buNone/>
        <a:defRPr sz="3600" b="0" i="0" kern="1200">
          <a:solidFill>
            <a:schemeClr val="tx1"/>
          </a:solidFill>
          <a:latin typeface="Arial" panose="020B0604020202020204" pitchFamily="34" charset="0"/>
          <a:ea typeface="+mj-ea"/>
          <a:cs typeface="Arial" panose="020B0604020202020204" pitchFamily="34" charset="0"/>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800" b="0" i="0" kern="1200">
          <a:solidFill>
            <a:schemeClr val="tx1"/>
          </a:solidFill>
          <a:latin typeface="Arial" panose="020B0604020202020204" pitchFamily="34" charset="0"/>
          <a:ea typeface="+mn-ea"/>
          <a:cs typeface="Arial" panose="020B0604020202020204" pitchFamily="34" charset="0"/>
        </a:defRPr>
      </a:lvl1pPr>
      <a:lvl2pPr marL="576263" indent="-233363" algn="l" defTabSz="685800" rtl="0" eaLnBrk="1" latinLnBrk="0" hangingPunct="1">
        <a:lnSpc>
          <a:spcPct val="90000"/>
        </a:lnSpc>
        <a:spcBef>
          <a:spcPts val="375"/>
        </a:spcBef>
        <a:buFont typeface="Franklin Gothic Medium" panose="020B0603020102020204" pitchFamily="34" charset="0"/>
        <a:buChar char="–"/>
        <a:defRPr sz="2400" b="0" i="0" kern="1200">
          <a:solidFill>
            <a:schemeClr val="tx1"/>
          </a:solidFill>
          <a:latin typeface="Arial" panose="020B0604020202020204" pitchFamily="34" charset="0"/>
          <a:ea typeface="+mn-ea"/>
          <a:cs typeface="Arial" panose="020B0604020202020204"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2000" b="0" i="0" kern="1200">
          <a:solidFill>
            <a:schemeClr val="tx1"/>
          </a:solidFill>
          <a:latin typeface="Arial" panose="020B0604020202020204" pitchFamily="34" charset="0"/>
          <a:ea typeface="+mn-ea"/>
          <a:cs typeface="Arial" panose="020B0604020202020204"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Franklin Gothic Medium" panose="020B060302010202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Franklin Gothic Medium" panose="020B060302010202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16.xml"/><Relationship Id="rId7" Type="http://schemas.openxmlformats.org/officeDocument/2006/relationships/oleObject" Target="../embeddings/oleObject4.bin"/><Relationship Id="rId2" Type="http://schemas.openxmlformats.org/officeDocument/2006/relationships/tags" Target="../tags/tag15.xml"/><Relationship Id="rId1" Type="http://schemas.openxmlformats.org/officeDocument/2006/relationships/vmlDrawing" Target="../drawings/vmlDrawing4.vml"/><Relationship Id="rId6" Type="http://schemas.openxmlformats.org/officeDocument/2006/relationships/image" Target="../media/image19.png"/><Relationship Id="rId5" Type="http://schemas.openxmlformats.org/officeDocument/2006/relationships/notesSlide" Target="../notesSlides/notesSlide7.xml"/><Relationship Id="rId4"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slideLayout" Target="../slideLayouts/slideLayout3.xml"/><Relationship Id="rId1" Type="http://schemas.openxmlformats.org/officeDocument/2006/relationships/tags" Target="../tags/tag17.xml"/><Relationship Id="rId6" Type="http://schemas.openxmlformats.org/officeDocument/2006/relationships/comments" Target="../comments/comment5.xml"/><Relationship Id="rId5" Type="http://schemas.openxmlformats.org/officeDocument/2006/relationships/image" Target="../media/image22.tiff"/><Relationship Id="rId4" Type="http://schemas.openxmlformats.org/officeDocument/2006/relationships/image" Target="../media/image21.tiff"/></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ags" Target="../tags/tag18.xml"/><Relationship Id="rId5" Type="http://schemas.openxmlformats.org/officeDocument/2006/relationships/comments" Target="../comments/comment6.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 Id="rId9" Type="http://schemas.openxmlformats.org/officeDocument/2006/relationships/comments" Target="../comments/comment7.xml"/></Relationships>
</file>

<file path=ppt/slides/_rels/slide14.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21.xml"/><Relationship Id="rId7" Type="http://schemas.openxmlformats.org/officeDocument/2006/relationships/oleObject" Target="../embeddings/oleObject5.bin"/><Relationship Id="rId2" Type="http://schemas.openxmlformats.org/officeDocument/2006/relationships/tags" Target="../tags/tag20.xml"/><Relationship Id="rId1" Type="http://schemas.openxmlformats.org/officeDocument/2006/relationships/vmlDrawing" Target="../drawings/vmlDrawing5.vml"/><Relationship Id="rId6" Type="http://schemas.openxmlformats.org/officeDocument/2006/relationships/image" Target="../media/image19.png"/><Relationship Id="rId5" Type="http://schemas.openxmlformats.org/officeDocument/2006/relationships/notesSlide" Target="../notesSlides/notesSlide8.xml"/><Relationship Id="rId4"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comments" Target="../comments/comment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https://immunize.nc.gov/providers/ncip/training/Organization%20Readiness%20Checklist_vFinal.docx" TargetMode="External"/></Relationships>
</file>

<file path=ppt/slides/_rels/slide16.xml.rels><?xml version="1.0" encoding="UTF-8" standalone="yes"?>
<Relationships xmlns="http://schemas.openxmlformats.org/package/2006/relationships"><Relationship Id="rId8" Type="http://schemas.openxmlformats.org/officeDocument/2006/relationships/comments" Target="../comments/comment9.xml"/><Relationship Id="rId3" Type="http://schemas.openxmlformats.org/officeDocument/2006/relationships/tags" Target="../tags/tag24.xml"/><Relationship Id="rId7" Type="http://schemas.openxmlformats.org/officeDocument/2006/relationships/image" Target="../media/image34.emf"/><Relationship Id="rId2" Type="http://schemas.openxmlformats.org/officeDocument/2006/relationships/tags" Target="../tags/tag23.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notesSlide" Target="../notesSlides/notesSlide9.xml"/><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26.xml"/><Relationship Id="rId7" Type="http://schemas.openxmlformats.org/officeDocument/2006/relationships/oleObject" Target="../embeddings/oleObject7.bin"/><Relationship Id="rId2" Type="http://schemas.openxmlformats.org/officeDocument/2006/relationships/tags" Target="../tags/tag25.xml"/><Relationship Id="rId1" Type="http://schemas.openxmlformats.org/officeDocument/2006/relationships/vmlDrawing" Target="../drawings/vmlDrawing7.vml"/><Relationship Id="rId6" Type="http://schemas.openxmlformats.org/officeDocument/2006/relationships/image" Target="../media/image19.png"/><Relationship Id="rId5" Type="http://schemas.openxmlformats.org/officeDocument/2006/relationships/notesSlide" Target="../notesSlides/notesSlide10.xml"/><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tags" Target="../tags/tag28.xml"/><Relationship Id="rId7" Type="http://schemas.openxmlformats.org/officeDocument/2006/relationships/image" Target="../media/image34.emf"/><Relationship Id="rId2" Type="http://schemas.openxmlformats.org/officeDocument/2006/relationships/tags" Target="../tags/tag27.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notesSlide" Target="../notesSlides/notesSlide11.xml"/><Relationship Id="rId10" Type="http://schemas.openxmlformats.org/officeDocument/2006/relationships/image" Target="../media/image24.png"/><Relationship Id="rId4" Type="http://schemas.openxmlformats.org/officeDocument/2006/relationships/slideLayout" Target="../slideLayouts/slideLayout1.xml"/><Relationship Id="rId9" Type="http://schemas.openxmlformats.org/officeDocument/2006/relationships/image" Target="../media/image36.png"/></Relationships>
</file>

<file path=ppt/slides/_rels/slide19.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27.png"/><Relationship Id="rId3" Type="http://schemas.openxmlformats.org/officeDocument/2006/relationships/tags" Target="../tags/tag30.xml"/><Relationship Id="rId7" Type="http://schemas.openxmlformats.org/officeDocument/2006/relationships/image" Target="../media/image34.emf"/><Relationship Id="rId12" Type="http://schemas.openxmlformats.org/officeDocument/2006/relationships/image" Target="../media/image41.png"/><Relationship Id="rId2" Type="http://schemas.openxmlformats.org/officeDocument/2006/relationships/tags" Target="../tags/tag29.xml"/><Relationship Id="rId1" Type="http://schemas.openxmlformats.org/officeDocument/2006/relationships/vmlDrawing" Target="../drawings/vmlDrawing9.vml"/><Relationship Id="rId6" Type="http://schemas.openxmlformats.org/officeDocument/2006/relationships/oleObject" Target="../embeddings/oleObject9.bin"/><Relationship Id="rId11" Type="http://schemas.openxmlformats.org/officeDocument/2006/relationships/image" Target="../media/image40.svg"/><Relationship Id="rId5" Type="http://schemas.openxmlformats.org/officeDocument/2006/relationships/notesSlide" Target="../notesSlides/notesSlide12.xml"/><Relationship Id="rId15" Type="http://schemas.openxmlformats.org/officeDocument/2006/relationships/comments" Target="../comments/comment10.xml"/><Relationship Id="rId10" Type="http://schemas.openxmlformats.org/officeDocument/2006/relationships/image" Target="../media/image39.png"/><Relationship Id="rId4" Type="http://schemas.openxmlformats.org/officeDocument/2006/relationships/slideLayout" Target="../slideLayouts/slideLayout1.xml"/><Relationship Id="rId9" Type="http://schemas.openxmlformats.org/officeDocument/2006/relationships/image" Target="../media/image38.svg"/><Relationship Id="rId14" Type="http://schemas.openxmlformats.org/officeDocument/2006/relationships/image" Target="../media/image28.svg"/></Relationships>
</file>

<file path=ppt/slides/_rels/slide2.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notesSlide" Target="../notesSlides/notesSlide2.xml"/><Relationship Id="rId7" Type="http://schemas.microsoft.com/office/2007/relationships/hdphoto" Target="../media/hdphoto3.wdp"/><Relationship Id="rId2" Type="http://schemas.openxmlformats.org/officeDocument/2006/relationships/slideLayout" Target="../slideLayouts/slideLayout12.xml"/><Relationship Id="rId1" Type="http://schemas.openxmlformats.org/officeDocument/2006/relationships/tags" Target="../tags/tag6.xml"/><Relationship Id="rId6" Type="http://schemas.openxmlformats.org/officeDocument/2006/relationships/image" Target="../media/image10.png"/><Relationship Id="rId5" Type="http://schemas.microsoft.com/office/2007/relationships/hdphoto" Target="../media/hdphoto2.wdp"/><Relationship Id="rId4" Type="http://schemas.openxmlformats.org/officeDocument/2006/relationships/image" Target="../media/image9.png"/><Relationship Id="rId9" Type="http://schemas.openxmlformats.org/officeDocument/2006/relationships/comments" Target="../comments/comment1.xml"/></Relationships>
</file>

<file path=ppt/slides/_rels/slide20.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32.xml"/><Relationship Id="rId7" Type="http://schemas.openxmlformats.org/officeDocument/2006/relationships/oleObject" Target="../embeddings/oleObject10.bin"/><Relationship Id="rId2" Type="http://schemas.openxmlformats.org/officeDocument/2006/relationships/tags" Target="../tags/tag31.xml"/><Relationship Id="rId1" Type="http://schemas.openxmlformats.org/officeDocument/2006/relationships/vmlDrawing" Target="../drawings/vmlDrawing10.vml"/><Relationship Id="rId6" Type="http://schemas.openxmlformats.org/officeDocument/2006/relationships/image" Target="../media/image19.png"/><Relationship Id="rId5" Type="http://schemas.openxmlformats.org/officeDocument/2006/relationships/notesSlide" Target="../notesSlides/notesSlide13.xml"/><Relationship Id="rId4"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1.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0.svg"/><Relationship Id="rId2" Type="http://schemas.openxmlformats.org/officeDocument/2006/relationships/slideLayout" Target="../slideLayouts/slideLayout3.xml"/><Relationship Id="rId1" Type="http://schemas.openxmlformats.org/officeDocument/2006/relationships/tags" Target="../tags/tag33.xml"/><Relationship Id="rId6" Type="http://schemas.openxmlformats.org/officeDocument/2006/relationships/image" Target="../media/image45.svg"/><Relationship Id="rId11" Type="http://schemas.openxmlformats.org/officeDocument/2006/relationships/image" Target="../media/image49.png"/><Relationship Id="rId5" Type="http://schemas.openxmlformats.org/officeDocument/2006/relationships/image" Target="../media/image44.png"/><Relationship Id="rId10" Type="http://schemas.openxmlformats.org/officeDocument/2006/relationships/image" Target="../media/image48.svg"/><Relationship Id="rId4" Type="http://schemas.openxmlformats.org/officeDocument/2006/relationships/image" Target="../media/image43.svg"/><Relationship Id="rId9" Type="http://schemas.openxmlformats.org/officeDocument/2006/relationships/image" Target="../media/image12.png"/><Relationship Id="rId14" Type="http://schemas.openxmlformats.org/officeDocument/2006/relationships/image" Target="../media/image52.svg"/></Relationships>
</file>

<file path=ppt/slides/_rels/slide2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tags" Target="../tags/tag35.xml"/><Relationship Id="rId7" Type="http://schemas.openxmlformats.org/officeDocument/2006/relationships/image" Target="../media/image34.emf"/><Relationship Id="rId12" Type="http://schemas.openxmlformats.org/officeDocument/2006/relationships/image" Target="../media/image24.png"/><Relationship Id="rId2" Type="http://schemas.openxmlformats.org/officeDocument/2006/relationships/tags" Target="../tags/tag34.xml"/><Relationship Id="rId1" Type="http://schemas.openxmlformats.org/officeDocument/2006/relationships/vmlDrawing" Target="../drawings/vmlDrawing11.vml"/><Relationship Id="rId6" Type="http://schemas.openxmlformats.org/officeDocument/2006/relationships/oleObject" Target="../embeddings/oleObject11.bin"/><Relationship Id="rId11" Type="http://schemas.openxmlformats.org/officeDocument/2006/relationships/image" Target="../media/image55.png"/><Relationship Id="rId5" Type="http://schemas.openxmlformats.org/officeDocument/2006/relationships/notesSlide" Target="../notesSlides/notesSlide14.xml"/><Relationship Id="rId10" Type="http://schemas.openxmlformats.org/officeDocument/2006/relationships/image" Target="../media/image23.png"/><Relationship Id="rId4" Type="http://schemas.openxmlformats.org/officeDocument/2006/relationships/slideLayout" Target="../slideLayouts/slideLayout1.xml"/><Relationship Id="rId9" Type="http://schemas.openxmlformats.org/officeDocument/2006/relationships/image" Target="../media/image54.png"/></Relationships>
</file>

<file path=ppt/slides/_rels/slide23.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tags" Target="../tags/tag37.xml"/><Relationship Id="rId7" Type="http://schemas.openxmlformats.org/officeDocument/2006/relationships/image" Target="../media/image34.emf"/><Relationship Id="rId2" Type="http://schemas.openxmlformats.org/officeDocument/2006/relationships/tags" Target="../tags/tag36.xml"/><Relationship Id="rId1" Type="http://schemas.openxmlformats.org/officeDocument/2006/relationships/vmlDrawing" Target="../drawings/vmlDrawing12.vml"/><Relationship Id="rId6" Type="http://schemas.openxmlformats.org/officeDocument/2006/relationships/oleObject" Target="../embeddings/oleObject12.bin"/><Relationship Id="rId11" Type="http://schemas.openxmlformats.org/officeDocument/2006/relationships/image" Target="../media/image24.png"/><Relationship Id="rId5" Type="http://schemas.openxmlformats.org/officeDocument/2006/relationships/notesSlide" Target="../notesSlides/notesSlide15.xml"/><Relationship Id="rId10" Type="http://schemas.openxmlformats.org/officeDocument/2006/relationships/image" Target="../media/image57.png"/><Relationship Id="rId4" Type="http://schemas.openxmlformats.org/officeDocument/2006/relationships/slideLayout" Target="../slideLayouts/slideLayout1.xml"/><Relationship Id="rId9" Type="http://schemas.openxmlformats.org/officeDocument/2006/relationships/image" Target="../media/image56.png"/></Relationships>
</file>

<file path=ppt/slides/_rels/slide24.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tags" Target="../tags/tag39.xml"/><Relationship Id="rId7" Type="http://schemas.openxmlformats.org/officeDocument/2006/relationships/image" Target="../media/image34.emf"/><Relationship Id="rId2" Type="http://schemas.openxmlformats.org/officeDocument/2006/relationships/tags" Target="../tags/tag38.xml"/><Relationship Id="rId1" Type="http://schemas.openxmlformats.org/officeDocument/2006/relationships/vmlDrawing" Target="../drawings/vmlDrawing13.vml"/><Relationship Id="rId6" Type="http://schemas.openxmlformats.org/officeDocument/2006/relationships/oleObject" Target="../embeddings/oleObject13.bin"/><Relationship Id="rId5" Type="http://schemas.openxmlformats.org/officeDocument/2006/relationships/notesSlide" Target="../notesSlides/notesSlide16.xml"/><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41.xml"/><Relationship Id="rId7" Type="http://schemas.openxmlformats.org/officeDocument/2006/relationships/oleObject" Target="../embeddings/oleObject14.bin"/><Relationship Id="rId2" Type="http://schemas.openxmlformats.org/officeDocument/2006/relationships/tags" Target="../tags/tag40.xml"/><Relationship Id="rId1" Type="http://schemas.openxmlformats.org/officeDocument/2006/relationships/vmlDrawing" Target="../drawings/vmlDrawing14.vml"/><Relationship Id="rId6" Type="http://schemas.openxmlformats.org/officeDocument/2006/relationships/image" Target="../media/image19.png"/><Relationship Id="rId5" Type="http://schemas.openxmlformats.org/officeDocument/2006/relationships/notesSlide" Target="../notesSlides/notesSlide17.xml"/><Relationship Id="rId4" Type="http://schemas.openxmlformats.org/officeDocument/2006/relationships/slideLayout" Target="../slideLayouts/slideLayout4.xml"/><Relationship Id="rId9" Type="http://schemas.openxmlformats.org/officeDocument/2006/relationships/comments" Target="../comments/comment11.xml"/></Relationships>
</file>

<file path=ppt/slides/_rels/slide26.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2.png"/><Relationship Id="rId7" Type="http://schemas.openxmlformats.org/officeDocument/2006/relationships/image" Target="../media/image12.png"/><Relationship Id="rId12" Type="http://schemas.openxmlformats.org/officeDocument/2006/relationships/image" Target="../media/image47.svg"/><Relationship Id="rId2" Type="http://schemas.openxmlformats.org/officeDocument/2006/relationships/slideLayout" Target="../slideLayouts/slideLayout3.xml"/><Relationship Id="rId1" Type="http://schemas.openxmlformats.org/officeDocument/2006/relationships/tags" Target="../tags/tag42.xml"/><Relationship Id="rId6" Type="http://schemas.openxmlformats.org/officeDocument/2006/relationships/image" Target="../media/image45.svg"/><Relationship Id="rId11" Type="http://schemas.openxmlformats.org/officeDocument/2006/relationships/image" Target="../media/image13.svg"/><Relationship Id="rId5" Type="http://schemas.openxmlformats.org/officeDocument/2006/relationships/image" Target="../media/image44.png"/><Relationship Id="rId10" Type="http://schemas.openxmlformats.org/officeDocument/2006/relationships/image" Target="../media/image59.svg"/><Relationship Id="rId4" Type="http://schemas.openxmlformats.org/officeDocument/2006/relationships/image" Target="../media/image43.svg"/><Relationship Id="rId9" Type="http://schemas.openxmlformats.org/officeDocument/2006/relationships/image" Target="../media/image46.png"/></Relationships>
</file>

<file path=ppt/slides/_rels/slide2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tags" Target="../tags/tag44.xml"/><Relationship Id="rId7" Type="http://schemas.openxmlformats.org/officeDocument/2006/relationships/image" Target="../media/image34.emf"/><Relationship Id="rId2" Type="http://schemas.openxmlformats.org/officeDocument/2006/relationships/tags" Target="../tags/tag43.xml"/><Relationship Id="rId1" Type="http://schemas.openxmlformats.org/officeDocument/2006/relationships/vmlDrawing" Target="../drawings/vmlDrawing15.vml"/><Relationship Id="rId6" Type="http://schemas.openxmlformats.org/officeDocument/2006/relationships/oleObject" Target="../embeddings/oleObject9.bin"/><Relationship Id="rId5" Type="http://schemas.openxmlformats.org/officeDocument/2006/relationships/notesSlide" Target="../notesSlides/notesSlide18.xml"/><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tags" Target="../tags/tag46.xml"/><Relationship Id="rId7" Type="http://schemas.openxmlformats.org/officeDocument/2006/relationships/image" Target="../media/image34.emf"/><Relationship Id="rId2" Type="http://schemas.openxmlformats.org/officeDocument/2006/relationships/tags" Target="../tags/tag45.xml"/><Relationship Id="rId1" Type="http://schemas.openxmlformats.org/officeDocument/2006/relationships/vmlDrawing" Target="../drawings/vmlDrawing16.vml"/><Relationship Id="rId6" Type="http://schemas.openxmlformats.org/officeDocument/2006/relationships/oleObject" Target="../embeddings/oleObject9.bin"/><Relationship Id="rId11" Type="http://schemas.openxmlformats.org/officeDocument/2006/relationships/image" Target="../media/image64.png"/><Relationship Id="rId5" Type="http://schemas.openxmlformats.org/officeDocument/2006/relationships/notesSlide" Target="../notesSlides/notesSlide19.xml"/><Relationship Id="rId10" Type="http://schemas.openxmlformats.org/officeDocument/2006/relationships/image" Target="../media/image63.png"/><Relationship Id="rId4" Type="http://schemas.openxmlformats.org/officeDocument/2006/relationships/slideLayout" Target="../slideLayouts/slideLayout1.xml"/><Relationship Id="rId9" Type="http://schemas.openxmlformats.org/officeDocument/2006/relationships/image" Target="../media/image62.png"/></Relationships>
</file>

<file path=ppt/slides/_rels/slide2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tags" Target="../tags/tag48.xml"/><Relationship Id="rId7" Type="http://schemas.openxmlformats.org/officeDocument/2006/relationships/image" Target="../media/image34.emf"/><Relationship Id="rId12" Type="http://schemas.openxmlformats.org/officeDocument/2006/relationships/comments" Target="../comments/comment12.xml"/><Relationship Id="rId2" Type="http://schemas.openxmlformats.org/officeDocument/2006/relationships/tags" Target="../tags/tag47.xml"/><Relationship Id="rId1" Type="http://schemas.openxmlformats.org/officeDocument/2006/relationships/vmlDrawing" Target="../drawings/vmlDrawing17.vml"/><Relationship Id="rId6" Type="http://schemas.openxmlformats.org/officeDocument/2006/relationships/oleObject" Target="../embeddings/oleObject15.bin"/><Relationship Id="rId11" Type="http://schemas.openxmlformats.org/officeDocument/2006/relationships/image" Target="../media/image62.png"/><Relationship Id="rId5" Type="http://schemas.openxmlformats.org/officeDocument/2006/relationships/notesSlide" Target="../notesSlides/notesSlide20.xml"/><Relationship Id="rId10" Type="http://schemas.openxmlformats.org/officeDocument/2006/relationships/image" Target="../media/image61.png"/><Relationship Id="rId4" Type="http://schemas.openxmlformats.org/officeDocument/2006/relationships/slideLayout" Target="../slideLayouts/slideLayout1.xml"/><Relationship Id="rId9" Type="http://schemas.openxmlformats.org/officeDocument/2006/relationships/image" Target="../media/image66.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notesSlide" Target="../notesSlides/notesSlide3.xml"/><Relationship Id="rId7" Type="http://schemas.openxmlformats.org/officeDocument/2006/relationships/image" Target="../media/image15.svg"/><Relationship Id="rId2" Type="http://schemas.openxmlformats.org/officeDocument/2006/relationships/slideLayout" Target="../slideLayouts/slideLayout12.xml"/><Relationship Id="rId1" Type="http://schemas.openxmlformats.org/officeDocument/2006/relationships/tags" Target="../tags/tag7.xml"/><Relationship Id="rId6" Type="http://schemas.openxmlformats.org/officeDocument/2006/relationships/image" Target="../media/image14.png"/><Relationship Id="rId5" Type="http://schemas.openxmlformats.org/officeDocument/2006/relationships/image" Target="../media/image13.svg"/><Relationship Id="rId10" Type="http://schemas.openxmlformats.org/officeDocument/2006/relationships/comments" Target="../comments/comment2.xml"/><Relationship Id="rId4" Type="http://schemas.openxmlformats.org/officeDocument/2006/relationships/image" Target="../media/image12.png"/><Relationship Id="rId9" Type="http://schemas.openxmlformats.org/officeDocument/2006/relationships/image" Target="../media/image17.svg"/></Relationships>
</file>

<file path=ppt/slides/_rels/slide30.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50.xml"/><Relationship Id="rId7" Type="http://schemas.openxmlformats.org/officeDocument/2006/relationships/oleObject" Target="../embeddings/oleObject16.bin"/><Relationship Id="rId2" Type="http://schemas.openxmlformats.org/officeDocument/2006/relationships/tags" Target="../tags/tag49.xml"/><Relationship Id="rId1" Type="http://schemas.openxmlformats.org/officeDocument/2006/relationships/vmlDrawing" Target="../drawings/vmlDrawing18.vml"/><Relationship Id="rId6" Type="http://schemas.openxmlformats.org/officeDocument/2006/relationships/image" Target="../media/image19.png"/><Relationship Id="rId5" Type="http://schemas.openxmlformats.org/officeDocument/2006/relationships/notesSlide" Target="../notesSlides/notesSlide21.xml"/><Relationship Id="rId4"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image" Target="../media/image27.png"/><Relationship Id="rId7" Type="http://schemas.openxmlformats.org/officeDocument/2006/relationships/image" Target="../media/image39.png"/><Relationship Id="rId2" Type="http://schemas.openxmlformats.org/officeDocument/2006/relationships/slideLayout" Target="../slideLayouts/slideLayout12.xml"/><Relationship Id="rId1" Type="http://schemas.openxmlformats.org/officeDocument/2006/relationships/tags" Target="../tags/tag51.xml"/><Relationship Id="rId6" Type="http://schemas.openxmlformats.org/officeDocument/2006/relationships/image" Target="../media/image68.svg"/><Relationship Id="rId5" Type="http://schemas.openxmlformats.org/officeDocument/2006/relationships/image" Target="../media/image67.png"/><Relationship Id="rId4" Type="http://schemas.openxmlformats.org/officeDocument/2006/relationships/image" Target="../media/image28.svg"/><Relationship Id="rId9" Type="http://schemas.openxmlformats.org/officeDocument/2006/relationships/comments" Target="../comments/comment13.xml"/></Relationships>
</file>

<file path=ppt/slides/_rels/slide32.xml.rels><?xml version="1.0" encoding="UTF-8" standalone="yes"?>
<Relationships xmlns="http://schemas.openxmlformats.org/package/2006/relationships"><Relationship Id="rId3" Type="http://schemas.openxmlformats.org/officeDocument/2006/relationships/hyperlink" Target="https://ncgov.servicenowservices.com/csm_vaccine" TargetMode="External"/><Relationship Id="rId2" Type="http://schemas.openxmlformats.org/officeDocument/2006/relationships/slideLayout" Target="../slideLayouts/slideLayout12.xml"/><Relationship Id="rId1" Type="http://schemas.openxmlformats.org/officeDocument/2006/relationships/tags" Target="../tags/tag52.xml"/><Relationship Id="rId5" Type="http://schemas.openxmlformats.org/officeDocument/2006/relationships/comments" Target="../comments/comment14.xml"/><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8" Type="http://schemas.openxmlformats.org/officeDocument/2006/relationships/hyperlink" Target="https://ncgov.servicenowservices.com/csm_vaccine" TargetMode="External"/><Relationship Id="rId13" Type="http://schemas.openxmlformats.org/officeDocument/2006/relationships/image" Target="../media/image77.svg"/><Relationship Id="rId3" Type="http://schemas.openxmlformats.org/officeDocument/2006/relationships/image" Target="../media/image70.png"/><Relationship Id="rId7" Type="http://schemas.openxmlformats.org/officeDocument/2006/relationships/image" Target="../media/image73.svg"/><Relationship Id="rId12" Type="http://schemas.openxmlformats.org/officeDocument/2006/relationships/image" Target="../media/image76.png"/><Relationship Id="rId2" Type="http://schemas.openxmlformats.org/officeDocument/2006/relationships/slideLayout" Target="../slideLayouts/slideLayout3.xml"/><Relationship Id="rId1" Type="http://schemas.openxmlformats.org/officeDocument/2006/relationships/tags" Target="../tags/tag53.xml"/><Relationship Id="rId6" Type="http://schemas.openxmlformats.org/officeDocument/2006/relationships/image" Target="../media/image72.png"/><Relationship Id="rId11" Type="http://schemas.openxmlformats.org/officeDocument/2006/relationships/hyperlink" Target="https://covid19.ncdhhs.gov/dashboard/vaccinations" TargetMode="External"/><Relationship Id="rId5" Type="http://schemas.openxmlformats.org/officeDocument/2006/relationships/image" Target="../media/image71.png"/><Relationship Id="rId10" Type="http://schemas.openxmlformats.org/officeDocument/2006/relationships/image" Target="../media/image75.svg"/><Relationship Id="rId4" Type="http://schemas.openxmlformats.org/officeDocument/2006/relationships/hyperlink" Target="https://immunize.nc.gov/providers/covid-19training.htm" TargetMode="External"/><Relationship Id="rId9" Type="http://schemas.openxmlformats.org/officeDocument/2006/relationships/image" Target="../media/image74.png"/><Relationship Id="rId14" Type="http://schemas.openxmlformats.org/officeDocument/2006/relationships/comments" Target="../comments/comment15.xml"/></Relationships>
</file>

<file path=ppt/slides/_rels/slide34.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55.xml"/><Relationship Id="rId7" Type="http://schemas.openxmlformats.org/officeDocument/2006/relationships/oleObject" Target="../embeddings/oleObject17.bin"/><Relationship Id="rId2" Type="http://schemas.openxmlformats.org/officeDocument/2006/relationships/tags" Target="../tags/tag54.xml"/><Relationship Id="rId1" Type="http://schemas.openxmlformats.org/officeDocument/2006/relationships/vmlDrawing" Target="../drawings/vmlDrawing19.vml"/><Relationship Id="rId6" Type="http://schemas.openxmlformats.org/officeDocument/2006/relationships/image" Target="../media/image19.png"/><Relationship Id="rId5" Type="http://schemas.openxmlformats.org/officeDocument/2006/relationships/notesSlide" Target="../notesSlides/notesSlide22.xml"/><Relationship Id="rId4"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8.xml"/><Relationship Id="rId4" Type="http://schemas.openxmlformats.org/officeDocument/2006/relationships/comments" Target="../comments/comment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9.xml"/><Relationship Id="rId4" Type="http://schemas.openxmlformats.org/officeDocument/2006/relationships/comments" Target="../comments/comment4.xml"/></Relationships>
</file>

<file path=ppt/slides/_rels/slide6.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tags" Target="../tags/tag11.xml"/><Relationship Id="rId7" Type="http://schemas.openxmlformats.org/officeDocument/2006/relationships/oleObject" Target="../embeddings/oleObject3.bin"/><Relationship Id="rId2" Type="http://schemas.openxmlformats.org/officeDocument/2006/relationships/tags" Target="../tags/tag10.xml"/><Relationship Id="rId1" Type="http://schemas.openxmlformats.org/officeDocument/2006/relationships/vmlDrawing" Target="../drawings/vmlDrawing3.vml"/><Relationship Id="rId6" Type="http://schemas.openxmlformats.org/officeDocument/2006/relationships/image" Target="../media/image19.png"/><Relationship Id="rId5" Type="http://schemas.openxmlformats.org/officeDocument/2006/relationships/notesSlide" Target="../notesSlides/notesSlide6.xml"/><Relationship Id="rId4"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47A66F-7D6D-6042-A4EB-AF4CAEA86DDB}"/>
              </a:ext>
            </a:extLst>
          </p:cNvPr>
          <p:cNvSpPr>
            <a:spLocks noGrp="1"/>
          </p:cNvSpPr>
          <p:nvPr>
            <p:ph type="subTitle" idx="1"/>
          </p:nvPr>
        </p:nvSpPr>
        <p:spPr>
          <a:xfrm>
            <a:off x="480791" y="3808429"/>
            <a:ext cx="3745970" cy="743943"/>
          </a:xfrm>
        </p:spPr>
        <p:txBody>
          <a:bodyPr lIns="91440" tIns="45720" rIns="91440" bIns="45720" anchor="b">
            <a:normAutofit/>
          </a:bodyPr>
          <a:lstStyle/>
          <a:p>
            <a:pPr algn="l"/>
            <a:r>
              <a:rPr lang="en-US" sz="1600">
                <a:latin typeface="EYInterstate"/>
                <a:cs typeface="Calibri"/>
              </a:rPr>
              <a:t>Version 1</a:t>
            </a:r>
          </a:p>
          <a:p>
            <a:pPr algn="l"/>
            <a:r>
              <a:rPr lang="en-US" sz="1600">
                <a:latin typeface="EYInterstate"/>
                <a:cs typeface="Calibri"/>
              </a:rPr>
              <a:t>February 4, 2020</a:t>
            </a:r>
            <a:endParaRPr lang="en-US" sz="1600">
              <a:latin typeface="EYInterstate"/>
            </a:endParaRPr>
          </a:p>
        </p:txBody>
      </p:sp>
      <p:sp>
        <p:nvSpPr>
          <p:cNvPr id="2" name="Title 1">
            <a:extLst>
              <a:ext uri="{FF2B5EF4-FFF2-40B4-BE49-F238E27FC236}">
                <a16:creationId xmlns:a16="http://schemas.microsoft.com/office/drawing/2014/main" id="{BC00BD3B-220C-784F-A2E2-B8BF525AC13A}"/>
              </a:ext>
            </a:extLst>
          </p:cNvPr>
          <p:cNvSpPr>
            <a:spLocks noGrp="1"/>
          </p:cNvSpPr>
          <p:nvPr>
            <p:ph type="ctrTitle" idx="4294967295"/>
          </p:nvPr>
        </p:nvSpPr>
        <p:spPr>
          <a:xfrm>
            <a:off x="285011" y="972273"/>
            <a:ext cx="5375009" cy="2836156"/>
          </a:xfrm>
          <a:prstGeom prst="rect">
            <a:avLst/>
          </a:prstGeom>
        </p:spPr>
        <p:txBody>
          <a:bodyPr lIns="91440" tIns="45720" rIns="91440" bIns="45720" anchor="ctr">
            <a:normAutofit/>
          </a:bodyPr>
          <a:lstStyle/>
          <a:p>
            <a:r>
              <a:rPr lang="en-US" b="1" dirty="0">
                <a:solidFill>
                  <a:schemeClr val="tx2"/>
                </a:solidFill>
                <a:latin typeface="EYInterstate Light"/>
                <a:cs typeface="Times New Roman"/>
              </a:rPr>
              <a:t>COVID-19 Vaccine Planning and CVMS Orientation</a:t>
            </a:r>
          </a:p>
        </p:txBody>
      </p:sp>
      <p:sp>
        <p:nvSpPr>
          <p:cNvPr id="15" name="Title 1">
            <a:extLst>
              <a:ext uri="{FF2B5EF4-FFF2-40B4-BE49-F238E27FC236}">
                <a16:creationId xmlns:a16="http://schemas.microsoft.com/office/drawing/2014/main" id="{223C3761-22F5-CA44-A519-D3DF7B18CD73}"/>
              </a:ext>
            </a:extLst>
          </p:cNvPr>
          <p:cNvSpPr txBox="1">
            <a:spLocks/>
          </p:cNvSpPr>
          <p:nvPr/>
        </p:nvSpPr>
        <p:spPr>
          <a:xfrm>
            <a:off x="406931" y="2767262"/>
            <a:ext cx="4874682" cy="1252783"/>
          </a:xfrm>
        </p:spPr>
        <p:txBody>
          <a:bodyPr anchor="ctr">
            <a:normAutofit/>
          </a:bodyPr>
          <a:lstStyle>
            <a:lvl1pPr algn="ctr" defTabSz="913943" rtl="0" eaLnBrk="1" latinLnBrk="0" hangingPunct="1">
              <a:lnSpc>
                <a:spcPct val="85000"/>
              </a:lnSpc>
              <a:spcBef>
                <a:spcPct val="0"/>
              </a:spcBef>
              <a:buNone/>
              <a:defRPr sz="6000" b="1" kern="1200">
                <a:solidFill>
                  <a:schemeClr val="bg1"/>
                </a:solidFill>
                <a:latin typeface="Century Gothic" panose="020B0502020202020204" pitchFamily="34" charset="0"/>
                <a:ea typeface="+mj-ea"/>
                <a:cs typeface="Arial" pitchFamily="34" charset="0"/>
              </a:defRPr>
            </a:lvl1pPr>
          </a:lstStyle>
          <a:p>
            <a:pPr algn="l"/>
            <a:endParaRPr lang="en-US" sz="2000">
              <a:solidFill>
                <a:schemeClr val="tx1"/>
              </a:solidFill>
              <a:latin typeface="EYInterstate Light" panose="02000506000000020004" pitchFamily="2" charset="0"/>
              <a:cs typeface="Times New Roman"/>
            </a:endParaRPr>
          </a:p>
        </p:txBody>
      </p:sp>
    </p:spTree>
    <p:custDataLst>
      <p:tags r:id="rId1"/>
    </p:custDataLst>
    <p:extLst>
      <p:ext uri="{BB962C8B-B14F-4D97-AF65-F5344CB8AC3E}">
        <p14:creationId xmlns:p14="http://schemas.microsoft.com/office/powerpoint/2010/main" val="3907481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2769"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5019232"/>
            <a:ext cx="8595588"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rPr>
              <a:t>CVMS Overview</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54760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48923"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3220190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A93BB3D-BB91-4B89-9E2C-E38EF7B7F7DD}"/>
              </a:ext>
            </a:extLst>
          </p:cNvPr>
          <p:cNvSpPr/>
          <p:nvPr/>
        </p:nvSpPr>
        <p:spPr>
          <a:xfrm>
            <a:off x="-10680" y="729070"/>
            <a:ext cx="12202679" cy="5527467"/>
          </a:xfrm>
          <a:prstGeom prst="rect">
            <a:avLst/>
          </a:prstGeom>
          <a:solidFill>
            <a:srgbClr val="0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8" name="TextBox 7">
            <a:extLst>
              <a:ext uri="{FF2B5EF4-FFF2-40B4-BE49-F238E27FC236}">
                <a16:creationId xmlns:a16="http://schemas.microsoft.com/office/drawing/2014/main" id="{BAB10122-515C-4AFC-9BBC-51B46CD45978}"/>
              </a:ext>
            </a:extLst>
          </p:cNvPr>
          <p:cNvSpPr txBox="1"/>
          <p:nvPr/>
        </p:nvSpPr>
        <p:spPr>
          <a:xfrm>
            <a:off x="255766" y="2101706"/>
            <a:ext cx="3882321" cy="3970318"/>
          </a:xfrm>
          <a:prstGeom prst="rect">
            <a:avLst/>
          </a:prstGeom>
          <a:noFill/>
        </p:spPr>
        <p:txBody>
          <a:bodyPr wrap="square" rtlCol="0">
            <a:spAutoFit/>
          </a:bodyPr>
          <a:lstStyle/>
          <a:p>
            <a:pPr marL="0" marR="0" lvl="0" indent="0" algn="l" defTabSz="914400" rtl="0" eaLnBrk="1" fontAlgn="auto" latinLnBrk="0" hangingPunct="1">
              <a:spcAft>
                <a:spcPts val="600"/>
              </a:spcAft>
              <a:buClrTx/>
              <a:buSzTx/>
              <a:buFontTx/>
              <a:buNone/>
              <a:tabLst/>
              <a:defRPr/>
            </a:pPr>
            <a:r>
              <a:rPr kumimoji="0" lang="en-US" sz="20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What is CVMS?</a:t>
            </a:r>
          </a:p>
          <a:p>
            <a:pPr marL="0" marR="0" lvl="0" indent="0" algn="l" defTabSz="914400" rtl="0" eaLnBrk="1" fontAlgn="auto" latinLnBrk="0" hangingPunct="1">
              <a:spcAft>
                <a:spcPts val="600"/>
              </a:spcAft>
              <a:buClrTx/>
              <a:buSzTx/>
              <a:buFontTx/>
              <a:buNone/>
              <a:tabLst/>
              <a:defRPr/>
            </a:pPr>
            <a:r>
              <a:rPr kumimoji="0" lang="en-US" sz="12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The COVID-19 Vaccine Management System (CVMS) is a secure, cloud-based </a:t>
            </a:r>
            <a:r>
              <a:rPr kumimoji="0" lang="en-US"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vaccine management solution for COVID-19 that </a:t>
            </a:r>
            <a:r>
              <a:rPr lang="en-US" sz="1200" b="1">
                <a:solidFill>
                  <a:prstClr val="white"/>
                </a:solidFill>
                <a:latin typeface="Arial" panose="020B0604020202020204" pitchFamily="34" charset="0"/>
                <a:cs typeface="Arial" panose="020B0604020202020204" pitchFamily="34" charset="0"/>
              </a:rPr>
              <a:t>enable</a:t>
            </a:r>
            <a:r>
              <a:rPr kumimoji="0" lang="en-US"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s vaccine management and data sharing across providers, hospitals, agencies, and local, state, and federal governments on one common platform. </a:t>
            </a:r>
            <a:endParaRPr lang="en-US" sz="1200" b="1">
              <a:solidFill>
                <a:prstClr val="white"/>
              </a:solidFill>
              <a:latin typeface="Arial" panose="020B0604020202020204" pitchFamily="34" charset="0"/>
              <a:cs typeface="Arial" panose="020B0604020202020204" pitchFamily="34" charset="0"/>
            </a:endParaRPr>
          </a:p>
          <a:p>
            <a:pPr marL="0" marR="0" lvl="0" indent="0" algn="l" defTabSz="914400" rtl="0" eaLnBrk="1" fontAlgn="auto" latinLnBrk="0" hangingPunct="1">
              <a:spcAft>
                <a:spcPts val="60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spcAft>
                <a:spcPts val="600"/>
              </a:spcAft>
              <a:buClrTx/>
              <a:buSzTx/>
              <a:buFontTx/>
              <a:buNone/>
              <a:tabLst/>
              <a:defRPr/>
            </a:pPr>
            <a:r>
              <a:rPr kumimoji="0" lang="en-US" sz="12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In CVMS, you can:</a:t>
            </a:r>
          </a:p>
          <a:p>
            <a:pPr marL="285750" lvl="0" indent="-285750" defTabSz="914400">
              <a:spcAft>
                <a:spcPts val="600"/>
              </a:spcAft>
              <a:buFont typeface="Arial" panose="020B0604020202020204" pitchFamily="34" charset="0"/>
              <a:buChar char="•"/>
              <a:defRPr/>
            </a:pPr>
            <a:r>
              <a:rPr lang="en-US" sz="1200" b="1">
                <a:solidFill>
                  <a:prstClr val="white"/>
                </a:solidFill>
                <a:latin typeface="Arial" panose="020B0604020202020204" pitchFamily="34" charset="0"/>
                <a:cs typeface="Arial" panose="020B0604020202020204" pitchFamily="34" charset="0"/>
              </a:rPr>
              <a:t>Enroll in the COVID-19 Vaccine Program and upload employees so they can register for COVID-19 vaccination</a:t>
            </a:r>
          </a:p>
          <a:p>
            <a:pPr marL="285750" lvl="0" indent="-285750" defTabSz="914400">
              <a:spcAft>
                <a:spcPts val="600"/>
              </a:spcAft>
              <a:buFont typeface="Arial" panose="020B0604020202020204" pitchFamily="34" charset="0"/>
              <a:buChar char="•"/>
              <a:defRPr/>
            </a:pPr>
            <a:r>
              <a:rPr lang="en-US" sz="1200" b="1">
                <a:solidFill>
                  <a:prstClr val="white"/>
                </a:solidFill>
                <a:latin typeface="Arial" panose="020B0604020202020204" pitchFamily="34" charset="0"/>
                <a:cs typeface="Arial" panose="020B0604020202020204" pitchFamily="34" charset="0"/>
              </a:rPr>
              <a:t>Manage COVID-19 vaccine inventory</a:t>
            </a:r>
          </a:p>
          <a:p>
            <a:pPr marL="285750" marR="0" lvl="0" indent="-285750" algn="l" defTabSz="914400" rtl="0" eaLnBrk="1" fontAlgn="auto" latinLnBrk="0" hangingPunct="1">
              <a:spcAft>
                <a:spcPts val="600"/>
              </a:spcAft>
              <a:buClrTx/>
              <a:buSzTx/>
              <a:buFont typeface="Arial" panose="020B0604020202020204" pitchFamily="34" charset="0"/>
              <a:buChar char="•"/>
              <a:tabLst/>
              <a:defRPr/>
            </a:pPr>
            <a:r>
              <a:rPr lang="en-US" sz="1200" b="1">
                <a:solidFill>
                  <a:prstClr val="white"/>
                </a:solidFill>
                <a:latin typeface="Arial" panose="020B0604020202020204" pitchFamily="34" charset="0"/>
                <a:cs typeface="Arial" panose="020B0604020202020204" pitchFamily="34" charset="0"/>
              </a:rPr>
              <a:t>Track COVID-19 vaccine administration </a:t>
            </a:r>
          </a:p>
          <a:p>
            <a:pPr marL="285750" marR="0" lvl="0" indent="-285750" algn="l" defTabSz="914400" rtl="0" eaLnBrk="1" fontAlgn="auto" latinLnBrk="0" hangingPunct="1">
              <a:spcAft>
                <a:spcPts val="600"/>
              </a:spcAft>
              <a:buClrTx/>
              <a:buSzTx/>
              <a:buFont typeface="Arial" panose="020B0604020202020204" pitchFamily="34" charset="0"/>
              <a:buChar char="•"/>
              <a:tabLst/>
              <a:defRPr/>
            </a:pPr>
            <a:endParaRPr lang="en-US" sz="1200">
              <a:solidFill>
                <a:prstClr val="white"/>
              </a:solidFill>
              <a:latin typeface="Arial" panose="020B0604020202020204" pitchFamily="34" charset="0"/>
              <a:cs typeface="Arial" panose="020B0604020202020204" pitchFamily="34" charset="0"/>
            </a:endParaRPr>
          </a:p>
          <a:p>
            <a:pPr marR="0" lvl="0" algn="l" defTabSz="914400" rtl="0" eaLnBrk="1" fontAlgn="auto" latinLnBrk="0" hangingPunct="1">
              <a:spcAft>
                <a:spcPts val="600"/>
              </a:spcAft>
              <a:buClrTx/>
              <a:buSzTx/>
              <a:tabLst/>
              <a:defRPr/>
            </a:pPr>
            <a:r>
              <a:rPr lang="en-US" sz="1200">
                <a:solidFill>
                  <a:prstClr val="white"/>
                </a:solidFill>
                <a:latin typeface="Arial" panose="020B0604020202020204" pitchFamily="34" charset="0"/>
                <a:cs typeface="Arial" panose="020B0604020202020204" pitchFamily="34" charset="0"/>
              </a:rPr>
              <a:t>In future CVMS releases, providers will also be able to schedule clinics.</a:t>
            </a:r>
          </a:p>
        </p:txBody>
      </p:sp>
      <p:sp>
        <p:nvSpPr>
          <p:cNvPr id="14" name="TextBox 13">
            <a:extLst>
              <a:ext uri="{FF2B5EF4-FFF2-40B4-BE49-F238E27FC236}">
                <a16:creationId xmlns:a16="http://schemas.microsoft.com/office/drawing/2014/main" id="{0E587A28-91F1-408D-98E9-27AE76BB9612}"/>
              </a:ext>
            </a:extLst>
          </p:cNvPr>
          <p:cNvSpPr txBox="1"/>
          <p:nvPr/>
        </p:nvSpPr>
        <p:spPr>
          <a:xfrm>
            <a:off x="4533810" y="2142470"/>
            <a:ext cx="3723087" cy="3108543"/>
          </a:xfrm>
          <a:prstGeom prst="rect">
            <a:avLst/>
          </a:prstGeom>
          <a:noFill/>
        </p:spPr>
        <p:txBody>
          <a:bodyPr wrap="square" lIns="91440" tIns="45720" rIns="91440" bIns="45720" rtlCol="0" anchor="t">
            <a:spAutoFit/>
          </a:bodyPr>
          <a:lstStyle/>
          <a:p>
            <a:pPr marL="0" marR="0" lvl="0" indent="0" algn="l" defTabSz="914400" rtl="0" eaLnBrk="1" fontAlgn="auto" latinLnBrk="0" hangingPunct="1">
              <a:spcAft>
                <a:spcPts val="600"/>
              </a:spcAft>
              <a:buClrTx/>
              <a:buSzTx/>
              <a:buFontTx/>
              <a:buNone/>
              <a:tabLst/>
              <a:defRPr/>
            </a:pPr>
            <a:r>
              <a:rPr kumimoji="0" lang="en-US" sz="2000" b="0" i="0" u="none" strike="noStrike" kern="1200" cap="none" spc="0" normalizeH="0" baseline="0" noProof="0">
                <a:ln>
                  <a:noFill/>
                </a:ln>
                <a:solidFill>
                  <a:schemeClr val="bg1"/>
                </a:solidFill>
                <a:effectLst/>
                <a:uLnTx/>
                <a:uFillTx/>
                <a:latin typeface="Arial"/>
                <a:cs typeface="Arial"/>
              </a:rPr>
              <a:t>Who will use CVMS?</a:t>
            </a:r>
            <a:endParaRPr lang="en-US" sz="2000" b="0" i="0" u="none" strike="noStrike" kern="1200" cap="none" spc="0" normalizeH="0" baseline="0" noProof="0">
              <a:ln>
                <a:noFill/>
              </a:ln>
              <a:solidFill>
                <a:schemeClr val="bg1"/>
              </a:solidFill>
              <a:effectLst/>
              <a:uLnTx/>
              <a:uFillTx/>
              <a:latin typeface="Arial"/>
              <a:cs typeface="Arial"/>
            </a:endParaRPr>
          </a:p>
          <a:p>
            <a:pPr marL="228600" marR="0" lvl="0" indent="-228600" algn="l" defTabSz="914400" rtl="0" eaLnBrk="1" fontAlgn="auto" latinLnBrk="0" hangingPunct="1">
              <a:spcAft>
                <a:spcPts val="600"/>
              </a:spcAft>
              <a:buClrTx/>
              <a:buSzTx/>
              <a:buFont typeface="+mj-lt"/>
              <a:buAutoNum type="arabicPeriod"/>
              <a:tabLst/>
              <a:defRPr/>
            </a:pPr>
            <a:r>
              <a:rPr kumimoji="0" lang="en-US" sz="1200" b="0" i="0" u="none" strike="noStrike" kern="1200" cap="none" spc="0" normalizeH="0" baseline="0" noProof="0">
                <a:ln>
                  <a:noFill/>
                </a:ln>
                <a:solidFill>
                  <a:schemeClr val="bg1"/>
                </a:solidFill>
                <a:effectLst/>
                <a:uLnTx/>
                <a:uFillTx/>
                <a:latin typeface="Arial"/>
                <a:cs typeface="Arial"/>
              </a:rPr>
              <a:t>NC State officials </a:t>
            </a:r>
            <a:r>
              <a:rPr kumimoji="0" lang="en-US" sz="1200" b="1" i="0" u="none" strike="noStrike" kern="1200" cap="none" spc="0" normalizeH="0" baseline="0" noProof="0">
                <a:ln>
                  <a:noFill/>
                </a:ln>
                <a:solidFill>
                  <a:schemeClr val="bg1"/>
                </a:solidFill>
                <a:effectLst/>
                <a:uLnTx/>
                <a:uFillTx/>
                <a:latin typeface="Arial"/>
                <a:cs typeface="Arial"/>
              </a:rPr>
              <a:t>will enroll providers and verify provider eligibility</a:t>
            </a:r>
            <a:r>
              <a:rPr kumimoji="0" lang="en-US" sz="1200" b="0" i="0" u="none" strike="noStrike" kern="1200" cap="none" spc="0" normalizeH="0" baseline="0" noProof="0">
                <a:ln>
                  <a:noFill/>
                </a:ln>
                <a:solidFill>
                  <a:schemeClr val="bg1"/>
                </a:solidFill>
                <a:effectLst/>
                <a:uLnTx/>
                <a:uFillTx/>
                <a:latin typeface="Arial"/>
                <a:cs typeface="Arial"/>
              </a:rPr>
              <a:t> along with verifying site readiness.</a:t>
            </a:r>
            <a:endParaRPr lang="en-US" sz="1200" b="0" i="0" u="none" strike="noStrike" kern="1200" cap="none" spc="0" normalizeH="0" baseline="0" noProof="0">
              <a:ln>
                <a:noFill/>
              </a:ln>
              <a:solidFill>
                <a:schemeClr val="bg1"/>
              </a:solidFill>
              <a:effectLst/>
              <a:uLnTx/>
              <a:uFillTx/>
              <a:latin typeface="Arial"/>
              <a:cs typeface="Arial"/>
            </a:endParaRPr>
          </a:p>
          <a:p>
            <a:pPr marL="228600" marR="0" lvl="0" indent="-228600" algn="l" defTabSz="914400" rtl="0" eaLnBrk="1" fontAlgn="auto" latinLnBrk="0" hangingPunct="1">
              <a:spcAft>
                <a:spcPts val="600"/>
              </a:spcAft>
              <a:buClrTx/>
              <a:buSzTx/>
              <a:buFont typeface="+mj-lt"/>
              <a:buAutoNum type="arabicPeriod"/>
              <a:tabLst/>
              <a:defRPr/>
            </a:pPr>
            <a:r>
              <a:rPr kumimoji="0" lang="en-US" sz="1200" b="1" i="0" u="none" strike="noStrike" kern="1200" cap="none" spc="0" normalizeH="0" baseline="0" noProof="0">
                <a:ln>
                  <a:noFill/>
                </a:ln>
                <a:solidFill>
                  <a:schemeClr val="bg1"/>
                </a:solidFill>
                <a:effectLst/>
                <a:uLnTx/>
                <a:uFillTx/>
                <a:latin typeface="Arial"/>
                <a:cs typeface="Arial"/>
              </a:rPr>
              <a:t>Providers will verify recipient eligibility, log dosage administration, and track frequency </a:t>
            </a:r>
            <a:r>
              <a:rPr kumimoji="0" lang="en-US" sz="1200" b="0" i="0" u="none" strike="noStrike" kern="1200" cap="none" spc="0" normalizeH="0" baseline="0" noProof="0">
                <a:ln>
                  <a:noFill/>
                </a:ln>
                <a:solidFill>
                  <a:schemeClr val="bg1"/>
                </a:solidFill>
                <a:effectLst/>
                <a:uLnTx/>
                <a:uFillTx/>
                <a:latin typeface="Arial"/>
                <a:cs typeface="Arial"/>
              </a:rPr>
              <a:t>and timing of additional dosages.</a:t>
            </a:r>
            <a:r>
              <a:rPr lang="en-US" sz="1200">
                <a:solidFill>
                  <a:schemeClr val="bg1"/>
                </a:solidFill>
                <a:latin typeface="Arial"/>
                <a:cs typeface="Arial"/>
              </a:rPr>
              <a:t> </a:t>
            </a:r>
            <a:endParaRPr lang="en-US" sz="1200" b="0" i="0" u="none" strike="noStrike" kern="1200" cap="none" spc="0" normalizeH="0" baseline="0" noProof="0">
              <a:ln>
                <a:noFill/>
              </a:ln>
              <a:solidFill>
                <a:schemeClr val="bg1"/>
              </a:solidFill>
              <a:effectLst/>
              <a:uLnTx/>
              <a:uFillTx/>
              <a:latin typeface="Arial"/>
              <a:cs typeface="Arial"/>
            </a:endParaRPr>
          </a:p>
          <a:p>
            <a:pPr marL="228600" indent="-228600" defTabSz="914400">
              <a:spcAft>
                <a:spcPts val="600"/>
              </a:spcAft>
              <a:buFont typeface="+mj-lt"/>
              <a:buAutoNum type="arabicPeriod"/>
              <a:defRPr/>
            </a:pPr>
            <a:r>
              <a:rPr lang="en-US" sz="1200" b="1" i="0" u="none" strike="noStrike" kern="1200" cap="none" spc="0" normalizeH="0" baseline="0" noProof="0">
                <a:ln>
                  <a:noFill/>
                </a:ln>
                <a:solidFill>
                  <a:schemeClr val="bg1"/>
                </a:solidFill>
                <a:effectLst/>
                <a:uLnTx/>
                <a:uFillTx/>
                <a:latin typeface="Arial"/>
                <a:cs typeface="Arial"/>
              </a:rPr>
              <a:t>Recipients </a:t>
            </a:r>
            <a:r>
              <a:rPr lang="en-US" sz="1200" i="0" u="none" strike="noStrike" kern="1200" cap="none" spc="0" normalizeH="0" baseline="0" noProof="0">
                <a:ln>
                  <a:noFill/>
                </a:ln>
                <a:solidFill>
                  <a:schemeClr val="bg1"/>
                </a:solidFill>
                <a:effectLst/>
                <a:uLnTx/>
                <a:uFillTx/>
                <a:latin typeface="Arial"/>
                <a:cs typeface="Arial"/>
              </a:rPr>
              <a:t>will also have a portal where they can do things like complete their health questionnaire and view their proof of vaccine.</a:t>
            </a:r>
          </a:p>
          <a:p>
            <a:pPr marL="228600" indent="-228600" defTabSz="914400">
              <a:spcAft>
                <a:spcPts val="600"/>
              </a:spcAft>
              <a:buFont typeface="+mj-lt"/>
              <a:buAutoNum type="arabicPeriod"/>
              <a:defRPr/>
            </a:pPr>
            <a:r>
              <a:rPr lang="en-US" sz="1200" i="0" u="none" strike="noStrike" kern="1200" cap="none" spc="0" normalizeH="0" baseline="0" noProof="0">
                <a:ln>
                  <a:noFill/>
                </a:ln>
                <a:solidFill>
                  <a:schemeClr val="bg1"/>
                </a:solidFill>
                <a:effectLst/>
                <a:uLnTx/>
                <a:uFillTx/>
                <a:latin typeface="Arial"/>
                <a:cs typeface="Arial"/>
              </a:rPr>
              <a:t>And lastly, </a:t>
            </a:r>
            <a:r>
              <a:rPr lang="en-US" sz="1200">
                <a:solidFill>
                  <a:schemeClr val="bg1"/>
                </a:solidFill>
                <a:latin typeface="Arial"/>
                <a:cs typeface="Arial"/>
              </a:rPr>
              <a:t>some </a:t>
            </a:r>
            <a:r>
              <a:rPr lang="en-US" sz="1200" i="1">
                <a:solidFill>
                  <a:schemeClr val="bg1"/>
                </a:solidFill>
                <a:latin typeface="Arial"/>
                <a:cs typeface="Arial"/>
              </a:rPr>
              <a:t>non healthcare </a:t>
            </a:r>
            <a:r>
              <a:rPr lang="en-US" sz="1200">
                <a:solidFill>
                  <a:schemeClr val="bg1"/>
                </a:solidFill>
                <a:latin typeface="Arial"/>
                <a:cs typeface="Arial"/>
              </a:rPr>
              <a:t>employers will also have a portal that they will use for uploading for high-risk employees on their staff who will need get vaccinated. </a:t>
            </a:r>
            <a:endParaRPr lang="en-US" sz="120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CB4CE122-E709-4628-B63B-E8D2F23B2BA8}"/>
              </a:ext>
            </a:extLst>
          </p:cNvPr>
          <p:cNvSpPr txBox="1"/>
          <p:nvPr/>
        </p:nvSpPr>
        <p:spPr>
          <a:xfrm>
            <a:off x="8652620" y="2200957"/>
            <a:ext cx="3515583" cy="266226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Aft>
                <a:spcPts val="600"/>
              </a:spcAft>
              <a:buClrTx/>
              <a:buSzTx/>
              <a:buFontTx/>
              <a:buNone/>
              <a:tabLst/>
              <a:defRPr/>
            </a:pPr>
            <a:r>
              <a:rPr kumimoji="0" lang="en-US" sz="2000" b="0" i="0" u="none" strike="noStrike" kern="1200" cap="none" spc="0" normalizeH="0" baseline="0" noProof="0">
                <a:ln>
                  <a:noFill/>
                </a:ln>
                <a:solidFill>
                  <a:schemeClr val="bg1"/>
                </a:solidFill>
                <a:effectLst/>
                <a:uLnTx/>
                <a:uFillTx/>
                <a:latin typeface="Arial"/>
                <a:cs typeface="Arial"/>
              </a:rPr>
              <a:t>Why CVMS?</a:t>
            </a:r>
            <a:endParaRPr lang="en-US" sz="2000" b="0" i="0" u="none" strike="noStrike" kern="1200" cap="none" spc="0" normalizeH="0" baseline="0" noProof="0">
              <a:ln>
                <a:noFill/>
              </a:ln>
              <a:solidFill>
                <a:schemeClr val="bg1"/>
              </a:solidFill>
              <a:effectLst/>
              <a:uLnTx/>
              <a:uFillTx/>
              <a:latin typeface="Arial"/>
              <a:cs typeface="Arial"/>
            </a:endParaRPr>
          </a:p>
          <a:p>
            <a:pPr defTabSz="914400">
              <a:spcAft>
                <a:spcPts val="600"/>
              </a:spcAft>
              <a:defRPr/>
            </a:pPr>
            <a:r>
              <a:rPr kumimoji="0" lang="en-US" sz="1200" b="1" i="0" u="none" strike="noStrike" kern="1200" cap="none" spc="0" normalizeH="0" baseline="0" noProof="0">
                <a:ln>
                  <a:noFill/>
                </a:ln>
                <a:solidFill>
                  <a:schemeClr val="bg1"/>
                </a:solidFill>
                <a:effectLst/>
                <a:uLnTx/>
                <a:uFillTx/>
                <a:latin typeface="Arial"/>
                <a:cs typeface="Arial"/>
              </a:rPr>
              <a:t>CVMS provides a flexible approach for managing, delivering, and administering vaccine programs</a:t>
            </a:r>
            <a:r>
              <a:rPr kumimoji="0" lang="en-US" sz="1200" b="0" i="0" u="none" strike="noStrike" kern="1200" cap="none" spc="0" normalizeH="0" baseline="0" noProof="0">
                <a:ln>
                  <a:noFill/>
                </a:ln>
                <a:solidFill>
                  <a:schemeClr val="bg1"/>
                </a:solidFill>
                <a:effectLst/>
                <a:uLnTx/>
                <a:uFillTx/>
                <a:latin typeface="Arial"/>
                <a:cs typeface="Arial"/>
              </a:rPr>
              <a:t>.</a:t>
            </a:r>
            <a:r>
              <a:rPr lang="en-US" sz="1200">
                <a:solidFill>
                  <a:schemeClr val="bg1"/>
                </a:solidFill>
                <a:latin typeface="Arial"/>
                <a:cs typeface="Arial"/>
              </a:rPr>
              <a:t> </a:t>
            </a:r>
            <a:endParaRPr lang="en-US" sz="12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a:p>
            <a:pPr defTabSz="914400">
              <a:spcAft>
                <a:spcPts val="600"/>
              </a:spcAft>
              <a:defRPr/>
            </a:pPr>
            <a:r>
              <a:rPr kumimoji="0" lang="en-US" sz="1200" b="0" i="0" u="none" strike="noStrike" kern="1200" cap="none" spc="0" normalizeH="0" baseline="0" noProof="0">
                <a:ln>
                  <a:noFill/>
                </a:ln>
                <a:solidFill>
                  <a:schemeClr val="bg1"/>
                </a:solidFill>
                <a:effectLst/>
                <a:uLnTx/>
                <a:uFillTx/>
                <a:latin typeface="Arial"/>
                <a:cs typeface="Arial"/>
              </a:rPr>
              <a:t>It consolidates multiple legacy, siloed systems into an integrated platform with configurable modules</a:t>
            </a:r>
            <a:r>
              <a:rPr kumimoji="0" lang="en-US" sz="1200" b="1" i="0" u="none" strike="noStrike" kern="1200" cap="none" spc="0" normalizeH="0" baseline="0" noProof="0">
                <a:ln>
                  <a:noFill/>
                </a:ln>
                <a:solidFill>
                  <a:schemeClr val="bg1"/>
                </a:solidFill>
                <a:effectLst/>
                <a:uLnTx/>
                <a:uFillTx/>
                <a:latin typeface="Arial"/>
                <a:cs typeface="Arial"/>
              </a:rPr>
              <a:t>. This will allow for quicker updates to the system in order to meet business needs</a:t>
            </a:r>
            <a:r>
              <a:rPr kumimoji="0" lang="en-US" sz="1200" b="0" i="0" u="none" strike="noStrike" kern="1200" cap="none" spc="0" normalizeH="0" baseline="0" noProof="0">
                <a:ln>
                  <a:noFill/>
                </a:ln>
                <a:solidFill>
                  <a:schemeClr val="bg1"/>
                </a:solidFill>
                <a:effectLst/>
                <a:uLnTx/>
                <a:uFillTx/>
                <a:latin typeface="Arial"/>
                <a:cs typeface="Arial"/>
              </a:rPr>
              <a:t>. </a:t>
            </a:r>
            <a:r>
              <a:rPr kumimoji="0" lang="en-US" sz="1200" i="0" u="none" strike="noStrike" kern="1200" cap="none" spc="0" normalizeH="0" baseline="0" noProof="0">
                <a:ln>
                  <a:noFill/>
                </a:ln>
                <a:solidFill>
                  <a:schemeClr val="bg1"/>
                </a:solidFill>
                <a:effectLst/>
                <a:uLnTx/>
                <a:uFillTx/>
                <a:latin typeface="Arial"/>
                <a:cs typeface="Arial"/>
              </a:rPr>
              <a:t>In addition, </a:t>
            </a:r>
            <a:r>
              <a:rPr kumimoji="0" lang="en-US" sz="1200" b="1" i="0" u="none" strike="noStrike" kern="1200" cap="none" spc="0" normalizeH="0" baseline="0" noProof="0">
                <a:ln>
                  <a:noFill/>
                </a:ln>
                <a:solidFill>
                  <a:schemeClr val="bg1"/>
                </a:solidFill>
                <a:effectLst/>
                <a:uLnTx/>
                <a:uFillTx/>
                <a:latin typeface="Arial"/>
                <a:cs typeface="Arial"/>
              </a:rPr>
              <a:t>built-in automation features means less time on routine tas</a:t>
            </a:r>
            <a:r>
              <a:rPr kumimoji="0" lang="en-US" sz="1200" i="0" u="none" strike="noStrike" kern="1200" cap="none" spc="0" normalizeH="0" baseline="0" noProof="0">
                <a:ln>
                  <a:noFill/>
                </a:ln>
                <a:solidFill>
                  <a:schemeClr val="bg1"/>
                </a:solidFill>
                <a:effectLst/>
                <a:uLnTx/>
                <a:uFillTx/>
                <a:latin typeface="Arial"/>
                <a:cs typeface="Arial"/>
              </a:rPr>
              <a:t>ks</a:t>
            </a:r>
            <a:r>
              <a:rPr kumimoji="0" lang="en-US" sz="1200" b="0" i="0" u="none" strike="noStrike" kern="1200" cap="none" spc="0" normalizeH="0" baseline="0" noProof="0">
                <a:ln>
                  <a:noFill/>
                </a:ln>
                <a:solidFill>
                  <a:schemeClr val="bg1"/>
                </a:solidFill>
                <a:effectLst/>
                <a:uLnTx/>
                <a:uFillTx/>
                <a:latin typeface="Arial"/>
                <a:cs typeface="Arial"/>
              </a:rPr>
              <a:t> and more time on high-value activities.</a:t>
            </a:r>
            <a:r>
              <a:rPr lang="en-US" sz="1200">
                <a:solidFill>
                  <a:schemeClr val="bg1"/>
                </a:solidFill>
                <a:latin typeface="Arial"/>
                <a:cs typeface="Arial"/>
              </a:rPr>
              <a:t> </a:t>
            </a:r>
            <a:endParaRPr lang="en-US" sz="12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Aft>
                <a:spcPts val="600"/>
              </a:spcAft>
              <a:buClrTx/>
              <a:buSzTx/>
              <a:buFontTx/>
              <a:buNone/>
              <a:tabLst/>
              <a:defRPr/>
            </a:pPr>
            <a:endParaRPr lang="en-US" sz="1200">
              <a:solidFill>
                <a:prstClr val="white"/>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A01DEF35-035F-4C23-8FEB-0B3E41EB7FB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341016" y="1056820"/>
            <a:ext cx="1085650" cy="1085650"/>
          </a:xfrm>
          <a:prstGeom prst="rect">
            <a:avLst/>
          </a:prstGeom>
          <a:noFill/>
        </p:spPr>
      </p:pic>
      <p:pic>
        <p:nvPicPr>
          <p:cNvPr id="7" name="Picture 6">
            <a:extLst>
              <a:ext uri="{FF2B5EF4-FFF2-40B4-BE49-F238E27FC236}">
                <a16:creationId xmlns:a16="http://schemas.microsoft.com/office/drawing/2014/main" id="{F5B53EF3-0118-BC4A-928F-1B70F69DE859}"/>
              </a:ext>
            </a:extLst>
          </p:cNvPr>
          <p:cNvPicPr>
            <a:picLocks noChangeAspect="1"/>
          </p:cNvPicPr>
          <p:nvPr/>
        </p:nvPicPr>
        <p:blipFill>
          <a:blip r:embed="rId4" cstate="email">
            <a:clrChange>
              <a:clrFrom>
                <a:srgbClr val="014374"/>
              </a:clrFrom>
              <a:clrTo>
                <a:srgbClr val="014374">
                  <a:alpha val="0"/>
                </a:srgbClr>
              </a:clrTo>
            </a:clrChange>
            <a:extLst>
              <a:ext uri="{28A0092B-C50C-407E-A947-70E740481C1C}">
                <a14:useLocalDpi xmlns:a14="http://schemas.microsoft.com/office/drawing/2010/main"/>
              </a:ext>
            </a:extLst>
          </a:blip>
          <a:stretch>
            <a:fillRect/>
          </a:stretch>
        </p:blipFill>
        <p:spPr>
          <a:xfrm>
            <a:off x="1192158" y="739596"/>
            <a:ext cx="1461361" cy="1461361"/>
          </a:xfrm>
          <a:prstGeom prst="rect">
            <a:avLst/>
          </a:prstGeom>
        </p:spPr>
      </p:pic>
      <p:pic>
        <p:nvPicPr>
          <p:cNvPr id="15" name="Picture 14">
            <a:extLst>
              <a:ext uri="{FF2B5EF4-FFF2-40B4-BE49-F238E27FC236}">
                <a16:creationId xmlns:a16="http://schemas.microsoft.com/office/drawing/2014/main" id="{394695A4-E2CA-E845-BD3E-565AE2E1150C}"/>
              </a:ext>
            </a:extLst>
          </p:cNvPr>
          <p:cNvPicPr>
            <a:picLocks noChangeAspect="1"/>
          </p:cNvPicPr>
          <p:nvPr/>
        </p:nvPicPr>
        <p:blipFill>
          <a:blip r:embed="rId5" cstate="email">
            <a:clrChange>
              <a:clrFrom>
                <a:srgbClr val="014374"/>
              </a:clrFrom>
              <a:clrTo>
                <a:srgbClr val="014374">
                  <a:alpha val="0"/>
                </a:srgbClr>
              </a:clrTo>
            </a:clrChange>
            <a:extLst>
              <a:ext uri="{28A0092B-C50C-407E-A947-70E740481C1C}">
                <a14:useLocalDpi xmlns:a14="http://schemas.microsoft.com/office/drawing/2010/main"/>
              </a:ext>
            </a:extLst>
          </a:blip>
          <a:stretch>
            <a:fillRect/>
          </a:stretch>
        </p:blipFill>
        <p:spPr>
          <a:xfrm>
            <a:off x="5425190" y="760086"/>
            <a:ext cx="1341620" cy="1341620"/>
          </a:xfrm>
          <a:prstGeom prst="rect">
            <a:avLst/>
          </a:prstGeom>
        </p:spPr>
      </p:pic>
      <p:sp>
        <p:nvSpPr>
          <p:cNvPr id="10" name="Title 1">
            <a:extLst>
              <a:ext uri="{FF2B5EF4-FFF2-40B4-BE49-F238E27FC236}">
                <a16:creationId xmlns:a16="http://schemas.microsoft.com/office/drawing/2014/main" id="{504C93C1-8F90-4F52-B3D3-EE5AFAA54458}"/>
              </a:ext>
            </a:extLst>
          </p:cNvPr>
          <p:cNvSpPr txBox="1">
            <a:spLocks/>
          </p:cNvSpPr>
          <p:nvPr/>
        </p:nvSpPr>
        <p:spPr>
          <a:xfrm>
            <a:off x="270261" y="159961"/>
            <a:ext cx="11640795" cy="592562"/>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defRPr/>
            </a:pPr>
            <a:r>
              <a:rPr lang="en-US" sz="2400">
                <a:solidFill>
                  <a:srgbClr val="014373"/>
                </a:solidFill>
                <a:latin typeface="Arial" panose="020B0604020202020204" pitchFamily="34" charset="0"/>
                <a:cs typeface="Arial" panose="020B0604020202020204" pitchFamily="34" charset="0"/>
              </a:rPr>
              <a:t>What is CVMS?</a:t>
            </a:r>
          </a:p>
        </p:txBody>
      </p:sp>
      <p:sp>
        <p:nvSpPr>
          <p:cNvPr id="11" name="Holder 6">
            <a:extLst>
              <a:ext uri="{FF2B5EF4-FFF2-40B4-BE49-F238E27FC236}">
                <a16:creationId xmlns:a16="http://schemas.microsoft.com/office/drawing/2014/main" id="{04EDFD83-3B2C-466C-9C74-5ACB24D9BB6E}"/>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11</a:t>
            </a:fld>
            <a:endParaRPr lang="en-US" sz="999">
              <a:solidFill>
                <a:srgbClr val="808080"/>
              </a:solidFill>
              <a:latin typeface="+mn-lt"/>
            </a:endParaRPr>
          </a:p>
        </p:txBody>
      </p:sp>
    </p:spTree>
    <p:custDataLst>
      <p:tags r:id="rId1"/>
    </p:custDataLst>
    <p:extLst>
      <p:ext uri="{BB962C8B-B14F-4D97-AF65-F5344CB8AC3E}">
        <p14:creationId xmlns:p14="http://schemas.microsoft.com/office/powerpoint/2010/main" val="22090992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408762D2-0670-4FAA-A64E-5839EC62DBC1}"/>
              </a:ext>
            </a:extLst>
          </p:cNvPr>
          <p:cNvSpPr/>
          <p:nvPr/>
        </p:nvSpPr>
        <p:spPr>
          <a:xfrm>
            <a:off x="0" y="1029116"/>
            <a:ext cx="12192000" cy="4914069"/>
          </a:xfrm>
          <a:prstGeom prst="rect">
            <a:avLst/>
          </a:prstGeom>
          <a:solidFill>
            <a:srgbClr val="0A46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US">
              <a:solidFill>
                <a:prstClr val="white"/>
              </a:solidFill>
              <a:latin typeface="Arial" panose="020B0604020202020204"/>
            </a:endParaRPr>
          </a:p>
        </p:txBody>
      </p:sp>
      <p:sp>
        <p:nvSpPr>
          <p:cNvPr id="11" name="Holder 6">
            <a:extLst>
              <a:ext uri="{FF2B5EF4-FFF2-40B4-BE49-F238E27FC236}">
                <a16:creationId xmlns:a16="http://schemas.microsoft.com/office/drawing/2014/main" id="{04EDFD83-3B2C-466C-9C74-5ACB24D9BB6E}"/>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12</a:t>
            </a:fld>
            <a:endParaRPr lang="en-US" sz="999">
              <a:solidFill>
                <a:srgbClr val="808080"/>
              </a:solidFill>
              <a:latin typeface="+mn-lt"/>
            </a:endParaRPr>
          </a:p>
        </p:txBody>
      </p:sp>
      <p:sp>
        <p:nvSpPr>
          <p:cNvPr id="2" name="TextBox 1">
            <a:extLst>
              <a:ext uri="{FF2B5EF4-FFF2-40B4-BE49-F238E27FC236}">
                <a16:creationId xmlns:a16="http://schemas.microsoft.com/office/drawing/2014/main" id="{FC849FEF-4770-417A-8537-D6C384603970}"/>
              </a:ext>
            </a:extLst>
          </p:cNvPr>
          <p:cNvSpPr txBox="1"/>
          <p:nvPr/>
        </p:nvSpPr>
        <p:spPr>
          <a:xfrm>
            <a:off x="7240500" y="1535669"/>
            <a:ext cx="4741041" cy="4247317"/>
          </a:xfrm>
          <a:prstGeom prst="rect">
            <a:avLst/>
          </a:prstGeom>
          <a:noFill/>
        </p:spPr>
        <p:txBody>
          <a:bodyPr wrap="square" rtlCol="0">
            <a:spAutoFit/>
          </a:bodyPr>
          <a:lstStyle/>
          <a:p>
            <a:pPr marL="285750" indent="-285750">
              <a:spcAft>
                <a:spcPts val="1800"/>
              </a:spcAft>
              <a:buFont typeface="Arial" panose="020B0604020202020204" pitchFamily="34" charset="0"/>
              <a:buChar char="•"/>
            </a:pPr>
            <a:r>
              <a:rPr lang="en-US">
                <a:solidFill>
                  <a:schemeClr val="bg1"/>
                </a:solidFill>
                <a:latin typeface="Arial" panose="020B0604020202020204" pitchFamily="34" charset="0"/>
                <a:cs typeface="Arial" panose="020B0604020202020204" pitchFamily="34" charset="0"/>
              </a:rPr>
              <a:t>It was designed for real-time data entry at the Point-of-Care for Recipients</a:t>
            </a:r>
          </a:p>
          <a:p>
            <a:pPr marL="285750" indent="-285750">
              <a:spcAft>
                <a:spcPts val="1800"/>
              </a:spcAft>
              <a:buFont typeface="Arial" panose="020B0604020202020204" pitchFamily="34" charset="0"/>
              <a:buChar char="•"/>
            </a:pPr>
            <a:r>
              <a:rPr lang="en-US">
                <a:solidFill>
                  <a:schemeClr val="bg1"/>
                </a:solidFill>
                <a:latin typeface="Arial" panose="020B0604020202020204" pitchFamily="34" charset="0"/>
                <a:cs typeface="Arial" panose="020B0604020202020204" pitchFamily="34" charset="0"/>
              </a:rPr>
              <a:t>As a result, work-flows were designed with that intent in mind</a:t>
            </a:r>
          </a:p>
          <a:p>
            <a:pPr marL="285750" indent="-285750">
              <a:spcAft>
                <a:spcPts val="600"/>
              </a:spcAft>
              <a:buFont typeface="Arial" panose="020B0604020202020204" pitchFamily="34" charset="0"/>
              <a:buChar char="•"/>
            </a:pPr>
            <a:r>
              <a:rPr lang="en-US">
                <a:solidFill>
                  <a:schemeClr val="bg1"/>
                </a:solidFill>
                <a:latin typeface="Arial" panose="020B0604020202020204" pitchFamily="34" charset="0"/>
                <a:cs typeface="Arial" panose="020B0604020202020204" pitchFamily="34" charset="0"/>
              </a:rPr>
              <a:t>CVMS does not currently have “bulk upload” work-flows for:</a:t>
            </a:r>
          </a:p>
          <a:p>
            <a:pPr marL="742950" lvl="1" indent="-285750">
              <a:spcAft>
                <a:spcPts val="600"/>
              </a:spcAft>
              <a:buFont typeface="Arial" panose="020B0604020202020204" pitchFamily="34" charset="0"/>
              <a:buChar char="‾"/>
            </a:pPr>
            <a:r>
              <a:rPr lang="en-US" sz="1600">
                <a:solidFill>
                  <a:schemeClr val="bg1"/>
                </a:solidFill>
                <a:latin typeface="Arial" panose="020B0604020202020204" pitchFamily="34" charset="0"/>
                <a:cs typeface="Arial" panose="020B0604020202020204" pitchFamily="34" charset="0"/>
              </a:rPr>
              <a:t>Recipient full registration</a:t>
            </a:r>
          </a:p>
          <a:p>
            <a:pPr marL="742950" lvl="1" indent="-285750">
              <a:spcAft>
                <a:spcPts val="600"/>
              </a:spcAft>
              <a:buFont typeface="Arial" panose="020B0604020202020204" pitchFamily="34" charset="0"/>
              <a:buChar char="‾"/>
            </a:pPr>
            <a:r>
              <a:rPr lang="en-US" sz="1600">
                <a:solidFill>
                  <a:schemeClr val="bg1"/>
                </a:solidFill>
                <a:latin typeface="Arial" panose="020B0604020202020204" pitchFamily="34" charset="0"/>
                <a:cs typeface="Arial" panose="020B0604020202020204" pitchFamily="34" charset="0"/>
              </a:rPr>
              <a:t>COVID-19 (Health Questionnaire entry)</a:t>
            </a:r>
          </a:p>
          <a:p>
            <a:pPr marL="742950" lvl="1" indent="-285750">
              <a:spcAft>
                <a:spcPts val="1800"/>
              </a:spcAft>
              <a:buFont typeface="Arial" panose="020B0604020202020204" pitchFamily="34" charset="0"/>
              <a:buChar char="‾"/>
            </a:pPr>
            <a:r>
              <a:rPr lang="en-US" sz="1600">
                <a:solidFill>
                  <a:schemeClr val="bg1"/>
                </a:solidFill>
                <a:latin typeface="Arial" panose="020B0604020202020204" pitchFamily="34" charset="0"/>
                <a:cs typeface="Arial" panose="020B0604020202020204" pitchFamily="34" charset="0"/>
              </a:rPr>
              <a:t>Vaccine Administration Details</a:t>
            </a:r>
          </a:p>
          <a:p>
            <a:pPr marL="285750" indent="-285750">
              <a:spcAft>
                <a:spcPts val="600"/>
              </a:spcAft>
              <a:buFont typeface="Arial" panose="020B0604020202020204" pitchFamily="34" charset="0"/>
              <a:buChar char="•"/>
            </a:pPr>
            <a:r>
              <a:rPr lang="en-US" b="1">
                <a:solidFill>
                  <a:schemeClr val="bg1"/>
                </a:solidFill>
                <a:latin typeface="Arial" panose="020B0604020202020204" pitchFamily="34" charset="0"/>
                <a:cs typeface="Arial" panose="020B0604020202020204" pitchFamily="34" charset="0"/>
              </a:rPr>
              <a:t>Recipient Vaccine Administration data is sent to the CDC for reporting purposes</a:t>
            </a:r>
            <a:endParaRPr lang="en-US">
              <a:latin typeface="Arial" panose="020B0604020202020204" pitchFamily="34" charset="0"/>
              <a:cs typeface="Arial" panose="020B0604020202020204" pitchFamily="34" charset="0"/>
            </a:endParaRPr>
          </a:p>
        </p:txBody>
      </p:sp>
      <p:sp>
        <p:nvSpPr>
          <p:cNvPr id="17" name="Title 11">
            <a:extLst>
              <a:ext uri="{FF2B5EF4-FFF2-40B4-BE49-F238E27FC236}">
                <a16:creationId xmlns:a16="http://schemas.microsoft.com/office/drawing/2014/main" id="{C7EB7511-D747-40CE-82B2-72B9AF9CCE90}"/>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18" name="Straight Arrow Connector 17">
            <a:extLst>
              <a:ext uri="{FF2B5EF4-FFF2-40B4-BE49-F238E27FC236}">
                <a16:creationId xmlns:a16="http://schemas.microsoft.com/office/drawing/2014/main" id="{68D0075E-2D04-41EF-B687-2F857FDB0F54}"/>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22" name="Title 1">
            <a:extLst>
              <a:ext uri="{FF2B5EF4-FFF2-40B4-BE49-F238E27FC236}">
                <a16:creationId xmlns:a16="http://schemas.microsoft.com/office/drawing/2014/main" id="{CE763DC2-192C-4306-8BED-D074C22E8622}"/>
              </a:ext>
            </a:extLst>
          </p:cNvPr>
          <p:cNvSpPr txBox="1">
            <a:spLocks/>
          </p:cNvSpPr>
          <p:nvPr/>
        </p:nvSpPr>
        <p:spPr>
          <a:xfrm>
            <a:off x="294331" y="132816"/>
            <a:ext cx="11493631" cy="592562"/>
          </a:xfrm>
          <a:prstGeom prst="rect">
            <a:avLst/>
          </a:prstGeom>
        </p:spPr>
        <p:txBody>
          <a:bodyPr anchor="ctr" anchorCtr="0">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defTabSz="685800"/>
            <a:r>
              <a:rPr lang="en-US" sz="2400">
                <a:solidFill>
                  <a:srgbClr val="014373"/>
                </a:solidFill>
                <a:latin typeface="Arial" panose="020B0604020202020204" pitchFamily="34" charset="0"/>
                <a:cs typeface="Arial" panose="020B0604020202020204" pitchFamily="34" charset="0"/>
              </a:rPr>
              <a:t>Key things to know about the CVMS Provider Portal</a:t>
            </a:r>
          </a:p>
        </p:txBody>
      </p:sp>
      <p:grpSp>
        <p:nvGrpSpPr>
          <p:cNvPr id="5" name="Group 4">
            <a:extLst>
              <a:ext uri="{FF2B5EF4-FFF2-40B4-BE49-F238E27FC236}">
                <a16:creationId xmlns:a16="http://schemas.microsoft.com/office/drawing/2014/main" id="{EE668E57-F225-4C51-9DDB-3A94BB5DA67B}"/>
              </a:ext>
            </a:extLst>
          </p:cNvPr>
          <p:cNvGrpSpPr/>
          <p:nvPr/>
        </p:nvGrpSpPr>
        <p:grpSpPr>
          <a:xfrm>
            <a:off x="247584" y="1940511"/>
            <a:ext cx="6980334" cy="3309486"/>
            <a:chOff x="247584" y="1940511"/>
            <a:chExt cx="6980334" cy="3309486"/>
          </a:xfrm>
        </p:grpSpPr>
        <p:grpSp>
          <p:nvGrpSpPr>
            <p:cNvPr id="3" name="Group 2">
              <a:extLst>
                <a:ext uri="{FF2B5EF4-FFF2-40B4-BE49-F238E27FC236}">
                  <a16:creationId xmlns:a16="http://schemas.microsoft.com/office/drawing/2014/main" id="{4B86BB53-D0EF-4000-99C9-AF7406CE89EB}"/>
                </a:ext>
              </a:extLst>
            </p:cNvPr>
            <p:cNvGrpSpPr/>
            <p:nvPr/>
          </p:nvGrpSpPr>
          <p:grpSpPr>
            <a:xfrm>
              <a:off x="247584" y="1940511"/>
              <a:ext cx="6980334" cy="3309486"/>
              <a:chOff x="615887" y="947693"/>
              <a:chExt cx="10960226" cy="5196414"/>
            </a:xfrm>
          </p:grpSpPr>
          <p:pic>
            <p:nvPicPr>
              <p:cNvPr id="12" name="Picture 11">
                <a:extLst>
                  <a:ext uri="{FF2B5EF4-FFF2-40B4-BE49-F238E27FC236}">
                    <a16:creationId xmlns:a16="http://schemas.microsoft.com/office/drawing/2014/main" id="{632F130E-9DD7-46E2-9964-65D4EC86A6B8}"/>
                  </a:ext>
                </a:extLst>
              </p:cNvPr>
              <p:cNvPicPr>
                <a:picLocks noChangeAspect="1"/>
              </p:cNvPicPr>
              <p:nvPr/>
            </p:nvPicPr>
            <p:blipFill rotWithShape="1">
              <a:blip r:embed="rId3"/>
              <a:srcRect b="31116"/>
              <a:stretch/>
            </p:blipFill>
            <p:spPr>
              <a:xfrm>
                <a:off x="615887" y="947693"/>
                <a:ext cx="10960226" cy="5196414"/>
              </a:xfrm>
              <a:prstGeom prst="rect">
                <a:avLst/>
              </a:prstGeom>
              <a:ln w="9525">
                <a:solidFill>
                  <a:schemeClr val="accent1"/>
                </a:solidFill>
              </a:ln>
              <a:effectLst>
                <a:outerShdw blurRad="50800" dist="38100" dir="2700000" algn="tl" rotWithShape="0">
                  <a:prstClr val="black">
                    <a:alpha val="40000"/>
                  </a:prstClr>
                </a:outerShdw>
              </a:effectLst>
            </p:spPr>
          </p:pic>
          <p:pic>
            <p:nvPicPr>
              <p:cNvPr id="13" name="Picture 12">
                <a:extLst>
                  <a:ext uri="{FF2B5EF4-FFF2-40B4-BE49-F238E27FC236}">
                    <a16:creationId xmlns:a16="http://schemas.microsoft.com/office/drawing/2014/main" id="{714920C9-4173-4B3B-88B9-869D07FEC4E8}"/>
                  </a:ext>
                </a:extLst>
              </p:cNvPr>
              <p:cNvPicPr>
                <a:picLocks noChangeAspect="1"/>
              </p:cNvPicPr>
              <p:nvPr/>
            </p:nvPicPr>
            <p:blipFill rotWithShape="1">
              <a:blip r:embed="rId4"/>
              <a:srcRect b="13098"/>
              <a:stretch/>
            </p:blipFill>
            <p:spPr>
              <a:xfrm>
                <a:off x="777767" y="2285426"/>
                <a:ext cx="4709769" cy="3806130"/>
              </a:xfrm>
              <a:prstGeom prst="rect">
                <a:avLst/>
              </a:prstGeom>
            </p:spPr>
          </p:pic>
        </p:grpSp>
        <p:sp>
          <p:nvSpPr>
            <p:cNvPr id="4" name="Rectangle 3">
              <a:extLst>
                <a:ext uri="{FF2B5EF4-FFF2-40B4-BE49-F238E27FC236}">
                  <a16:creationId xmlns:a16="http://schemas.microsoft.com/office/drawing/2014/main" id="{71A08FB2-8924-4C3C-A735-324D6275B383}"/>
                </a:ext>
              </a:extLst>
            </p:cNvPr>
            <p:cNvSpPr/>
            <p:nvPr/>
          </p:nvSpPr>
          <p:spPr>
            <a:xfrm>
              <a:off x="3350233" y="3126442"/>
              <a:ext cx="394773" cy="19296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1"/>
    </p:custDataLst>
    <p:extLst>
      <p:ext uri="{BB962C8B-B14F-4D97-AF65-F5344CB8AC3E}">
        <p14:creationId xmlns:p14="http://schemas.microsoft.com/office/powerpoint/2010/main" val="27961170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0B7532-D037-4EB7-9F48-1772DAD645C0}"/>
              </a:ext>
            </a:extLst>
          </p:cNvPr>
          <p:cNvSpPr>
            <a:spLocks noGrp="1"/>
          </p:cNvSpPr>
          <p:nvPr>
            <p:ph type="title"/>
          </p:nvPr>
        </p:nvSpPr>
        <p:spPr/>
        <p:txBody>
          <a:bodyPr/>
          <a:lstStyle/>
          <a:p>
            <a:r>
              <a:rPr lang="en-US"/>
              <a:t>End-to-end overview of CVMS</a:t>
            </a:r>
          </a:p>
        </p:txBody>
      </p:sp>
      <p:grpSp>
        <p:nvGrpSpPr>
          <p:cNvPr id="26" name="Group 25">
            <a:extLst>
              <a:ext uri="{FF2B5EF4-FFF2-40B4-BE49-F238E27FC236}">
                <a16:creationId xmlns:a16="http://schemas.microsoft.com/office/drawing/2014/main" id="{47624815-C6A7-4D62-9CFC-967C560D5E86}"/>
              </a:ext>
            </a:extLst>
          </p:cNvPr>
          <p:cNvGrpSpPr/>
          <p:nvPr/>
        </p:nvGrpSpPr>
        <p:grpSpPr>
          <a:xfrm>
            <a:off x="843940" y="1525883"/>
            <a:ext cx="2442728" cy="3769637"/>
            <a:chOff x="424993" y="1525883"/>
            <a:chExt cx="2442728" cy="3769637"/>
          </a:xfrm>
        </p:grpSpPr>
        <p:pic>
          <p:nvPicPr>
            <p:cNvPr id="10" name="Graphic 9" descr="Contract">
              <a:extLst>
                <a:ext uri="{FF2B5EF4-FFF2-40B4-BE49-F238E27FC236}">
                  <a16:creationId xmlns:a16="http://schemas.microsoft.com/office/drawing/2014/main" id="{517C0DA2-C10F-4F66-B4CD-3A9B5FD8726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31957" y="1525883"/>
              <a:ext cx="1828800" cy="1828800"/>
            </a:xfrm>
            <a:prstGeom prst="rect">
              <a:avLst/>
            </a:prstGeom>
          </p:spPr>
        </p:pic>
        <p:sp>
          <p:nvSpPr>
            <p:cNvPr id="17" name="TextBox 16">
              <a:extLst>
                <a:ext uri="{FF2B5EF4-FFF2-40B4-BE49-F238E27FC236}">
                  <a16:creationId xmlns:a16="http://schemas.microsoft.com/office/drawing/2014/main" id="{4323F453-626E-4D4D-925F-6BC078257C45}"/>
                </a:ext>
              </a:extLst>
            </p:cNvPr>
            <p:cNvSpPr txBox="1"/>
            <p:nvPr/>
          </p:nvSpPr>
          <p:spPr>
            <a:xfrm>
              <a:off x="572986" y="3473462"/>
              <a:ext cx="2146742" cy="338554"/>
            </a:xfrm>
            <a:prstGeom prst="rect">
              <a:avLst/>
            </a:prstGeom>
            <a:noFill/>
          </p:spPr>
          <p:txBody>
            <a:bodyPr wrap="none" rtlCol="0">
              <a:spAutoFit/>
            </a:bodyPr>
            <a:lstStyle/>
            <a:p>
              <a:pPr algn="ctr"/>
              <a:r>
                <a:rPr lang="en-US" sz="1600" b="1">
                  <a:solidFill>
                    <a:srgbClr val="397AAC"/>
                  </a:solidFill>
                  <a:latin typeface="Arial" panose="020B0604020202020204" pitchFamily="34" charset="0"/>
                  <a:cs typeface="Arial" panose="020B0604020202020204" pitchFamily="34" charset="0"/>
                </a:rPr>
                <a:t>Provider Enrollment</a:t>
              </a:r>
            </a:p>
          </p:txBody>
        </p:sp>
        <p:sp>
          <p:nvSpPr>
            <p:cNvPr id="20" name="TextBox 19">
              <a:extLst>
                <a:ext uri="{FF2B5EF4-FFF2-40B4-BE49-F238E27FC236}">
                  <a16:creationId xmlns:a16="http://schemas.microsoft.com/office/drawing/2014/main" id="{9C0EA7EE-E597-4D8A-9AEC-2A541A20378F}"/>
                </a:ext>
              </a:extLst>
            </p:cNvPr>
            <p:cNvSpPr txBox="1"/>
            <p:nvPr/>
          </p:nvSpPr>
          <p:spPr>
            <a:xfrm>
              <a:off x="424993" y="4125969"/>
              <a:ext cx="2442728" cy="1169551"/>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Providers work through NC Immunization Branch  to verify their ability  and readiness to administer the COVID-19 Vaccine.</a:t>
              </a:r>
              <a:endParaRPr lang="en-US" sz="1400">
                <a:latin typeface="Arial" panose="020B0604020202020204" pitchFamily="34" charset="0"/>
                <a:cs typeface="Arial" panose="020B0604020202020204" pitchFamily="34" charset="0"/>
              </a:endParaRPr>
            </a:p>
          </p:txBody>
        </p:sp>
      </p:grpSp>
      <p:grpSp>
        <p:nvGrpSpPr>
          <p:cNvPr id="25" name="Group 24">
            <a:extLst>
              <a:ext uri="{FF2B5EF4-FFF2-40B4-BE49-F238E27FC236}">
                <a16:creationId xmlns:a16="http://schemas.microsoft.com/office/drawing/2014/main" id="{08AD96B6-A2E7-4DCC-911E-E0E4A14DF0DD}"/>
              </a:ext>
            </a:extLst>
          </p:cNvPr>
          <p:cNvGrpSpPr/>
          <p:nvPr/>
        </p:nvGrpSpPr>
        <p:grpSpPr>
          <a:xfrm>
            <a:off x="4874636" y="1525883"/>
            <a:ext cx="2442728" cy="4415968"/>
            <a:chOff x="3291091" y="1525883"/>
            <a:chExt cx="2442728" cy="4415968"/>
          </a:xfrm>
        </p:grpSpPr>
        <p:pic>
          <p:nvPicPr>
            <p:cNvPr id="8" name="Graphic 7" descr="Checklist">
              <a:extLst>
                <a:ext uri="{FF2B5EF4-FFF2-40B4-BE49-F238E27FC236}">
                  <a16:creationId xmlns:a16="http://schemas.microsoft.com/office/drawing/2014/main" id="{CBBFD067-B937-44E0-8248-56411EC1D55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598055" y="1525883"/>
              <a:ext cx="1828800" cy="1828800"/>
            </a:xfrm>
            <a:prstGeom prst="rect">
              <a:avLst/>
            </a:prstGeom>
          </p:spPr>
        </p:pic>
        <p:sp>
          <p:nvSpPr>
            <p:cNvPr id="16" name="TextBox 15">
              <a:extLst>
                <a:ext uri="{FF2B5EF4-FFF2-40B4-BE49-F238E27FC236}">
                  <a16:creationId xmlns:a16="http://schemas.microsoft.com/office/drawing/2014/main" id="{A93025D8-A25A-41FA-98CD-832E9D2872AB}"/>
                </a:ext>
              </a:extLst>
            </p:cNvPr>
            <p:cNvSpPr txBox="1"/>
            <p:nvPr/>
          </p:nvSpPr>
          <p:spPr>
            <a:xfrm>
              <a:off x="3462328" y="3473462"/>
              <a:ext cx="2100255" cy="584775"/>
            </a:xfrm>
            <a:prstGeom prst="rect">
              <a:avLst/>
            </a:prstGeom>
            <a:noFill/>
          </p:spPr>
          <p:txBody>
            <a:bodyPr wrap="none" rtlCol="0">
              <a:spAutoFit/>
            </a:bodyPr>
            <a:lstStyle/>
            <a:p>
              <a:pPr algn="ctr"/>
              <a:r>
                <a:rPr lang="en-US" sz="1600" b="1">
                  <a:solidFill>
                    <a:srgbClr val="397AAC"/>
                  </a:solidFill>
                  <a:latin typeface="Arial" panose="020B0604020202020204" pitchFamily="34" charset="0"/>
                  <a:cs typeface="Arial" panose="020B0604020202020204" pitchFamily="34" charset="0"/>
                </a:rPr>
                <a:t>COVID-19 Checklist</a:t>
              </a:r>
            </a:p>
            <a:p>
              <a:pPr algn="ctr"/>
              <a:r>
                <a:rPr lang="en-US" sz="1600" b="1">
                  <a:solidFill>
                    <a:srgbClr val="397AAC"/>
                  </a:solidFill>
                  <a:latin typeface="Arial" panose="020B0604020202020204" pitchFamily="34" charset="0"/>
                  <a:cs typeface="Arial" panose="020B0604020202020204" pitchFamily="34" charset="0"/>
                </a:rPr>
                <a:t>&amp; Onboarding</a:t>
              </a:r>
            </a:p>
          </p:txBody>
        </p:sp>
        <p:sp>
          <p:nvSpPr>
            <p:cNvPr id="21" name="TextBox 20">
              <a:extLst>
                <a:ext uri="{FF2B5EF4-FFF2-40B4-BE49-F238E27FC236}">
                  <a16:creationId xmlns:a16="http://schemas.microsoft.com/office/drawing/2014/main" id="{5B17EEF9-5722-4BD9-BBEA-54407110E7E3}"/>
                </a:ext>
              </a:extLst>
            </p:cNvPr>
            <p:cNvSpPr txBox="1"/>
            <p:nvPr/>
          </p:nvSpPr>
          <p:spPr>
            <a:xfrm>
              <a:off x="3291091" y="4125969"/>
              <a:ext cx="2442728" cy="1815882"/>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Using the COVID-19 Checklist, Providers begin preparation to receive inventory, train on CVMS functions, work with a NC Immunization Brach point of contact, and onboard your users into CVMS.</a:t>
              </a:r>
              <a:endParaRPr lang="en-US" sz="1400">
                <a:latin typeface="Arial" panose="020B0604020202020204" pitchFamily="34" charset="0"/>
                <a:cs typeface="Arial" panose="020B0604020202020204" pitchFamily="34" charset="0"/>
              </a:endParaRPr>
            </a:p>
          </p:txBody>
        </p:sp>
      </p:grpSp>
      <p:grpSp>
        <p:nvGrpSpPr>
          <p:cNvPr id="27" name="Group 26">
            <a:extLst>
              <a:ext uri="{FF2B5EF4-FFF2-40B4-BE49-F238E27FC236}">
                <a16:creationId xmlns:a16="http://schemas.microsoft.com/office/drawing/2014/main" id="{1A21FECD-F443-48D7-A9D0-7DBC87F7147F}"/>
              </a:ext>
            </a:extLst>
          </p:cNvPr>
          <p:cNvGrpSpPr/>
          <p:nvPr/>
        </p:nvGrpSpPr>
        <p:grpSpPr>
          <a:xfrm>
            <a:off x="8905332" y="1525883"/>
            <a:ext cx="2442728" cy="3554193"/>
            <a:chOff x="6166141" y="1525883"/>
            <a:chExt cx="2442728" cy="3554193"/>
          </a:xfrm>
        </p:grpSpPr>
        <p:pic>
          <p:nvPicPr>
            <p:cNvPr id="14" name="Graphic 13" descr="Monitor">
              <a:extLst>
                <a:ext uri="{FF2B5EF4-FFF2-40B4-BE49-F238E27FC236}">
                  <a16:creationId xmlns:a16="http://schemas.microsoft.com/office/drawing/2014/main" id="{44FF94C5-D75D-4055-8C8A-DAF51537808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73105" y="1525883"/>
              <a:ext cx="1828800" cy="1828800"/>
            </a:xfrm>
            <a:prstGeom prst="rect">
              <a:avLst/>
            </a:prstGeom>
          </p:spPr>
        </p:pic>
        <p:sp>
          <p:nvSpPr>
            <p:cNvPr id="18" name="TextBox 17">
              <a:extLst>
                <a:ext uri="{FF2B5EF4-FFF2-40B4-BE49-F238E27FC236}">
                  <a16:creationId xmlns:a16="http://schemas.microsoft.com/office/drawing/2014/main" id="{1440505E-0276-4ED0-9496-F5A97E9EE346}"/>
                </a:ext>
              </a:extLst>
            </p:cNvPr>
            <p:cNvSpPr txBox="1"/>
            <p:nvPr/>
          </p:nvSpPr>
          <p:spPr>
            <a:xfrm>
              <a:off x="6234786" y="3473462"/>
              <a:ext cx="2305439" cy="338554"/>
            </a:xfrm>
            <a:prstGeom prst="rect">
              <a:avLst/>
            </a:prstGeom>
            <a:noFill/>
          </p:spPr>
          <p:txBody>
            <a:bodyPr wrap="none" rtlCol="0">
              <a:spAutoFit/>
            </a:bodyPr>
            <a:lstStyle/>
            <a:p>
              <a:pPr algn="ctr"/>
              <a:r>
                <a:rPr lang="en-US" sz="1600" b="1">
                  <a:solidFill>
                    <a:srgbClr val="397AAC"/>
                  </a:solidFill>
                  <a:latin typeface="Arial" panose="020B0604020202020204" pitchFamily="34" charset="0"/>
                  <a:cs typeface="Arial" panose="020B0604020202020204" pitchFamily="34" charset="0"/>
                </a:rPr>
                <a:t>CVMS Provider Portal</a:t>
              </a:r>
            </a:p>
          </p:txBody>
        </p:sp>
        <p:sp>
          <p:nvSpPr>
            <p:cNvPr id="22" name="TextBox 21">
              <a:extLst>
                <a:ext uri="{FF2B5EF4-FFF2-40B4-BE49-F238E27FC236}">
                  <a16:creationId xmlns:a16="http://schemas.microsoft.com/office/drawing/2014/main" id="{687E1DB4-A669-4656-A7A0-715C6DC510EE}"/>
                </a:ext>
              </a:extLst>
            </p:cNvPr>
            <p:cNvSpPr txBox="1"/>
            <p:nvPr/>
          </p:nvSpPr>
          <p:spPr>
            <a:xfrm>
              <a:off x="6166141" y="4125969"/>
              <a:ext cx="2442728" cy="954107"/>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Vaccines are administered to North Carolinians and tracked using the CVMS Provider Portal. </a:t>
              </a:r>
              <a:endParaRPr lang="en-US" sz="1400">
                <a:latin typeface="Arial" panose="020B0604020202020204" pitchFamily="34" charset="0"/>
                <a:cs typeface="Arial" panose="020B0604020202020204" pitchFamily="34" charset="0"/>
              </a:endParaRPr>
            </a:p>
          </p:txBody>
        </p:sp>
      </p:grpSp>
    </p:spTree>
    <p:custDataLst>
      <p:tags r:id="rId1"/>
    </p:custDataLst>
    <p:extLst>
      <p:ext uri="{BB962C8B-B14F-4D97-AF65-F5344CB8AC3E}">
        <p14:creationId xmlns:p14="http://schemas.microsoft.com/office/powerpoint/2010/main" val="4021055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37889"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54760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48923" cy="369332"/>
          </a:xfrm>
          <a:prstGeom prst="rect">
            <a:avLst/>
          </a:prstGeom>
          <a:noFill/>
        </p:spPr>
        <p:txBody>
          <a:bodyPr wrap="none" rtlCol="0">
            <a:spAutoFit/>
          </a:bodyPr>
          <a:lstStyle/>
          <a:p>
            <a:r>
              <a:rPr lang="en-US">
                <a:solidFill>
                  <a:schemeClr val="bg1"/>
                </a:solidFill>
              </a:rPr>
              <a:t>5 min</a:t>
            </a:r>
          </a:p>
        </p:txBody>
      </p:sp>
      <p:sp>
        <p:nvSpPr>
          <p:cNvPr id="21" name="Title 5">
            <a:extLst>
              <a:ext uri="{FF2B5EF4-FFF2-40B4-BE49-F238E27FC236}">
                <a16:creationId xmlns:a16="http://schemas.microsoft.com/office/drawing/2014/main" id="{17DBB7FD-E9DA-4A28-9815-08B41F785D6E}"/>
              </a:ext>
            </a:extLst>
          </p:cNvPr>
          <p:cNvSpPr txBox="1">
            <a:spLocks/>
          </p:cNvSpPr>
          <p:nvPr/>
        </p:nvSpPr>
        <p:spPr>
          <a:xfrm>
            <a:off x="269044" y="5019232"/>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Onboard Users to CVMS</a:t>
            </a:r>
          </a:p>
        </p:txBody>
      </p:sp>
    </p:spTree>
    <p:custDataLst>
      <p:tags r:id="rId2"/>
    </p:custDataLst>
    <p:extLst>
      <p:ext uri="{BB962C8B-B14F-4D97-AF65-F5344CB8AC3E}">
        <p14:creationId xmlns:p14="http://schemas.microsoft.com/office/powerpoint/2010/main" val="3929883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0BFE54CB-7135-43CE-BCEF-280C3A3503A9}"/>
              </a:ext>
            </a:extLst>
          </p:cNvPr>
          <p:cNvPicPr>
            <a:picLocks noChangeAspect="1"/>
          </p:cNvPicPr>
          <p:nvPr/>
        </p:nvPicPr>
        <p:blipFill>
          <a:blip r:embed="rId3"/>
          <a:stretch>
            <a:fillRect/>
          </a:stretch>
        </p:blipFill>
        <p:spPr>
          <a:xfrm>
            <a:off x="7635464" y="1996148"/>
            <a:ext cx="4334924" cy="2941904"/>
          </a:xfrm>
          <a:prstGeom prst="rect">
            <a:avLst/>
          </a:prstGeom>
          <a:ln>
            <a:solidFill>
              <a:schemeClr val="bg1">
                <a:lumMod val="65000"/>
              </a:schemeClr>
            </a:solidFill>
          </a:ln>
          <a:effectLst>
            <a:outerShdw blurRad="50800" dist="38100" dir="2700000" algn="tl" rotWithShape="0">
              <a:prstClr val="black">
                <a:alpha val="40000"/>
              </a:prstClr>
            </a:outerShdw>
          </a:effectLst>
        </p:spPr>
      </p:pic>
      <p:sp>
        <p:nvSpPr>
          <p:cNvPr id="5" name="Title 4">
            <a:extLst>
              <a:ext uri="{FF2B5EF4-FFF2-40B4-BE49-F238E27FC236}">
                <a16:creationId xmlns:a16="http://schemas.microsoft.com/office/drawing/2014/main" id="{0C39AED8-C8C2-46A0-8780-EB401C75C012}"/>
              </a:ext>
            </a:extLst>
          </p:cNvPr>
          <p:cNvSpPr>
            <a:spLocks noGrp="1"/>
          </p:cNvSpPr>
          <p:nvPr>
            <p:ph type="title"/>
          </p:nvPr>
        </p:nvSpPr>
        <p:spPr/>
        <p:txBody>
          <a:bodyPr>
            <a:normAutofit/>
          </a:bodyPr>
          <a:lstStyle/>
          <a:p>
            <a:pPr defTabSz="685800">
              <a:defRPr/>
            </a:pPr>
            <a:r>
              <a:rPr lang="en-US" sz="2400">
                <a:solidFill>
                  <a:srgbClr val="014373"/>
                </a:solidFill>
                <a:latin typeface="Arial" panose="020B0604020202020204" pitchFamily="34" charset="0"/>
                <a:cs typeface="Arial" panose="020B0604020202020204" pitchFamily="34" charset="0"/>
              </a:rPr>
              <a:t>COVID-19 Vaccine Readiness Checklist  </a:t>
            </a:r>
          </a:p>
        </p:txBody>
      </p:sp>
      <p:sp>
        <p:nvSpPr>
          <p:cNvPr id="9" name="Rectangle 8">
            <a:extLst>
              <a:ext uri="{FF2B5EF4-FFF2-40B4-BE49-F238E27FC236}">
                <a16:creationId xmlns:a16="http://schemas.microsoft.com/office/drawing/2014/main" id="{7289108B-653A-4F88-BFDF-7741E1D500CC}"/>
              </a:ext>
            </a:extLst>
          </p:cNvPr>
          <p:cNvSpPr/>
          <p:nvPr/>
        </p:nvSpPr>
        <p:spPr>
          <a:xfrm>
            <a:off x="333189" y="818733"/>
            <a:ext cx="11309082" cy="646331"/>
          </a:xfrm>
          <a:prstGeom prst="rect">
            <a:avLst/>
          </a:prstGeom>
        </p:spPr>
        <p:txBody>
          <a:bodyPr wrap="square" lIns="91440" tIns="45720" rIns="91440" bIns="45720" anchor="t">
            <a:spAutoFit/>
          </a:bodyPr>
          <a:lstStyle/>
          <a:p>
            <a:pPr>
              <a:spcAft>
                <a:spcPts val="600"/>
              </a:spcAft>
            </a:pPr>
            <a:r>
              <a:rPr lang="en-US">
                <a:latin typeface="Arial" panose="020B0604020202020204" pitchFamily="34" charset="0"/>
                <a:cs typeface="Arial" panose="020B0604020202020204" pitchFamily="34" charset="0"/>
              </a:rPr>
              <a:t>Below are some of the key actions you can take right now to prepare for CVMS and administering the COVID-19 vaccine.</a:t>
            </a:r>
            <a:endParaRPr lang="en-US" sz="140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3E706050-9F7F-494F-B66B-59611F532B8F}"/>
              </a:ext>
            </a:extLst>
          </p:cNvPr>
          <p:cNvSpPr txBox="1"/>
          <p:nvPr/>
        </p:nvSpPr>
        <p:spPr>
          <a:xfrm>
            <a:off x="7539681" y="5905671"/>
            <a:ext cx="4303134" cy="830997"/>
          </a:xfrm>
          <a:prstGeom prst="rect">
            <a:avLst/>
          </a:prstGeom>
          <a:noFill/>
        </p:spPr>
        <p:txBody>
          <a:bodyPr wrap="square" rtlCol="0">
            <a:spAutoFit/>
          </a:bodyPr>
          <a:lstStyle/>
          <a:p>
            <a:r>
              <a:rPr lang="en-US" sz="1200" b="1">
                <a:latin typeface="Arial" panose="020B0604020202020204" pitchFamily="34" charset="0"/>
                <a:cs typeface="Arial" panose="020B0604020202020204" pitchFamily="34" charset="0"/>
              </a:rPr>
              <a:t>Go to </a:t>
            </a:r>
            <a:r>
              <a:rPr lang="en-US" sz="1200" b="1" u="sng">
                <a:latin typeface="Arial" panose="020B0604020202020204" pitchFamily="34" charset="0"/>
                <a:cs typeface="Arial" panose="020B0604020202020204" pitchFamily="34" charset="0"/>
                <a:hlinkClick r:id="rId4"/>
              </a:rPr>
              <a:t>https://immunize.nc.gov/providers/ncip/training/Organization%20Readiness%20Checklist_vFinal.docx</a:t>
            </a:r>
            <a:r>
              <a:rPr lang="en-US" sz="1200" b="1">
                <a:latin typeface="Arial" panose="020B0604020202020204" pitchFamily="34" charset="0"/>
                <a:cs typeface="Arial" panose="020B0604020202020204" pitchFamily="34" charset="0"/>
              </a:rPr>
              <a:t> to find the latest CVMS Readiness Checklist</a:t>
            </a:r>
          </a:p>
        </p:txBody>
      </p:sp>
      <p:pic>
        <p:nvPicPr>
          <p:cNvPr id="4" name="Picture 3">
            <a:extLst>
              <a:ext uri="{FF2B5EF4-FFF2-40B4-BE49-F238E27FC236}">
                <a16:creationId xmlns:a16="http://schemas.microsoft.com/office/drawing/2014/main" id="{B70FA7C2-5272-4CE5-B1F1-714E91AC4F6F}"/>
              </a:ext>
            </a:extLst>
          </p:cNvPr>
          <p:cNvPicPr>
            <a:picLocks noChangeAspect="1"/>
          </p:cNvPicPr>
          <p:nvPr/>
        </p:nvPicPr>
        <p:blipFill>
          <a:blip r:embed="rId5"/>
          <a:stretch>
            <a:fillRect/>
          </a:stretch>
        </p:blipFill>
        <p:spPr>
          <a:xfrm>
            <a:off x="7481379" y="1360824"/>
            <a:ext cx="4334924" cy="3094531"/>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12" name="Picture 11">
            <a:extLst>
              <a:ext uri="{FF2B5EF4-FFF2-40B4-BE49-F238E27FC236}">
                <a16:creationId xmlns:a16="http://schemas.microsoft.com/office/drawing/2014/main" id="{05B2F8BA-7075-4B5A-BCD5-15E32F887677}"/>
              </a:ext>
            </a:extLst>
          </p:cNvPr>
          <p:cNvPicPr>
            <a:picLocks noChangeAspect="1"/>
          </p:cNvPicPr>
          <p:nvPr/>
        </p:nvPicPr>
        <p:blipFill>
          <a:blip r:embed="rId6"/>
          <a:stretch>
            <a:fillRect/>
          </a:stretch>
        </p:blipFill>
        <p:spPr>
          <a:xfrm>
            <a:off x="8051428" y="3477019"/>
            <a:ext cx="3365841" cy="2320619"/>
          </a:xfrm>
          <a:prstGeom prst="rect">
            <a:avLst/>
          </a:prstGeom>
          <a:ln>
            <a:solidFill>
              <a:schemeClr val="bg1">
                <a:lumMod val="65000"/>
              </a:schemeClr>
            </a:solidFill>
          </a:ln>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3A24ABF8-295F-4D04-9EB9-01C9AF185D6C}"/>
              </a:ext>
            </a:extLst>
          </p:cNvPr>
          <p:cNvSpPr txBox="1"/>
          <p:nvPr/>
        </p:nvSpPr>
        <p:spPr>
          <a:xfrm>
            <a:off x="333189" y="1644825"/>
            <a:ext cx="6211990" cy="4544834"/>
          </a:xfrm>
          <a:prstGeom prst="rect">
            <a:avLst/>
          </a:prstGeom>
          <a:noFill/>
        </p:spPr>
        <p:txBody>
          <a:bodyPr wrap="square" lIns="91440" tIns="45720" rIns="91440" bIns="45720" rtlCol="0" anchor="t">
            <a:spAutoFit/>
          </a:bodyPr>
          <a:lstStyle/>
          <a:p>
            <a:pPr marL="287020" indent="-287020">
              <a:spcAft>
                <a:spcPts val="400"/>
              </a:spcAft>
              <a:buFont typeface="Arial" panose="020B0604020202020204" pitchFamily="34" charset="0"/>
              <a:buChar char="•"/>
            </a:pPr>
            <a:r>
              <a:rPr lang="en-US" sz="1600">
                <a:latin typeface="Arial"/>
                <a:cs typeface="Arial"/>
              </a:rPr>
              <a:t>Identify your organization’s users that need access to CVMS and confirm that these users have a valid NCID</a:t>
            </a:r>
          </a:p>
          <a:p>
            <a:pPr marL="287020" indent="-287020">
              <a:spcAft>
                <a:spcPts val="400"/>
              </a:spcAft>
              <a:buFont typeface="Arial" panose="020B0604020202020204" pitchFamily="34" charset="0"/>
              <a:buChar char="•"/>
            </a:pPr>
            <a:endParaRPr lang="en-US" sz="1600">
              <a:latin typeface="Arial"/>
              <a:cs typeface="Arial"/>
            </a:endParaRPr>
          </a:p>
          <a:p>
            <a:pPr marL="287020" indent="-287020">
              <a:spcAft>
                <a:spcPts val="400"/>
              </a:spcAft>
              <a:buFont typeface="Arial" panose="020B0604020202020204" pitchFamily="34" charset="0"/>
              <a:buChar char="•"/>
            </a:pPr>
            <a:r>
              <a:rPr lang="en-US" sz="1600">
                <a:latin typeface="Arial"/>
                <a:cs typeface="Arial"/>
              </a:rPr>
              <a:t>Fill out the State-provided Recipient Bulk Upload Template for each of your eligible employees or individuals </a:t>
            </a:r>
          </a:p>
          <a:p>
            <a:pPr marL="287020" indent="-287020">
              <a:spcAft>
                <a:spcPts val="400"/>
              </a:spcAft>
              <a:buFont typeface="Arial" panose="020B0604020202020204" pitchFamily="34" charset="0"/>
              <a:buChar char="•"/>
            </a:pPr>
            <a:endParaRPr lang="en-US" sz="1600">
              <a:latin typeface="Arial"/>
              <a:cs typeface="Arial"/>
            </a:endParaRPr>
          </a:p>
          <a:p>
            <a:pPr marL="287020" indent="-287020">
              <a:spcAft>
                <a:spcPts val="400"/>
              </a:spcAft>
              <a:buFont typeface="Arial" panose="020B0604020202020204" pitchFamily="34" charset="0"/>
              <a:buChar char="•"/>
            </a:pPr>
            <a:r>
              <a:rPr lang="en-US" sz="1600">
                <a:latin typeface="Arial"/>
                <a:cs typeface="Arial"/>
              </a:rPr>
              <a:t>Train your staff how to use CVMS </a:t>
            </a:r>
          </a:p>
          <a:p>
            <a:pPr marL="287020" indent="-287020">
              <a:spcAft>
                <a:spcPts val="400"/>
              </a:spcAft>
              <a:buFont typeface="Arial" panose="020B0604020202020204" pitchFamily="34" charset="0"/>
              <a:buChar char="•"/>
            </a:pPr>
            <a:endParaRPr lang="en-US" sz="1600">
              <a:latin typeface="Arial"/>
              <a:cs typeface="Arial"/>
            </a:endParaRPr>
          </a:p>
          <a:p>
            <a:pPr marL="287020" indent="-287020">
              <a:spcAft>
                <a:spcPts val="400"/>
              </a:spcAft>
              <a:buFont typeface="Arial" panose="020B0604020202020204" pitchFamily="34" charset="0"/>
              <a:buChar char="•"/>
            </a:pPr>
            <a:r>
              <a:rPr lang="en-US" sz="1600">
                <a:latin typeface="Arial"/>
                <a:cs typeface="Arial"/>
              </a:rPr>
              <a:t>Train designated staff on appropriate handling, storing, and administration of the COVID-19 vaccines</a:t>
            </a:r>
          </a:p>
          <a:p>
            <a:pPr marL="287020" indent="-287020">
              <a:spcAft>
                <a:spcPts val="400"/>
              </a:spcAft>
              <a:buFont typeface="Arial" panose="020B0604020202020204" pitchFamily="34" charset="0"/>
              <a:buChar char="•"/>
            </a:pPr>
            <a:endParaRPr lang="en-US" sz="1600">
              <a:latin typeface="Arial" panose="020B0604020202020204" pitchFamily="34" charset="0"/>
              <a:cs typeface="Arial" panose="020B0604020202020204" pitchFamily="34" charset="0"/>
            </a:endParaRPr>
          </a:p>
          <a:p>
            <a:pPr marL="287020" indent="-287020">
              <a:spcAft>
                <a:spcPts val="400"/>
              </a:spcAft>
              <a:buFont typeface="Arial" panose="020B0604020202020204" pitchFamily="34" charset="0"/>
              <a:buChar char="•"/>
            </a:pPr>
            <a:r>
              <a:rPr lang="en-US" sz="1600">
                <a:latin typeface="Arial"/>
                <a:cs typeface="Arial"/>
              </a:rPr>
              <a:t>Obtain a copy of the Emergency Use Authorization (EUA) Fact Sheet</a:t>
            </a:r>
          </a:p>
          <a:p>
            <a:pPr marL="287020" indent="-287020">
              <a:spcAft>
                <a:spcPts val="400"/>
              </a:spcAft>
              <a:buFont typeface="Arial" panose="020B0604020202020204" pitchFamily="34" charset="0"/>
              <a:buChar char="•"/>
            </a:pPr>
            <a:endParaRPr lang="en-US" sz="1600">
              <a:latin typeface="Arial"/>
              <a:cs typeface="Arial"/>
            </a:endParaRPr>
          </a:p>
          <a:p>
            <a:pPr marL="287020" indent="-287020">
              <a:spcAft>
                <a:spcPts val="400"/>
              </a:spcAft>
              <a:buFont typeface="Arial" panose="020B0604020202020204" pitchFamily="34" charset="0"/>
              <a:buChar char="•"/>
            </a:pPr>
            <a:r>
              <a:rPr lang="en-US" sz="1600">
                <a:latin typeface="Arial"/>
                <a:cs typeface="Arial"/>
              </a:rPr>
              <a:t>Train designated vaccine administrators on how to report an adverse event in VAERS</a:t>
            </a:r>
            <a:endParaRPr lang="en-US">
              <a:latin typeface="Arial"/>
              <a:cs typeface="Arial"/>
            </a:endParaRPr>
          </a:p>
        </p:txBody>
      </p:sp>
    </p:spTree>
    <p:custDataLst>
      <p:tags r:id="rId1"/>
    </p:custDataLst>
    <p:extLst>
      <p:ext uri="{BB962C8B-B14F-4D97-AF65-F5344CB8AC3E}">
        <p14:creationId xmlns:p14="http://schemas.microsoft.com/office/powerpoint/2010/main" val="9492937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096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defTabSz="685800" fontAlgn="auto">
              <a:lnSpc>
                <a:spcPct val="90000"/>
              </a:lnSpc>
              <a:spcAft>
                <a:spcPts val="0"/>
              </a:spcAft>
              <a:buClrTx/>
              <a:buSzTx/>
              <a:tabLst/>
              <a:defRPr/>
            </a:pPr>
            <a:r>
              <a:rPr lang="en-US" sz="2400">
                <a:solidFill>
                  <a:srgbClr val="014373"/>
                </a:solidFill>
                <a:latin typeface="Arial"/>
                <a:cs typeface="Arial"/>
              </a:rPr>
              <a:t>The Healthcare Provider User Onboarding Process</a:t>
            </a:r>
            <a:endParaRPr lang="en-US" sz="2400">
              <a:solidFill>
                <a:srgbClr val="014373"/>
              </a:solidFill>
              <a:latin typeface="Arial" panose="020B0604020202020204" pitchFamily="34" charset="0"/>
              <a:cs typeface="Arial" panose="020B0604020202020204" pitchFamily="34" charset="0"/>
            </a:endParaRP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1" name="Holder 6">
            <a:extLst>
              <a:ext uri="{FF2B5EF4-FFF2-40B4-BE49-F238E27FC236}">
                <a16:creationId xmlns:a16="http://schemas.microsoft.com/office/drawing/2014/main" id="{D4282091-56F0-4ADB-97A7-D8BA278BADF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16</a:t>
            </a:fld>
            <a:endParaRPr lang="en-US" sz="999">
              <a:solidFill>
                <a:srgbClr val="808080"/>
              </a:solidFill>
              <a:latin typeface="+mn-lt"/>
            </a:endParaRPr>
          </a:p>
        </p:txBody>
      </p:sp>
      <p:sp>
        <p:nvSpPr>
          <p:cNvPr id="2" name="TextBox 1">
            <a:extLst>
              <a:ext uri="{FF2B5EF4-FFF2-40B4-BE49-F238E27FC236}">
                <a16:creationId xmlns:a16="http://schemas.microsoft.com/office/drawing/2014/main" id="{B73A3B3F-C1C8-4F71-91CD-4F9468CCDC42}"/>
              </a:ext>
            </a:extLst>
          </p:cNvPr>
          <p:cNvSpPr txBox="1"/>
          <p:nvPr/>
        </p:nvSpPr>
        <p:spPr>
          <a:xfrm>
            <a:off x="657225" y="1276350"/>
            <a:ext cx="10858500" cy="34470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000" b="1">
                <a:solidFill>
                  <a:schemeClr val="tx2"/>
                </a:solidFill>
                <a:latin typeface="Arial"/>
                <a:cs typeface="Arial"/>
              </a:rPr>
              <a:t>Two Provider Onboarding Pathways</a:t>
            </a:r>
            <a:endParaRPr lang="en-US">
              <a:solidFill>
                <a:schemeClr val="tx2"/>
              </a:solidFill>
              <a:latin typeface="Calibri"/>
              <a:cs typeface="Arial"/>
            </a:endParaRPr>
          </a:p>
          <a:p>
            <a:pPr marL="800100" lvl="1" indent="-342900">
              <a:buFont typeface="Arial"/>
              <a:buChar char="•"/>
            </a:pPr>
            <a:r>
              <a:rPr lang="en-US" sz="2000">
                <a:solidFill>
                  <a:schemeClr val="tx2"/>
                </a:solidFill>
                <a:latin typeface="Arial"/>
                <a:cs typeface="Arial"/>
              </a:rPr>
              <a:t>Bulk provider upload (Excel file)</a:t>
            </a:r>
            <a:endParaRPr lang="en-US">
              <a:solidFill>
                <a:schemeClr val="tx2"/>
              </a:solidFill>
              <a:latin typeface="Calibri"/>
              <a:cs typeface="Arial"/>
            </a:endParaRPr>
          </a:p>
          <a:p>
            <a:pPr marL="800100" lvl="1" indent="-342900">
              <a:buFont typeface="Arial"/>
              <a:buChar char="•"/>
            </a:pPr>
            <a:r>
              <a:rPr lang="en-US" sz="2000">
                <a:solidFill>
                  <a:schemeClr val="tx2"/>
                </a:solidFill>
                <a:latin typeface="Arial"/>
                <a:cs typeface="Arial"/>
              </a:rPr>
              <a:t>Individual profile completion via webform (SharePoint) </a:t>
            </a:r>
            <a:endParaRPr lang="en-US">
              <a:solidFill>
                <a:schemeClr val="tx2"/>
              </a:solidFill>
              <a:latin typeface="Calibri"/>
              <a:cs typeface="Arial"/>
            </a:endParaRPr>
          </a:p>
          <a:p>
            <a:pPr lvl="1"/>
            <a:endParaRPr lang="en-US" sz="2000">
              <a:solidFill>
                <a:schemeClr val="tx2"/>
              </a:solidFill>
              <a:latin typeface="Arial"/>
              <a:cs typeface="Arial"/>
            </a:endParaRPr>
          </a:p>
          <a:p>
            <a:pPr marL="342900" indent="-342900">
              <a:buFont typeface="Arial"/>
              <a:buChar char="•"/>
            </a:pPr>
            <a:r>
              <a:rPr lang="en-US" sz="2000" b="1">
                <a:solidFill>
                  <a:schemeClr val="tx2"/>
                </a:solidFill>
                <a:latin typeface="Arial"/>
                <a:cs typeface="Arial"/>
              </a:rPr>
              <a:t>Both pathways are currently live options </a:t>
            </a:r>
            <a:endParaRPr lang="en-US">
              <a:solidFill>
                <a:schemeClr val="tx2"/>
              </a:solidFill>
              <a:latin typeface="Calibri"/>
              <a:cs typeface="Arial"/>
            </a:endParaRPr>
          </a:p>
          <a:p>
            <a:pPr marL="800100" lvl="1" indent="-342900">
              <a:buFont typeface="Arial"/>
              <a:buChar char="•"/>
            </a:pPr>
            <a:r>
              <a:rPr lang="en-US" sz="2000">
                <a:solidFill>
                  <a:schemeClr val="tx2"/>
                </a:solidFill>
                <a:latin typeface="Arial"/>
                <a:cs typeface="Arial"/>
              </a:rPr>
              <a:t>Bulk upload likely more efficient for larger provider groups (25-50+) </a:t>
            </a:r>
            <a:endParaRPr lang="en-US">
              <a:solidFill>
                <a:schemeClr val="tx2"/>
              </a:solidFill>
              <a:latin typeface="Calibri"/>
              <a:cs typeface="Arial"/>
            </a:endParaRPr>
          </a:p>
          <a:p>
            <a:pPr marL="800100" lvl="1" indent="-342900">
              <a:buFont typeface="Arial"/>
              <a:buChar char="•"/>
            </a:pPr>
            <a:r>
              <a:rPr lang="en-US" sz="2000">
                <a:solidFill>
                  <a:schemeClr val="tx2"/>
                </a:solidFill>
                <a:latin typeface="Arial"/>
                <a:cs typeface="Arial"/>
              </a:rPr>
              <a:t>Web form likely more efficient for smaller provider groups (&lt;25 or so)</a:t>
            </a:r>
            <a:endParaRPr lang="en-US">
              <a:solidFill>
                <a:schemeClr val="tx2"/>
              </a:solidFill>
              <a:latin typeface="Calibri"/>
              <a:cs typeface="Arial"/>
            </a:endParaRPr>
          </a:p>
          <a:p>
            <a:pPr lvl="1"/>
            <a:endParaRPr lang="en-US" sz="2000">
              <a:solidFill>
                <a:schemeClr val="tx2"/>
              </a:solidFill>
              <a:latin typeface="Arial"/>
              <a:cs typeface="Arial"/>
            </a:endParaRPr>
          </a:p>
          <a:p>
            <a:pPr marL="342900" indent="-342900">
              <a:buFont typeface="Arial"/>
              <a:buChar char="•"/>
            </a:pPr>
            <a:r>
              <a:rPr lang="en-US" sz="2000" b="1">
                <a:solidFill>
                  <a:schemeClr val="tx2"/>
                </a:solidFill>
                <a:latin typeface="Arial"/>
                <a:cs typeface="Arial"/>
              </a:rPr>
              <a:t>Additional Features are in Development that should add more flexibility for provider uploading </a:t>
            </a:r>
            <a:br>
              <a:rPr lang="en-US" sz="2000" b="1">
                <a:solidFill>
                  <a:schemeClr val="tx2"/>
                </a:solidFill>
                <a:latin typeface="Arial"/>
                <a:cs typeface="Arial"/>
              </a:rPr>
            </a:br>
            <a:endParaRPr lang="en-US">
              <a:solidFill>
                <a:schemeClr val="tx2"/>
              </a:solidFill>
              <a:latin typeface="Calibri"/>
              <a:cs typeface="Arial"/>
            </a:endParaRPr>
          </a:p>
        </p:txBody>
      </p:sp>
    </p:spTree>
    <p:custDataLst>
      <p:tags r:id="rId2"/>
    </p:custDataLst>
    <p:extLst>
      <p:ext uri="{BB962C8B-B14F-4D97-AF65-F5344CB8AC3E}">
        <p14:creationId xmlns:p14="http://schemas.microsoft.com/office/powerpoint/2010/main" val="8658778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3009"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269044" y="5019232"/>
              <a:ext cx="8194472" cy="928479"/>
              <a:chOff x="269044" y="4653472"/>
              <a:chExt cx="8194472" cy="928479"/>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653472"/>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Understanding the CVMS Provider Portal</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30840153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505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53934" y="1600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defTabSz="685800">
              <a:lnSpc>
                <a:spcPct val="90000"/>
              </a:lnSpc>
              <a:defRPr/>
            </a:pPr>
            <a:r>
              <a:rPr lang="en-US" sz="2400">
                <a:solidFill>
                  <a:srgbClr val="014373"/>
                </a:solidFill>
                <a:latin typeface="Arial" panose="020B0604020202020204" pitchFamily="34" charset="0"/>
                <a:cs typeface="Arial" panose="020B0604020202020204" pitchFamily="34" charset="0"/>
              </a:rPr>
              <a:t>View of the CVMS Provider Portal Home Page</a:t>
            </a:r>
          </a:p>
        </p:txBody>
      </p:sp>
      <p:cxnSp>
        <p:nvCxnSpPr>
          <p:cNvPr id="9" name="Straight Arrow Connector 8">
            <a:extLst>
              <a:ext uri="{FF2B5EF4-FFF2-40B4-BE49-F238E27FC236}">
                <a16:creationId xmlns:a16="http://schemas.microsoft.com/office/drawing/2014/main" id="{CE0EA485-49A3-4D08-AC46-48F0A11D58BA}"/>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2" name="TextBox 1">
            <a:extLst>
              <a:ext uri="{FF2B5EF4-FFF2-40B4-BE49-F238E27FC236}">
                <a16:creationId xmlns:a16="http://schemas.microsoft.com/office/drawing/2014/main" id="{D700C082-9A70-427D-BB40-AF18772DE60E}"/>
              </a:ext>
            </a:extLst>
          </p:cNvPr>
          <p:cNvSpPr txBox="1"/>
          <p:nvPr/>
        </p:nvSpPr>
        <p:spPr>
          <a:xfrm>
            <a:off x="303465" y="1264119"/>
            <a:ext cx="5422767" cy="369332"/>
          </a:xfrm>
          <a:prstGeom prst="rect">
            <a:avLst/>
          </a:prstGeom>
          <a:noFill/>
        </p:spPr>
        <p:txBody>
          <a:bodyPr wrap="none" rtlCol="0">
            <a:spAutoFit/>
          </a:bodyPr>
          <a:lstStyle/>
          <a:p>
            <a:r>
              <a:rPr lang="en-US"/>
              <a:t>Healthcare Location Manager Profile Top Navigation Bar</a:t>
            </a:r>
          </a:p>
        </p:txBody>
      </p:sp>
      <p:sp>
        <p:nvSpPr>
          <p:cNvPr id="15" name="TextBox 14">
            <a:extLst>
              <a:ext uri="{FF2B5EF4-FFF2-40B4-BE49-F238E27FC236}">
                <a16:creationId xmlns:a16="http://schemas.microsoft.com/office/drawing/2014/main" id="{D55DAFAD-4482-40D1-82D2-DA298C398F9C}"/>
              </a:ext>
            </a:extLst>
          </p:cNvPr>
          <p:cNvSpPr txBox="1"/>
          <p:nvPr/>
        </p:nvSpPr>
        <p:spPr>
          <a:xfrm>
            <a:off x="6408420" y="3271705"/>
            <a:ext cx="4519892" cy="369332"/>
          </a:xfrm>
          <a:prstGeom prst="rect">
            <a:avLst/>
          </a:prstGeom>
          <a:noFill/>
        </p:spPr>
        <p:txBody>
          <a:bodyPr wrap="none" rtlCol="0">
            <a:spAutoFit/>
          </a:bodyPr>
          <a:lstStyle/>
          <a:p>
            <a:r>
              <a:rPr lang="en-US"/>
              <a:t>Healthcare Provider Profile Top Navigation Bar</a:t>
            </a:r>
          </a:p>
        </p:txBody>
      </p:sp>
      <p:sp>
        <p:nvSpPr>
          <p:cNvPr id="13" name="Holder 6">
            <a:extLst>
              <a:ext uri="{FF2B5EF4-FFF2-40B4-BE49-F238E27FC236}">
                <a16:creationId xmlns:a16="http://schemas.microsoft.com/office/drawing/2014/main" id="{409DB550-81E2-4D1D-A740-2E8531BEAE60}"/>
              </a:ext>
            </a:extLst>
          </p:cNvPr>
          <p:cNvSpPr txBox="1">
            <a:spLocks/>
          </p:cNvSpPr>
          <p:nvPr/>
        </p:nvSpPr>
        <p:spPr>
          <a:xfrm>
            <a:off x="11516813" y="635999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18</a:t>
            </a:fld>
            <a:endParaRPr lang="en-US" sz="999">
              <a:solidFill>
                <a:srgbClr val="808080"/>
              </a:solidFill>
              <a:latin typeface="+mn-lt"/>
            </a:endParaRPr>
          </a:p>
        </p:txBody>
      </p:sp>
      <p:sp>
        <p:nvSpPr>
          <p:cNvPr id="3" name="TextBox 2">
            <a:extLst>
              <a:ext uri="{FF2B5EF4-FFF2-40B4-BE49-F238E27FC236}">
                <a16:creationId xmlns:a16="http://schemas.microsoft.com/office/drawing/2014/main" id="{2E599AE3-1A04-4DE6-BF0B-BF2D735A6BDA}"/>
              </a:ext>
            </a:extLst>
          </p:cNvPr>
          <p:cNvSpPr txBox="1"/>
          <p:nvPr/>
        </p:nvSpPr>
        <p:spPr>
          <a:xfrm>
            <a:off x="253934" y="765222"/>
            <a:ext cx="11570022" cy="400110"/>
          </a:xfrm>
          <a:prstGeom prst="rect">
            <a:avLst/>
          </a:prstGeom>
          <a:noFill/>
        </p:spPr>
        <p:txBody>
          <a:bodyPr wrap="square" rtlCol="0">
            <a:spAutoFit/>
          </a:bodyPr>
          <a:lstStyle/>
          <a:p>
            <a:r>
              <a:rPr lang="en-US" sz="2000">
                <a:latin typeface="Arial" panose="020B0604020202020204" pitchFamily="34" charset="0"/>
                <a:cs typeface="Arial" panose="020B0604020202020204" pitchFamily="34" charset="0"/>
              </a:rPr>
              <a:t>Based on your assigned profile, you will see one of these two Navigation Bars.</a:t>
            </a:r>
          </a:p>
        </p:txBody>
      </p:sp>
      <p:pic>
        <p:nvPicPr>
          <p:cNvPr id="14" name="Picture 13">
            <a:extLst>
              <a:ext uri="{FF2B5EF4-FFF2-40B4-BE49-F238E27FC236}">
                <a16:creationId xmlns:a16="http://schemas.microsoft.com/office/drawing/2014/main" id="{0C0C1C7E-0B43-41CB-8036-D4A2D26064A5}"/>
              </a:ext>
            </a:extLst>
          </p:cNvPr>
          <p:cNvPicPr>
            <a:picLocks noChangeAspect="1"/>
          </p:cNvPicPr>
          <p:nvPr/>
        </p:nvPicPr>
        <p:blipFill rotWithShape="1">
          <a:blip r:embed="rId8"/>
          <a:srcRect b="31957"/>
          <a:stretch/>
        </p:blipFill>
        <p:spPr>
          <a:xfrm>
            <a:off x="281940" y="1633451"/>
            <a:ext cx="6126480" cy="2869208"/>
          </a:xfrm>
          <a:prstGeom prst="rect">
            <a:avLst/>
          </a:prstGeom>
          <a:ln w="9525">
            <a:solidFill>
              <a:schemeClr val="accent1"/>
            </a:solidFill>
          </a:ln>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41DD5639-9813-4FD8-B13C-3383DE8F80F2}"/>
              </a:ext>
            </a:extLst>
          </p:cNvPr>
          <p:cNvPicPr>
            <a:picLocks noChangeAspect="1"/>
          </p:cNvPicPr>
          <p:nvPr/>
        </p:nvPicPr>
        <p:blipFill rotWithShape="1">
          <a:blip r:embed="rId9"/>
          <a:srcRect b="9006"/>
          <a:stretch/>
        </p:blipFill>
        <p:spPr>
          <a:xfrm>
            <a:off x="5378158" y="3641037"/>
            <a:ext cx="6035040" cy="2825856"/>
          </a:xfrm>
          <a:prstGeom prst="rect">
            <a:avLst/>
          </a:prstGeom>
          <a:ln w="9525">
            <a:solidFill>
              <a:schemeClr val="accent1"/>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1900CEAD-2E9B-4889-9C38-2B0DBA680073}"/>
              </a:ext>
            </a:extLst>
          </p:cNvPr>
          <p:cNvPicPr>
            <a:picLocks noChangeAspect="1"/>
          </p:cNvPicPr>
          <p:nvPr/>
        </p:nvPicPr>
        <p:blipFill rotWithShape="1">
          <a:blip r:embed="rId10"/>
          <a:srcRect t="636" r="51805" b="87732"/>
          <a:stretch/>
        </p:blipFill>
        <p:spPr>
          <a:xfrm>
            <a:off x="502920" y="2368023"/>
            <a:ext cx="973183" cy="218421"/>
          </a:xfrm>
          <a:prstGeom prst="rect">
            <a:avLst/>
          </a:prstGeom>
        </p:spPr>
      </p:pic>
      <p:pic>
        <p:nvPicPr>
          <p:cNvPr id="12" name="Picture 11">
            <a:extLst>
              <a:ext uri="{FF2B5EF4-FFF2-40B4-BE49-F238E27FC236}">
                <a16:creationId xmlns:a16="http://schemas.microsoft.com/office/drawing/2014/main" id="{430BD568-F77B-4275-83CB-0164847246A5}"/>
              </a:ext>
            </a:extLst>
          </p:cNvPr>
          <p:cNvPicPr>
            <a:picLocks noChangeAspect="1"/>
          </p:cNvPicPr>
          <p:nvPr/>
        </p:nvPicPr>
        <p:blipFill rotWithShape="1">
          <a:blip r:embed="rId10"/>
          <a:srcRect t="636" r="51805" b="87732"/>
          <a:stretch/>
        </p:blipFill>
        <p:spPr>
          <a:xfrm>
            <a:off x="5609408" y="4368328"/>
            <a:ext cx="973183" cy="218421"/>
          </a:xfrm>
          <a:prstGeom prst="rect">
            <a:avLst/>
          </a:prstGeom>
        </p:spPr>
      </p:pic>
    </p:spTree>
    <p:custDataLst>
      <p:tags r:id="rId2"/>
    </p:custDataLst>
    <p:extLst>
      <p:ext uri="{BB962C8B-B14F-4D97-AF65-F5344CB8AC3E}">
        <p14:creationId xmlns:p14="http://schemas.microsoft.com/office/powerpoint/2010/main" val="23898127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710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sp>
        <p:nvSpPr>
          <p:cNvPr id="4" name="Rectangle: Rounded Corners 3">
            <a:extLst>
              <a:ext uri="{FF2B5EF4-FFF2-40B4-BE49-F238E27FC236}">
                <a16:creationId xmlns:a16="http://schemas.microsoft.com/office/drawing/2014/main" id="{6485F8E5-EBB0-4F7F-A2AC-0020A7F03762}"/>
              </a:ext>
            </a:extLst>
          </p:cNvPr>
          <p:cNvSpPr/>
          <p:nvPr/>
        </p:nvSpPr>
        <p:spPr>
          <a:xfrm>
            <a:off x="5345122" y="801123"/>
            <a:ext cx="2793304" cy="112734"/>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755296B8-25BD-4025-9049-F608A3100410}"/>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Three steps to getting logging Vaccine Administration details… </a:t>
            </a:r>
          </a:p>
        </p:txBody>
      </p:sp>
      <p:sp>
        <p:nvSpPr>
          <p:cNvPr id="2" name="TextBox 1">
            <a:extLst>
              <a:ext uri="{FF2B5EF4-FFF2-40B4-BE49-F238E27FC236}">
                <a16:creationId xmlns:a16="http://schemas.microsoft.com/office/drawing/2014/main" id="{732B474A-F0BD-4522-BFCD-B7CE22CE8798}"/>
              </a:ext>
            </a:extLst>
          </p:cNvPr>
          <p:cNvSpPr txBox="1"/>
          <p:nvPr/>
        </p:nvSpPr>
        <p:spPr>
          <a:xfrm>
            <a:off x="294331" y="727172"/>
            <a:ext cx="11268201"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CVMS captures data in a very specific order. </a:t>
            </a:r>
          </a:p>
        </p:txBody>
      </p:sp>
      <p:sp>
        <p:nvSpPr>
          <p:cNvPr id="14" name="Holder 6">
            <a:extLst>
              <a:ext uri="{FF2B5EF4-FFF2-40B4-BE49-F238E27FC236}">
                <a16:creationId xmlns:a16="http://schemas.microsoft.com/office/drawing/2014/main" id="{CFBFFF0D-85D5-4998-B405-54009E12C604}"/>
              </a:ext>
            </a:extLst>
          </p:cNvPr>
          <p:cNvSpPr txBox="1">
            <a:spLocks/>
          </p:cNvSpPr>
          <p:nvPr/>
        </p:nvSpPr>
        <p:spPr>
          <a:xfrm>
            <a:off x="11404948" y="6732326"/>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19</a:t>
            </a:fld>
            <a:endParaRPr lang="en-US" sz="999">
              <a:solidFill>
                <a:srgbClr val="808080"/>
              </a:solidFill>
              <a:latin typeface="+mn-lt"/>
            </a:endParaRPr>
          </a:p>
        </p:txBody>
      </p:sp>
      <p:sp>
        <p:nvSpPr>
          <p:cNvPr id="15" name="TextBox 14">
            <a:extLst>
              <a:ext uri="{FF2B5EF4-FFF2-40B4-BE49-F238E27FC236}">
                <a16:creationId xmlns:a16="http://schemas.microsoft.com/office/drawing/2014/main" id="{DBC30AE2-CD9D-4334-8C5A-C28E14D6DE5A}"/>
              </a:ext>
            </a:extLst>
          </p:cNvPr>
          <p:cNvSpPr txBox="1"/>
          <p:nvPr/>
        </p:nvSpPr>
        <p:spPr>
          <a:xfrm>
            <a:off x="553005" y="2254262"/>
            <a:ext cx="2775119" cy="338554"/>
          </a:xfrm>
          <a:prstGeom prst="rect">
            <a:avLst/>
          </a:prstGeom>
          <a:noFill/>
        </p:spPr>
        <p:txBody>
          <a:bodyPr wrap="none" rtlCol="0">
            <a:spAutoFit/>
          </a:bodyPr>
          <a:lstStyle/>
          <a:p>
            <a:r>
              <a:rPr lang="en-US" sz="1600" b="1">
                <a:solidFill>
                  <a:srgbClr val="397AAC"/>
                </a:solidFill>
                <a:latin typeface="Arial" panose="020B0604020202020204" pitchFamily="34" charset="0"/>
                <a:cs typeface="Arial" panose="020B0604020202020204" pitchFamily="34" charset="0"/>
              </a:rPr>
              <a:t>Is this Recipient in CVMS?</a:t>
            </a:r>
          </a:p>
        </p:txBody>
      </p:sp>
      <p:sp>
        <p:nvSpPr>
          <p:cNvPr id="17" name="TextBox 16">
            <a:extLst>
              <a:ext uri="{FF2B5EF4-FFF2-40B4-BE49-F238E27FC236}">
                <a16:creationId xmlns:a16="http://schemas.microsoft.com/office/drawing/2014/main" id="{73F4BE72-C819-40B1-A7EA-486350F9B818}"/>
              </a:ext>
            </a:extLst>
          </p:cNvPr>
          <p:cNvSpPr txBox="1"/>
          <p:nvPr/>
        </p:nvSpPr>
        <p:spPr>
          <a:xfrm>
            <a:off x="8589317" y="2146540"/>
            <a:ext cx="2932316" cy="584775"/>
          </a:xfrm>
          <a:prstGeom prst="rect">
            <a:avLst/>
          </a:prstGeom>
          <a:noFill/>
        </p:spPr>
        <p:txBody>
          <a:bodyPr wrap="square" rtlCol="0">
            <a:spAutoFit/>
          </a:bodyPr>
          <a:lstStyle/>
          <a:p>
            <a:pPr algn="ctr"/>
            <a:r>
              <a:rPr lang="en-US" sz="1600" b="1">
                <a:solidFill>
                  <a:srgbClr val="397AAC"/>
                </a:solidFill>
                <a:latin typeface="Arial" panose="020B0604020202020204" pitchFamily="34" charset="0"/>
                <a:cs typeface="Arial" panose="020B0604020202020204" pitchFamily="34" charset="0"/>
              </a:rPr>
              <a:t>Have vaccine administration details been submitted?</a:t>
            </a:r>
          </a:p>
        </p:txBody>
      </p:sp>
      <p:pic>
        <p:nvPicPr>
          <p:cNvPr id="18" name="Graphic 17" descr="Female Profile">
            <a:extLst>
              <a:ext uri="{FF2B5EF4-FFF2-40B4-BE49-F238E27FC236}">
                <a16:creationId xmlns:a16="http://schemas.microsoft.com/office/drawing/2014/main" id="{59CEC573-6D3A-47C0-B1D8-ECE457D407B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483364" y="1354428"/>
            <a:ext cx="914400" cy="914400"/>
          </a:xfrm>
          <a:prstGeom prst="rect">
            <a:avLst/>
          </a:prstGeom>
        </p:spPr>
      </p:pic>
      <p:pic>
        <p:nvPicPr>
          <p:cNvPr id="20" name="Graphic 19" descr="Needle">
            <a:extLst>
              <a:ext uri="{FF2B5EF4-FFF2-40B4-BE49-F238E27FC236}">
                <a16:creationId xmlns:a16="http://schemas.microsoft.com/office/drawing/2014/main" id="{199041A5-14DE-4D92-80A1-03FEE5A48E9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598275" y="1354428"/>
            <a:ext cx="914400" cy="914400"/>
          </a:xfrm>
          <a:prstGeom prst="rect">
            <a:avLst/>
          </a:prstGeom>
        </p:spPr>
      </p:pic>
      <p:pic>
        <p:nvPicPr>
          <p:cNvPr id="22" name="Picture 21">
            <a:extLst>
              <a:ext uri="{FF2B5EF4-FFF2-40B4-BE49-F238E27FC236}">
                <a16:creationId xmlns:a16="http://schemas.microsoft.com/office/drawing/2014/main" id="{F99467E7-9084-41B7-AA8E-71829518FDFC}"/>
              </a:ext>
            </a:extLst>
          </p:cNvPr>
          <p:cNvPicPr>
            <a:picLocks noChangeAspect="1"/>
          </p:cNvPicPr>
          <p:nvPr/>
        </p:nvPicPr>
        <p:blipFill>
          <a:blip r:embed="rId12"/>
          <a:stretch>
            <a:fillRect/>
          </a:stretch>
        </p:blipFill>
        <p:spPr>
          <a:xfrm>
            <a:off x="349185" y="2716664"/>
            <a:ext cx="3182758" cy="1255622"/>
          </a:xfrm>
          <a:prstGeom prst="rect">
            <a:avLst/>
          </a:prstGeom>
          <a:ln>
            <a:solidFill>
              <a:schemeClr val="bg1">
                <a:lumMod val="65000"/>
              </a:schemeClr>
            </a:solidFill>
          </a:ln>
          <a:effectLst>
            <a:outerShdw blurRad="50800" dist="38100" dir="2700000" algn="tl" rotWithShape="0">
              <a:prstClr val="black">
                <a:alpha val="40000"/>
              </a:prstClr>
            </a:outerShdw>
          </a:effectLst>
        </p:spPr>
      </p:pic>
      <p:pic>
        <p:nvPicPr>
          <p:cNvPr id="24" name="Picture 23">
            <a:extLst>
              <a:ext uri="{FF2B5EF4-FFF2-40B4-BE49-F238E27FC236}">
                <a16:creationId xmlns:a16="http://schemas.microsoft.com/office/drawing/2014/main" id="{CDEAF98A-A3C0-41F2-8607-116FE404C3ED}"/>
              </a:ext>
            </a:extLst>
          </p:cNvPr>
          <p:cNvPicPr>
            <a:picLocks noChangeAspect="1"/>
          </p:cNvPicPr>
          <p:nvPr/>
        </p:nvPicPr>
        <p:blipFill>
          <a:blip r:embed="rId12"/>
          <a:stretch>
            <a:fillRect/>
          </a:stretch>
        </p:blipFill>
        <p:spPr>
          <a:xfrm>
            <a:off x="8464096" y="2716664"/>
            <a:ext cx="3182758" cy="1255622"/>
          </a:xfrm>
          <a:prstGeom prst="rect">
            <a:avLst/>
          </a:prstGeom>
          <a:ln>
            <a:solidFill>
              <a:schemeClr val="bg1">
                <a:lumMod val="65000"/>
              </a:schemeClr>
            </a:solidFill>
          </a:ln>
          <a:effectLst>
            <a:outerShdw blurRad="50800" dist="38100" dir="2700000" algn="tl" rotWithShape="0">
              <a:prstClr val="black">
                <a:alpha val="40000"/>
              </a:prstClr>
            </a:outerShdw>
          </a:effectLst>
        </p:spPr>
      </p:pic>
      <p:sp>
        <p:nvSpPr>
          <p:cNvPr id="25" name="Rectangle 24">
            <a:extLst>
              <a:ext uri="{FF2B5EF4-FFF2-40B4-BE49-F238E27FC236}">
                <a16:creationId xmlns:a16="http://schemas.microsoft.com/office/drawing/2014/main" id="{9B43A541-C34E-4882-A8B8-1760C081DE93}"/>
              </a:ext>
            </a:extLst>
          </p:cNvPr>
          <p:cNvSpPr/>
          <p:nvPr/>
        </p:nvSpPr>
        <p:spPr>
          <a:xfrm>
            <a:off x="403027" y="3386602"/>
            <a:ext cx="716089" cy="57493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D9688D20-5495-49C3-AA77-97ADC19A2F2F}"/>
              </a:ext>
            </a:extLst>
          </p:cNvPr>
          <p:cNvSpPr/>
          <p:nvPr/>
        </p:nvSpPr>
        <p:spPr>
          <a:xfrm>
            <a:off x="10735146" y="3377758"/>
            <a:ext cx="501395" cy="57493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45D8A96F-DBE9-45C7-A9DC-F76765A0FE1F}"/>
              </a:ext>
            </a:extLst>
          </p:cNvPr>
          <p:cNvSpPr txBox="1"/>
          <p:nvPr/>
        </p:nvSpPr>
        <p:spPr>
          <a:xfrm>
            <a:off x="255376" y="4088759"/>
            <a:ext cx="3426757" cy="1169551"/>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If</a:t>
            </a:r>
            <a:r>
              <a:rPr lang="en-US" sz="1400">
                <a:latin typeface="Arial" panose="020B0604020202020204" pitchFamily="34" charset="0"/>
                <a:cs typeface="Arial" panose="020B0604020202020204" pitchFamily="34" charset="0"/>
              </a:rPr>
              <a:t> </a:t>
            </a:r>
            <a:r>
              <a:rPr lang="en-US" sz="1400" b="1">
                <a:latin typeface="Arial" panose="020B0604020202020204" pitchFamily="34" charset="0"/>
                <a:cs typeface="Arial" panose="020B0604020202020204" pitchFamily="34" charset="0"/>
              </a:rPr>
              <a:t>the Recipient is in CVMS, their name will come up when you search for it </a:t>
            </a:r>
            <a:r>
              <a:rPr lang="en-US" sz="1400">
                <a:latin typeface="Arial" panose="020B0604020202020204" pitchFamily="34" charset="0"/>
                <a:cs typeface="Arial" panose="020B0604020202020204" pitchFamily="34" charset="0"/>
              </a:rPr>
              <a:t>on </a:t>
            </a:r>
            <a:r>
              <a:rPr lang="en-US" sz="1400" i="1">
                <a:latin typeface="Arial" panose="020B0604020202020204" pitchFamily="34" charset="0"/>
                <a:cs typeface="Arial" panose="020B0604020202020204" pitchFamily="34" charset="0"/>
              </a:rPr>
              <a:t>either</a:t>
            </a:r>
            <a:r>
              <a:rPr lang="en-US" sz="1400">
                <a:latin typeface="Arial" panose="020B0604020202020204" pitchFamily="34" charset="0"/>
                <a:cs typeface="Arial" panose="020B0604020202020204" pitchFamily="34" charset="0"/>
              </a:rPr>
              <a:t> the Home Page or the Recipient page.</a:t>
            </a:r>
          </a:p>
          <a:p>
            <a:endParaRPr lang="en-US" sz="140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7FC9EBD2-B19C-4E57-BE6B-34629B30783E}"/>
              </a:ext>
            </a:extLst>
          </p:cNvPr>
          <p:cNvSpPr txBox="1"/>
          <p:nvPr/>
        </p:nvSpPr>
        <p:spPr>
          <a:xfrm>
            <a:off x="4544610" y="2254262"/>
            <a:ext cx="2935419" cy="338554"/>
          </a:xfrm>
          <a:prstGeom prst="rect">
            <a:avLst/>
          </a:prstGeom>
          <a:noFill/>
        </p:spPr>
        <p:txBody>
          <a:bodyPr wrap="none" rtlCol="0">
            <a:spAutoFit/>
          </a:bodyPr>
          <a:lstStyle/>
          <a:p>
            <a:r>
              <a:rPr lang="en-US" sz="1600" b="1">
                <a:solidFill>
                  <a:srgbClr val="397AAC"/>
                </a:solidFill>
                <a:latin typeface="Arial" panose="020B0604020202020204" pitchFamily="34" charset="0"/>
                <a:cs typeface="Arial" panose="020B0604020202020204" pitchFamily="34" charset="0"/>
              </a:rPr>
              <a:t>Is this Recipient registered?</a:t>
            </a:r>
          </a:p>
        </p:txBody>
      </p:sp>
      <p:pic>
        <p:nvPicPr>
          <p:cNvPr id="19" name="Graphic 18" descr="Checklist">
            <a:extLst>
              <a:ext uri="{FF2B5EF4-FFF2-40B4-BE49-F238E27FC236}">
                <a16:creationId xmlns:a16="http://schemas.microsoft.com/office/drawing/2014/main" id="{6F7955A8-8676-4023-B572-6743587C4E0E}"/>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555119" y="1354428"/>
            <a:ext cx="914400" cy="914400"/>
          </a:xfrm>
          <a:prstGeom prst="rect">
            <a:avLst/>
          </a:prstGeom>
        </p:spPr>
      </p:pic>
      <p:pic>
        <p:nvPicPr>
          <p:cNvPr id="23" name="Picture 22">
            <a:extLst>
              <a:ext uri="{FF2B5EF4-FFF2-40B4-BE49-F238E27FC236}">
                <a16:creationId xmlns:a16="http://schemas.microsoft.com/office/drawing/2014/main" id="{1968CABC-F3C9-44FC-95C5-45E14BBE55B8}"/>
              </a:ext>
            </a:extLst>
          </p:cNvPr>
          <p:cNvPicPr>
            <a:picLocks noChangeAspect="1"/>
          </p:cNvPicPr>
          <p:nvPr/>
        </p:nvPicPr>
        <p:blipFill>
          <a:blip r:embed="rId12"/>
          <a:stretch>
            <a:fillRect/>
          </a:stretch>
        </p:blipFill>
        <p:spPr>
          <a:xfrm>
            <a:off x="4420940" y="2716664"/>
            <a:ext cx="3182758" cy="1255622"/>
          </a:xfrm>
          <a:prstGeom prst="rect">
            <a:avLst/>
          </a:prstGeom>
          <a:ln>
            <a:solidFill>
              <a:schemeClr val="bg1">
                <a:lumMod val="65000"/>
              </a:schemeClr>
            </a:solidFill>
          </a:ln>
          <a:effectLst>
            <a:outerShdw blurRad="50800" dist="38100" dir="2700000" algn="tl" rotWithShape="0">
              <a:prstClr val="black">
                <a:alpha val="40000"/>
              </a:prstClr>
            </a:outerShdw>
          </a:effectLst>
        </p:spPr>
      </p:pic>
      <p:sp>
        <p:nvSpPr>
          <p:cNvPr id="26" name="Rectangle 25">
            <a:extLst>
              <a:ext uri="{FF2B5EF4-FFF2-40B4-BE49-F238E27FC236}">
                <a16:creationId xmlns:a16="http://schemas.microsoft.com/office/drawing/2014/main" id="{BCF48B91-D6B2-4D3B-81EC-530504EC54E5}"/>
              </a:ext>
            </a:extLst>
          </p:cNvPr>
          <p:cNvSpPr/>
          <p:nvPr/>
        </p:nvSpPr>
        <p:spPr>
          <a:xfrm>
            <a:off x="5152334" y="3383469"/>
            <a:ext cx="1514057" cy="57493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9" name="TextBox 28">
            <a:extLst>
              <a:ext uri="{FF2B5EF4-FFF2-40B4-BE49-F238E27FC236}">
                <a16:creationId xmlns:a16="http://schemas.microsoft.com/office/drawing/2014/main" id="{8E4E8F0F-E831-47BF-90D3-D299E615EF9A}"/>
              </a:ext>
            </a:extLst>
          </p:cNvPr>
          <p:cNvSpPr txBox="1"/>
          <p:nvPr/>
        </p:nvSpPr>
        <p:spPr>
          <a:xfrm>
            <a:off x="4327767" y="4099503"/>
            <a:ext cx="3426757" cy="1600438"/>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If the Recipient is </a:t>
            </a:r>
            <a:r>
              <a:rPr lang="en-US" sz="1400" b="1" i="1">
                <a:latin typeface="Arial" panose="020B0604020202020204" pitchFamily="34" charset="0"/>
                <a:cs typeface="Arial" panose="020B0604020202020204" pitchFamily="34" charset="0"/>
              </a:rPr>
              <a:t>registered</a:t>
            </a:r>
            <a:r>
              <a:rPr lang="en-US" sz="1400" b="1">
                <a:latin typeface="Arial" panose="020B0604020202020204" pitchFamily="34" charset="0"/>
                <a:cs typeface="Arial" panose="020B0604020202020204" pitchFamily="34" charset="0"/>
              </a:rPr>
              <a:t> in CVMS, they will appear as </a:t>
            </a:r>
            <a:r>
              <a:rPr lang="en-US" sz="1400" b="1" i="1">
                <a:latin typeface="Arial" panose="020B0604020202020204" pitchFamily="34" charset="0"/>
                <a:cs typeface="Arial" panose="020B0604020202020204" pitchFamily="34" charset="0"/>
              </a:rPr>
              <a:t>either </a:t>
            </a:r>
            <a:r>
              <a:rPr lang="en-US" sz="1400" b="1">
                <a:latin typeface="Arial" panose="020B0604020202020204" pitchFamily="34" charset="0"/>
                <a:cs typeface="Arial" panose="020B0604020202020204" pitchFamily="34" charset="0"/>
              </a:rPr>
              <a:t>“Registered” or with a “Dose Status” </a:t>
            </a:r>
            <a:r>
              <a:rPr lang="en-US" sz="1400">
                <a:latin typeface="Arial" panose="020B0604020202020204" pitchFamily="34" charset="0"/>
                <a:cs typeface="Arial" panose="020B0604020202020204" pitchFamily="34" charset="0"/>
              </a:rPr>
              <a:t>in the Recipient Dose Status column. Once a recipient is registered, they are ready to begin Vaccine Administration.</a:t>
            </a:r>
          </a:p>
          <a:p>
            <a:endParaRPr lang="en-US" sz="1400">
              <a:latin typeface="Arial" panose="020B0604020202020204" pitchFamily="34" charset="0"/>
              <a:cs typeface="Arial" panose="020B0604020202020204" pitchFamily="34" charset="0"/>
            </a:endParaRPr>
          </a:p>
        </p:txBody>
      </p:sp>
      <p:cxnSp>
        <p:nvCxnSpPr>
          <p:cNvPr id="30" name="Straight Arrow Connector 29">
            <a:extLst>
              <a:ext uri="{FF2B5EF4-FFF2-40B4-BE49-F238E27FC236}">
                <a16:creationId xmlns:a16="http://schemas.microsoft.com/office/drawing/2014/main" id="{DCAC155E-D428-4F46-9646-7C5B08A0A49B}"/>
              </a:ext>
            </a:extLst>
          </p:cNvPr>
          <p:cNvCxnSpPr>
            <a:cxnSpLocks/>
          </p:cNvCxnSpPr>
          <p:nvPr/>
        </p:nvCxnSpPr>
        <p:spPr>
          <a:xfrm flipV="1">
            <a:off x="349185" y="686598"/>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31" name="TextBox 30">
            <a:extLst>
              <a:ext uri="{FF2B5EF4-FFF2-40B4-BE49-F238E27FC236}">
                <a16:creationId xmlns:a16="http://schemas.microsoft.com/office/drawing/2014/main" id="{0F84DD12-A9EE-4CCA-BA48-F77FF5D9B005}"/>
              </a:ext>
            </a:extLst>
          </p:cNvPr>
          <p:cNvSpPr txBox="1"/>
          <p:nvPr/>
        </p:nvSpPr>
        <p:spPr>
          <a:xfrm>
            <a:off x="8359265" y="4099503"/>
            <a:ext cx="3426757" cy="2246769"/>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If entering a Vaccine Administration after the fact, refer to the Recipient Dose Status column to determine which dose has been administered and recorded for a Recipient</a:t>
            </a:r>
            <a:r>
              <a:rPr lang="en-US" sz="1400">
                <a:latin typeface="Arial" panose="020B0604020202020204" pitchFamily="34" charset="0"/>
                <a:cs typeface="Arial" panose="020B0604020202020204" pitchFamily="34" charset="0"/>
              </a:rPr>
              <a:t>. For example, if the column says, Dose 1 Administered, then you know the Vaccine Dose Details were recorded and submitted for Dose 1 and no action is required. </a:t>
            </a:r>
          </a:p>
        </p:txBody>
      </p:sp>
    </p:spTree>
    <p:custDataLst>
      <p:tags r:id="rId2"/>
    </p:custDataLst>
    <p:extLst>
      <p:ext uri="{BB962C8B-B14F-4D97-AF65-F5344CB8AC3E}">
        <p14:creationId xmlns:p14="http://schemas.microsoft.com/office/powerpoint/2010/main" val="12510363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1607C1-43F6-46AB-860C-B0AF1ADD02FD}"/>
              </a:ext>
            </a:extLst>
          </p:cNvPr>
          <p:cNvSpPr>
            <a:spLocks noGrp="1"/>
          </p:cNvSpPr>
          <p:nvPr>
            <p:ph type="title"/>
          </p:nvPr>
        </p:nvSpPr>
        <p:spPr/>
        <p:txBody>
          <a:bodyPr/>
          <a:lstStyle/>
          <a:p>
            <a:r>
              <a:rPr lang="en-US"/>
              <a:t>Meet your training team for today-</a:t>
            </a:r>
          </a:p>
        </p:txBody>
      </p:sp>
      <p:sp>
        <p:nvSpPr>
          <p:cNvPr id="8" name="Rectangle 7">
            <a:extLst>
              <a:ext uri="{FF2B5EF4-FFF2-40B4-BE49-F238E27FC236}">
                <a16:creationId xmlns:a16="http://schemas.microsoft.com/office/drawing/2014/main" id="{ED9D194D-232E-4430-ACAF-89100B1837EE}"/>
              </a:ext>
            </a:extLst>
          </p:cNvPr>
          <p:cNvSpPr/>
          <p:nvPr/>
        </p:nvSpPr>
        <p:spPr>
          <a:xfrm>
            <a:off x="2679161" y="996269"/>
            <a:ext cx="3152927" cy="2263140"/>
          </a:xfrm>
          <a:prstGeom prst="rect">
            <a:avLst/>
          </a:prstGeom>
          <a:noFill/>
          <a:ln w="19050" cap="flat" cmpd="sng" algn="ctr">
            <a:solidFill>
              <a:srgbClr val="0070C0"/>
            </a:solidFill>
            <a:prstDash val="solid"/>
            <a:miter lim="800000"/>
          </a:ln>
          <a:effectLst/>
        </p:spPr>
        <p:txBody>
          <a:bodyPr lIns="182880" tIns="91440" rIns="182880" bIns="91440" rtlCol="0" anchor="ctr"/>
          <a:lstStyle/>
          <a:p>
            <a:pPr defTabSz="914400">
              <a:spcAft>
                <a:spcPts val="600"/>
              </a:spcAft>
              <a:defRPr/>
            </a:pPr>
            <a:r>
              <a:rPr kumimoji="0" lang="en-US" sz="1400" b="1" i="0" u="none" strike="noStrike" kern="0" cap="none" spc="0" normalizeH="0" baseline="0" noProof="0">
                <a:ln>
                  <a:noFill/>
                </a:ln>
                <a:effectLst/>
                <a:uLnTx/>
                <a:uFillTx/>
                <a:latin typeface="Arial"/>
                <a:ea typeface="Calibri" panose="020F0502020204030204" pitchFamily="34" charset="0"/>
                <a:cs typeface="Arial"/>
              </a:rPr>
              <a:t>Name: </a:t>
            </a:r>
            <a:r>
              <a:rPr kumimoji="0" lang="en-US" sz="1400" i="0" u="none" strike="noStrike" kern="0" cap="none" spc="0" normalizeH="0" baseline="0" noProof="0">
                <a:ln>
                  <a:noFill/>
                </a:ln>
                <a:solidFill>
                  <a:srgbClr val="014373"/>
                </a:solidFill>
                <a:effectLst/>
                <a:uLnTx/>
                <a:uFillTx/>
                <a:latin typeface="Arial"/>
                <a:ea typeface="Calibri" panose="020F0502020204030204" pitchFamily="34" charset="0"/>
                <a:cs typeface="Arial"/>
              </a:rPr>
              <a:t>Patrick Brown</a:t>
            </a:r>
            <a:r>
              <a:rPr lang="en-US" sz="1400" kern="0">
                <a:solidFill>
                  <a:srgbClr val="014373"/>
                </a:solidFill>
                <a:latin typeface="Arial"/>
                <a:ea typeface="Calibri" panose="020F0502020204030204" pitchFamily="34" charset="0"/>
                <a:cs typeface="Arial"/>
              </a:rPr>
              <a:t>, PharmD</a:t>
            </a:r>
            <a:endParaRPr kumimoji="0" lang="en-US" sz="1400" i="0" u="none" strike="noStrike" kern="0" cap="none" spc="0" normalizeH="0" baseline="0" noProof="0">
              <a:ln>
                <a:noFill/>
              </a:ln>
              <a:solidFill>
                <a:srgbClr val="014373"/>
              </a:solidFill>
              <a:effectLst/>
              <a:uLnTx/>
              <a:uFillTx/>
              <a:latin typeface="Arial" panose="020B0604020202020204" pitchFamily="34" charset="0"/>
              <a:ea typeface="Calibri" panose="020F0502020204030204" pitchFamily="34" charset="0"/>
              <a:cs typeface="Arial" panose="020B0604020202020204" pitchFamily="34" charset="0"/>
            </a:endParaRPr>
          </a:p>
          <a:p>
            <a:pPr defTabSz="914400">
              <a:spcAft>
                <a:spcPts val="600"/>
              </a:spcAft>
              <a:defRPr/>
            </a:pPr>
            <a:r>
              <a:rPr kumimoji="0" lang="en-US" sz="1400" b="1" i="0" u="none" strike="noStrike" kern="0" cap="none" spc="0" normalizeH="0" baseline="0" noProof="0">
                <a:ln>
                  <a:noFill/>
                </a:ln>
                <a:effectLst/>
                <a:uLnTx/>
                <a:uFillTx/>
                <a:latin typeface="Arial"/>
                <a:ea typeface="Calibri" panose="020F0502020204030204" pitchFamily="34" charset="0"/>
                <a:cs typeface="Arial"/>
              </a:rPr>
              <a:t>Title: </a:t>
            </a:r>
            <a:r>
              <a:rPr lang="en-US" sz="1400" b="1" kern="0">
                <a:solidFill>
                  <a:srgbClr val="000000"/>
                </a:solidFill>
                <a:latin typeface="Arial"/>
                <a:ea typeface="Calibri" panose="020F0502020204030204" pitchFamily="34" charset="0"/>
                <a:cs typeface="Arial"/>
              </a:rPr>
              <a:t>Senior Program Manager – Special Projects</a:t>
            </a:r>
            <a:endParaRPr lang="en-US" sz="1400" kern="0">
              <a:solidFill>
                <a:srgbClr val="014373"/>
              </a:solidFill>
              <a:latin typeface="Arial" panose="020B0604020202020204" pitchFamily="34" charset="0"/>
              <a:ea typeface="Calibri" panose="020F0502020204030204" pitchFamily="34" charset="0"/>
              <a:cs typeface="Arial" panose="020B0604020202020204" pitchFamily="34" charset="0"/>
            </a:endParaRPr>
          </a:p>
          <a:p>
            <a:pPr defTabSz="914400">
              <a:spcAft>
                <a:spcPts val="600"/>
              </a:spcAft>
              <a:defRPr/>
            </a:pPr>
            <a:r>
              <a:rPr lang="en-US" sz="1400" b="1" kern="0">
                <a:latin typeface="Arial"/>
                <a:ea typeface="Calibri" panose="020F0502020204030204" pitchFamily="34" charset="0"/>
                <a:cs typeface="Arial"/>
              </a:rPr>
              <a:t>Why I am excited about CVMS:</a:t>
            </a:r>
            <a:endParaRPr lang="en-US" sz="1400" b="1" i="0" u="none" strike="noStrike" kern="0" cap="none" spc="0" normalizeH="0" baseline="0" noProof="0">
              <a:ln>
                <a:noFill/>
              </a:ln>
              <a:effectLst/>
              <a:uLnTx/>
              <a:uFillTx/>
              <a:latin typeface="Arial"/>
              <a:ea typeface="Calibri" panose="020F0502020204030204" pitchFamily="34" charset="0"/>
              <a:cs typeface="Arial"/>
            </a:endParaRPr>
          </a:p>
          <a:p>
            <a:pPr defTabSz="914400">
              <a:spcAft>
                <a:spcPts val="600"/>
              </a:spcAft>
              <a:defRPr/>
            </a:pPr>
            <a:r>
              <a:rPr lang="en-US" sz="1400" i="1" kern="0">
                <a:solidFill>
                  <a:srgbClr val="014373"/>
                </a:solidFill>
                <a:latin typeface="Arial"/>
                <a:ea typeface="Calibri" panose="020F0502020204030204" pitchFamily="34" charset="0"/>
                <a:cs typeface="Arial"/>
              </a:rPr>
              <a:t>I'm excited for the opportunity to engage with pharmacies in this new role</a:t>
            </a:r>
            <a:endParaRPr lang="en-US" sz="1400" i="1" u="none" strike="noStrike" kern="0" cap="none" spc="0" normalizeH="0" baseline="0" noProof="0">
              <a:ln>
                <a:noFill/>
              </a:ln>
              <a:solidFill>
                <a:srgbClr val="014373"/>
              </a:solidFill>
              <a:effectLst/>
              <a:uLnTx/>
              <a:uFillTx/>
              <a:latin typeface="Arial" panose="020B0604020202020204" pitchFamily="34" charset="0"/>
              <a:ea typeface="Calibri" panose="020F0502020204030204" pitchFamily="34" charset="0"/>
              <a:cs typeface="Arial" panose="020B0604020202020204" pitchFamily="34" charset="0"/>
            </a:endParaRPr>
          </a:p>
        </p:txBody>
      </p:sp>
      <p:sp>
        <p:nvSpPr>
          <p:cNvPr id="7" name="Rectangle 6">
            <a:extLst>
              <a:ext uri="{FF2B5EF4-FFF2-40B4-BE49-F238E27FC236}">
                <a16:creationId xmlns:a16="http://schemas.microsoft.com/office/drawing/2014/main" id="{24C610BA-4CB6-4161-B8E2-6A3FCC0D21BD}"/>
              </a:ext>
            </a:extLst>
          </p:cNvPr>
          <p:cNvSpPr/>
          <p:nvPr/>
        </p:nvSpPr>
        <p:spPr>
          <a:xfrm>
            <a:off x="8664911" y="996269"/>
            <a:ext cx="3152927" cy="2263140"/>
          </a:xfrm>
          <a:prstGeom prst="rect">
            <a:avLst/>
          </a:prstGeom>
          <a:noFill/>
          <a:ln w="19050" cap="flat" cmpd="sng" algn="ctr">
            <a:solidFill>
              <a:srgbClr val="0070C0"/>
            </a:solidFill>
            <a:prstDash val="solid"/>
            <a:miter lim="800000"/>
          </a:ln>
          <a:effectLst/>
        </p:spPr>
        <p:txBody>
          <a:bodyPr lIns="182880" tIns="91440" rIns="182880" bIns="91440" rtlCol="0" anchor="ctr"/>
          <a:lstStyle/>
          <a:p>
            <a:pPr marL="0" marR="0" lvl="0" indent="0" defTabSz="914400" eaLnBrk="1" fontAlgn="auto" latinLnBrk="0" hangingPunct="1">
              <a:spcAft>
                <a:spcPts val="600"/>
              </a:spcAft>
              <a:buClrTx/>
              <a:buSzTx/>
              <a:buFontTx/>
              <a:buNone/>
              <a:tabLst/>
              <a:defRPr/>
            </a:pPr>
            <a:r>
              <a:rPr kumimoji="0" lang="en-US" sz="1400" b="1" i="0" u="none" strike="noStrike" kern="0" cap="none" spc="0" normalizeH="0" baseline="0" noProof="0">
                <a:ln>
                  <a:noFill/>
                </a:ln>
                <a:effectLst/>
                <a:uLnTx/>
                <a:uFillTx/>
                <a:latin typeface="Arial" panose="020B0604020202020204" pitchFamily="34" charset="0"/>
                <a:ea typeface="Calibri" panose="020F0502020204030204" pitchFamily="34" charset="0"/>
                <a:cs typeface="Arial" panose="020B0604020202020204" pitchFamily="34" charset="0"/>
              </a:rPr>
              <a:t>Name: </a:t>
            </a:r>
            <a:r>
              <a:rPr kumimoji="0" lang="en-US" sz="1400" i="0" u="none" strike="noStrike" kern="0" cap="none" spc="0" normalizeH="0" baseline="0" noProof="0">
                <a:ln>
                  <a:noFill/>
                </a:ln>
                <a:solidFill>
                  <a:srgbClr val="014373"/>
                </a:solidFill>
                <a:effectLst/>
                <a:uLnTx/>
                <a:uFillTx/>
                <a:latin typeface="Arial" panose="020B0604020202020204" pitchFamily="34" charset="0"/>
                <a:ea typeface="Calibri" panose="020F0502020204030204" pitchFamily="34" charset="0"/>
                <a:cs typeface="Arial" panose="020B0604020202020204" pitchFamily="34" charset="0"/>
              </a:rPr>
              <a:t>Steve DiGangi</a:t>
            </a:r>
          </a:p>
          <a:p>
            <a:pPr defTabSz="914400">
              <a:spcAft>
                <a:spcPts val="600"/>
              </a:spcAft>
              <a:defRPr/>
            </a:pPr>
            <a:r>
              <a:rPr kumimoji="0" lang="en-US" sz="1400" b="1" i="0" u="none" strike="noStrike" kern="0" cap="none" spc="0" normalizeH="0" baseline="0" noProof="0">
                <a:ln>
                  <a:noFill/>
                </a:ln>
                <a:effectLst/>
                <a:uLnTx/>
                <a:uFillTx/>
                <a:latin typeface="Arial" panose="020B0604020202020204" pitchFamily="34" charset="0"/>
                <a:ea typeface="Calibri" panose="020F0502020204030204" pitchFamily="34" charset="0"/>
                <a:cs typeface="Arial" panose="020B0604020202020204" pitchFamily="34" charset="0"/>
              </a:rPr>
              <a:t>Title: </a:t>
            </a:r>
            <a:r>
              <a:rPr lang="en-US" sz="1400" kern="0">
                <a:solidFill>
                  <a:srgbClr val="014373"/>
                </a:solidFill>
                <a:latin typeface="Arial" panose="020B0604020202020204" pitchFamily="34" charset="0"/>
                <a:ea typeface="Calibri" panose="020F0502020204030204" pitchFamily="34" charset="0"/>
                <a:cs typeface="Arial" panose="020B0604020202020204" pitchFamily="34" charset="0"/>
              </a:rPr>
              <a:t>Training Contractor</a:t>
            </a:r>
          </a:p>
          <a:p>
            <a:pPr defTabSz="914400">
              <a:spcAft>
                <a:spcPts val="600"/>
              </a:spcAft>
              <a:defRPr/>
            </a:pPr>
            <a:r>
              <a:rPr lang="en-US" sz="1400" b="1" kern="0">
                <a:latin typeface="Arial" panose="020B0604020202020204" pitchFamily="34" charset="0"/>
                <a:ea typeface="Calibri" panose="020F0502020204030204" pitchFamily="34" charset="0"/>
                <a:cs typeface="Arial" panose="020B0604020202020204" pitchFamily="34" charset="0"/>
              </a:rPr>
              <a:t>Why I am excited about CVMS:</a:t>
            </a:r>
            <a:endParaRPr kumimoji="0" lang="en-US" sz="1400" b="1" i="0" u="none" strike="noStrike" kern="0" cap="none" spc="0" normalizeH="0" baseline="0" noProof="0">
              <a:ln>
                <a:noFill/>
              </a:ln>
              <a:effectLst/>
              <a:uLnTx/>
              <a:uFillTx/>
              <a:latin typeface="Arial" panose="020B0604020202020204" pitchFamily="34" charset="0"/>
              <a:ea typeface="Calibri" panose="020F0502020204030204" pitchFamily="34" charset="0"/>
              <a:cs typeface="Arial" panose="020B0604020202020204" pitchFamily="34" charset="0"/>
            </a:endParaRPr>
          </a:p>
          <a:p>
            <a:pPr marL="0" marR="0" lvl="0" indent="0" defTabSz="914400" eaLnBrk="1" fontAlgn="auto" latinLnBrk="0" hangingPunct="1">
              <a:spcAft>
                <a:spcPts val="600"/>
              </a:spcAft>
              <a:buClrTx/>
              <a:buSzTx/>
              <a:buFontTx/>
              <a:buNone/>
              <a:tabLst/>
              <a:defRPr/>
            </a:pPr>
            <a:r>
              <a:rPr kumimoji="0" lang="en-US" sz="1400" i="1" u="none" strike="noStrike" kern="0" cap="none" spc="0" normalizeH="0" baseline="0" noProof="0">
                <a:ln>
                  <a:noFill/>
                </a:ln>
                <a:solidFill>
                  <a:srgbClr val="014373"/>
                </a:solidFill>
                <a:effectLst/>
                <a:uLnTx/>
                <a:uFillTx/>
                <a:latin typeface="Arial" panose="020B0604020202020204" pitchFamily="34" charset="0"/>
                <a:ea typeface="Calibri" panose="020F0502020204030204" pitchFamily="34" charset="0"/>
                <a:cs typeface="Arial" panose="020B0604020202020204" pitchFamily="34" charset="0"/>
              </a:rPr>
              <a:t>I am excited to play a small role in supporting the Healthcare Providers and the greater NC community in my chosen home state.</a:t>
            </a:r>
          </a:p>
        </p:txBody>
      </p:sp>
      <p:pic>
        <p:nvPicPr>
          <p:cNvPr id="4" name="Picture 3">
            <a:extLst>
              <a:ext uri="{FF2B5EF4-FFF2-40B4-BE49-F238E27FC236}">
                <a16:creationId xmlns:a16="http://schemas.microsoft.com/office/drawing/2014/main" id="{C1C51023-B29F-4892-8748-48F45005F473}"/>
              </a:ext>
            </a:extLst>
          </p:cNvPr>
          <p:cNvPicPr>
            <a:picLocks/>
          </p:cNvPicPr>
          <p:nvPr/>
        </p:nvPicPr>
        <p:blipFill rotWithShape="1">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6212" t="-587" r="8223" b="587"/>
          <a:stretch/>
        </p:blipFill>
        <p:spPr>
          <a:xfrm>
            <a:off x="6359914" y="996269"/>
            <a:ext cx="2117569" cy="2263140"/>
          </a:xfrm>
          <a:prstGeom prst="rect">
            <a:avLst/>
          </a:prstGeom>
        </p:spPr>
      </p:pic>
      <p:sp>
        <p:nvSpPr>
          <p:cNvPr id="10" name="Rectangle 9">
            <a:extLst>
              <a:ext uri="{FF2B5EF4-FFF2-40B4-BE49-F238E27FC236}">
                <a16:creationId xmlns:a16="http://schemas.microsoft.com/office/drawing/2014/main" id="{73A184ED-8CE1-408B-9606-8049F09974BA}"/>
              </a:ext>
            </a:extLst>
          </p:cNvPr>
          <p:cNvSpPr/>
          <p:nvPr/>
        </p:nvSpPr>
        <p:spPr>
          <a:xfrm>
            <a:off x="2679156" y="3611881"/>
            <a:ext cx="3152927" cy="2263140"/>
          </a:xfrm>
          <a:prstGeom prst="rect">
            <a:avLst/>
          </a:prstGeom>
          <a:noFill/>
          <a:ln w="19050" cap="flat" cmpd="sng" algn="ctr">
            <a:solidFill>
              <a:srgbClr val="0070C0"/>
            </a:solidFill>
            <a:prstDash val="solid"/>
            <a:miter lim="800000"/>
          </a:ln>
          <a:effectLst/>
        </p:spPr>
        <p:txBody>
          <a:bodyPr lIns="182880" tIns="91440" rIns="182880" bIns="91440" rtlCol="0" anchor="ctr"/>
          <a:lstStyle/>
          <a:p>
            <a:pPr marR="0" lvl="0" indent="0" defTabSz="914400" fontAlgn="auto">
              <a:spcAft>
                <a:spcPts val="600"/>
              </a:spcAft>
              <a:buClrTx/>
              <a:buSzTx/>
              <a:buFontTx/>
              <a:buNone/>
              <a:tabLst/>
              <a:defRPr/>
            </a:pPr>
            <a:r>
              <a:rPr lang="en-US" sz="1400" b="1" kern="0">
                <a:latin typeface="Arial" panose="020B0604020202020204" pitchFamily="34" charset="0"/>
                <a:cs typeface="Arial" panose="020B0604020202020204" pitchFamily="34" charset="0"/>
              </a:rPr>
              <a:t>Name: </a:t>
            </a:r>
            <a:r>
              <a:rPr lang="en-US" sz="1400" kern="0">
                <a:solidFill>
                  <a:srgbClr val="014373"/>
                </a:solidFill>
                <a:latin typeface="Arial" panose="020B0604020202020204" pitchFamily="34" charset="0"/>
                <a:cs typeface="Arial" panose="020B0604020202020204" pitchFamily="34" charset="0"/>
              </a:rPr>
              <a:t>Nicholas M. Rinz</a:t>
            </a:r>
          </a:p>
          <a:p>
            <a:pPr defTabSz="914400">
              <a:spcAft>
                <a:spcPts val="600"/>
              </a:spcAft>
              <a:defRPr/>
            </a:pPr>
            <a:r>
              <a:rPr lang="en-US" sz="1400" b="1" kern="0">
                <a:latin typeface="Arial" panose="020B0604020202020204" pitchFamily="34" charset="0"/>
                <a:cs typeface="Arial" panose="020B0604020202020204" pitchFamily="34" charset="0"/>
              </a:rPr>
              <a:t>Title: </a:t>
            </a:r>
            <a:r>
              <a:rPr lang="en-US" sz="1400" kern="0">
                <a:solidFill>
                  <a:srgbClr val="014373"/>
                </a:solidFill>
                <a:latin typeface="Arial" panose="020B0604020202020204" pitchFamily="34" charset="0"/>
                <a:cs typeface="Arial" panose="020B0604020202020204" pitchFamily="34" charset="0"/>
              </a:rPr>
              <a:t>Training Contractor</a:t>
            </a:r>
          </a:p>
          <a:p>
            <a:pPr defTabSz="914400">
              <a:spcAft>
                <a:spcPts val="600"/>
              </a:spcAft>
              <a:defRPr/>
            </a:pPr>
            <a:r>
              <a:rPr lang="en-US" sz="1400" b="1" kern="0">
                <a:latin typeface="Arial" panose="020B0604020202020204" pitchFamily="34" charset="0"/>
                <a:cs typeface="Arial" panose="020B0604020202020204" pitchFamily="34" charset="0"/>
              </a:rPr>
              <a:t>Why I am excited about CVMS:</a:t>
            </a:r>
          </a:p>
          <a:p>
            <a:pPr marR="0" lvl="0" indent="0" defTabSz="914400" fontAlgn="auto">
              <a:spcAft>
                <a:spcPts val="600"/>
              </a:spcAft>
              <a:buClrTx/>
              <a:buSzTx/>
              <a:buFontTx/>
              <a:buNone/>
              <a:tabLst/>
              <a:defRPr/>
            </a:pPr>
            <a:r>
              <a:rPr lang="en-US" sz="1400" i="1" kern="0">
                <a:solidFill>
                  <a:srgbClr val="014373"/>
                </a:solidFill>
                <a:latin typeface="Arial" panose="020B0604020202020204" pitchFamily="34" charset="0"/>
                <a:cs typeface="Arial" panose="020B0604020202020204" pitchFamily="34" charset="0"/>
              </a:rPr>
              <a:t>I am extremely thankful to have the opportunity to support friends, family, and my local health care community to help change lives here in North Carolina.</a:t>
            </a:r>
          </a:p>
        </p:txBody>
      </p:sp>
      <p:pic>
        <p:nvPicPr>
          <p:cNvPr id="11" name="Picture 10">
            <a:extLst>
              <a:ext uri="{FF2B5EF4-FFF2-40B4-BE49-F238E27FC236}">
                <a16:creationId xmlns:a16="http://schemas.microsoft.com/office/drawing/2014/main" id="{5F79EF82-D549-47F7-B5FA-59896B661674}"/>
              </a:ext>
            </a:extLst>
          </p:cNvPr>
          <p:cNvPicPr>
            <a:picLocks noChangeAspect="1"/>
          </p:cNvPicPr>
          <p:nvPr/>
        </p:nvPicPr>
        <p:blipFill rotWithShape="1">
          <a:blip r:embed="rId6">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14912" r="19730"/>
          <a:stretch/>
        </p:blipFill>
        <p:spPr>
          <a:xfrm>
            <a:off x="349184" y="3625170"/>
            <a:ext cx="2205036" cy="2249851"/>
          </a:xfrm>
          <a:prstGeom prst="rect">
            <a:avLst/>
          </a:prstGeom>
        </p:spPr>
      </p:pic>
      <p:pic>
        <p:nvPicPr>
          <p:cNvPr id="5" name="Picture 5">
            <a:extLst>
              <a:ext uri="{FF2B5EF4-FFF2-40B4-BE49-F238E27FC236}">
                <a16:creationId xmlns:a16="http://schemas.microsoft.com/office/drawing/2014/main" id="{638B83D5-5F47-44A7-B58C-A84F16A19D65}"/>
              </a:ext>
            </a:extLst>
          </p:cNvPr>
          <p:cNvPicPr>
            <a:picLocks/>
          </p:cNvPicPr>
          <p:nvPr/>
        </p:nvPicPr>
        <p:blipFill>
          <a:blip r:embed="rId8">
            <a:grayscl/>
          </a:blip>
          <a:stretch>
            <a:fillRect/>
          </a:stretch>
        </p:blipFill>
        <p:spPr>
          <a:xfrm>
            <a:off x="349184" y="996269"/>
            <a:ext cx="2203704" cy="2249424"/>
          </a:xfrm>
          <a:prstGeom prst="rect">
            <a:avLst/>
          </a:prstGeom>
        </p:spPr>
      </p:pic>
    </p:spTree>
    <p:custDataLst>
      <p:tags r:id="rId1"/>
    </p:custDataLst>
    <p:extLst>
      <p:ext uri="{BB962C8B-B14F-4D97-AF65-F5344CB8AC3E}">
        <p14:creationId xmlns:p14="http://schemas.microsoft.com/office/powerpoint/2010/main" val="5250860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49153"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269044" y="4806893"/>
              <a:ext cx="8194472" cy="1140818"/>
              <a:chOff x="269044" y="4441133"/>
              <a:chExt cx="8194472" cy="1140818"/>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441133"/>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lvl="0" fontAlgn="auto">
                  <a:lnSpc>
                    <a:spcPct val="100000"/>
                  </a:lnSpc>
                  <a:spcBef>
                    <a:spcPts val="0"/>
                  </a:spcBef>
                  <a:spcAft>
                    <a:spcPts val="600"/>
                  </a:spcAft>
                  <a:defRPr/>
                </a:pPr>
                <a:r>
                  <a:rPr lang="en-US" sz="3200" b="0">
                    <a:solidFill>
                      <a:srgbClr val="014373"/>
                    </a:solidFill>
                    <a:latin typeface="Arial" panose="020B0604020202020204" pitchFamily="34" charset="0"/>
                    <a:cs typeface="Arial" panose="020B0604020202020204" pitchFamily="34" charset="0"/>
                  </a:rPr>
                  <a:t>Entering Vaccine Administration Details for a Registered Recipient in CVMS</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80112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14DD650-D523-43DF-9EB4-D25AF7DD2279}"/>
              </a:ext>
            </a:extLst>
          </p:cNvPr>
          <p:cNvSpPr/>
          <p:nvPr/>
        </p:nvSpPr>
        <p:spPr>
          <a:xfrm>
            <a:off x="1" y="1787857"/>
            <a:ext cx="12191999" cy="3944204"/>
          </a:xfrm>
          <a:prstGeom prst="rect">
            <a:avLst/>
          </a:prstGeom>
          <a:solidFill>
            <a:srgbClr val="014373"/>
          </a:solidFill>
          <a:ln w="57150">
            <a:noFill/>
          </a:ln>
        </p:spPr>
        <p:txBody>
          <a:bodyPr rtlCol="0" anchor="b">
            <a:noAutofit/>
          </a:bodyPr>
          <a:lstStyle/>
          <a:p>
            <a:pPr algn="ctr" defTabSz="914400">
              <a:buClr>
                <a:srgbClr val="FFFFFF"/>
              </a:buClr>
            </a:pPr>
            <a:endParaRPr lang="en-US" sz="3200" b="1" kern="0">
              <a:solidFill>
                <a:srgbClr val="FFFFFF"/>
              </a:solidFill>
              <a:latin typeface="+mj-lt"/>
            </a:endParaRPr>
          </a:p>
        </p:txBody>
      </p:sp>
      <p:sp>
        <p:nvSpPr>
          <p:cNvPr id="2" name="Title 1">
            <a:extLst>
              <a:ext uri="{FF2B5EF4-FFF2-40B4-BE49-F238E27FC236}">
                <a16:creationId xmlns:a16="http://schemas.microsoft.com/office/drawing/2014/main" id="{6382D060-099F-4E2D-9095-4D84BAA54F75}"/>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Entering vaccine administration details for registered Recipient in CVMS</a:t>
            </a:r>
          </a:p>
        </p:txBody>
      </p:sp>
      <p:sp>
        <p:nvSpPr>
          <p:cNvPr id="65" name="Right Arrow 31">
            <a:extLst>
              <a:ext uri="{FF2B5EF4-FFF2-40B4-BE49-F238E27FC236}">
                <a16:creationId xmlns:a16="http://schemas.microsoft.com/office/drawing/2014/main" id="{DA720B58-66FA-4B03-B4AC-13183A0AB16D}"/>
              </a:ext>
            </a:extLst>
          </p:cNvPr>
          <p:cNvSpPr/>
          <p:nvPr/>
        </p:nvSpPr>
        <p:spPr>
          <a:xfrm>
            <a:off x="199269" y="3120058"/>
            <a:ext cx="11735835" cy="981393"/>
          </a:xfrm>
          <a:prstGeom prst="rightArrow">
            <a:avLst/>
          </a:prstGeom>
          <a:solidFill>
            <a:schemeClr val="bg1"/>
          </a:solidFill>
          <a:ln w="57150">
            <a:noFill/>
          </a:ln>
        </p:spPr>
        <p:txBody>
          <a:bodyPr rtlCol="0" anchor="ctr">
            <a:noAutofit/>
          </a:bodyPr>
          <a:lstStyle/>
          <a:p>
            <a:pPr marL="182880" indent="-182880" algn="ctr" defTabSz="914400">
              <a:buClr>
                <a:srgbClr val="FFFFFF"/>
              </a:buClr>
              <a:buFont typeface="Arial" charset="0"/>
              <a:buChar char="•"/>
            </a:pPr>
            <a:endParaRPr lang="en-US" sz="2000" kern="0">
              <a:solidFill>
                <a:srgbClr val="FFFFFF"/>
              </a:solidFill>
              <a:latin typeface="+mj-lt"/>
            </a:endParaRPr>
          </a:p>
        </p:txBody>
      </p:sp>
      <p:sp>
        <p:nvSpPr>
          <p:cNvPr id="76" name="Oval 75">
            <a:extLst>
              <a:ext uri="{FF2B5EF4-FFF2-40B4-BE49-F238E27FC236}">
                <a16:creationId xmlns:a16="http://schemas.microsoft.com/office/drawing/2014/main" id="{FDF3A8A2-7659-46E3-9D54-546C001B9CC8}"/>
              </a:ext>
            </a:extLst>
          </p:cNvPr>
          <p:cNvSpPr/>
          <p:nvPr/>
        </p:nvSpPr>
        <p:spPr>
          <a:xfrm>
            <a:off x="3857491" y="3335007"/>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3</a:t>
            </a:r>
          </a:p>
        </p:txBody>
      </p:sp>
      <p:sp>
        <p:nvSpPr>
          <p:cNvPr id="77" name="Oval 76">
            <a:extLst>
              <a:ext uri="{FF2B5EF4-FFF2-40B4-BE49-F238E27FC236}">
                <a16:creationId xmlns:a16="http://schemas.microsoft.com/office/drawing/2014/main" id="{F1AF6BBA-3715-4F45-80C3-9B2076BFA524}"/>
              </a:ext>
            </a:extLst>
          </p:cNvPr>
          <p:cNvSpPr/>
          <p:nvPr/>
        </p:nvSpPr>
        <p:spPr>
          <a:xfrm>
            <a:off x="2253122" y="3345229"/>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2</a:t>
            </a:r>
          </a:p>
        </p:txBody>
      </p:sp>
      <p:sp>
        <p:nvSpPr>
          <p:cNvPr id="79" name="Oval 78">
            <a:extLst>
              <a:ext uri="{FF2B5EF4-FFF2-40B4-BE49-F238E27FC236}">
                <a16:creationId xmlns:a16="http://schemas.microsoft.com/office/drawing/2014/main" id="{B9F220A2-CFAD-43B1-8A18-A1E97695AE1C}"/>
              </a:ext>
            </a:extLst>
          </p:cNvPr>
          <p:cNvSpPr/>
          <p:nvPr/>
        </p:nvSpPr>
        <p:spPr>
          <a:xfrm>
            <a:off x="632679" y="3335007"/>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1</a:t>
            </a:r>
          </a:p>
        </p:txBody>
      </p:sp>
      <p:sp>
        <p:nvSpPr>
          <p:cNvPr id="4" name="TextBox 3">
            <a:extLst>
              <a:ext uri="{FF2B5EF4-FFF2-40B4-BE49-F238E27FC236}">
                <a16:creationId xmlns:a16="http://schemas.microsoft.com/office/drawing/2014/main" id="{E5DD0872-CDDB-43E1-AF3D-F1D7CBC7BD4E}"/>
              </a:ext>
            </a:extLst>
          </p:cNvPr>
          <p:cNvSpPr txBox="1"/>
          <p:nvPr/>
        </p:nvSpPr>
        <p:spPr>
          <a:xfrm>
            <a:off x="320372" y="774729"/>
            <a:ext cx="11871628" cy="646331"/>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In this scenario, a Recipient is fully registered in CVMS. The only thing left to do is enter in Vaccine Administration Details for the Recipient.</a:t>
            </a:r>
          </a:p>
        </p:txBody>
      </p:sp>
      <p:sp>
        <p:nvSpPr>
          <p:cNvPr id="18" name="Oval 17">
            <a:extLst>
              <a:ext uri="{FF2B5EF4-FFF2-40B4-BE49-F238E27FC236}">
                <a16:creationId xmlns:a16="http://schemas.microsoft.com/office/drawing/2014/main" id="{8EB1481E-1002-411E-8AAD-5FF1F694C033}"/>
              </a:ext>
            </a:extLst>
          </p:cNvPr>
          <p:cNvSpPr/>
          <p:nvPr/>
        </p:nvSpPr>
        <p:spPr>
          <a:xfrm>
            <a:off x="7202128" y="3352404"/>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5</a:t>
            </a:r>
          </a:p>
        </p:txBody>
      </p:sp>
      <p:sp>
        <p:nvSpPr>
          <p:cNvPr id="19" name="Oval 18">
            <a:extLst>
              <a:ext uri="{FF2B5EF4-FFF2-40B4-BE49-F238E27FC236}">
                <a16:creationId xmlns:a16="http://schemas.microsoft.com/office/drawing/2014/main" id="{98BC141F-5623-45FD-B273-E4CFB094FA56}"/>
              </a:ext>
            </a:extLst>
          </p:cNvPr>
          <p:cNvSpPr/>
          <p:nvPr/>
        </p:nvSpPr>
        <p:spPr>
          <a:xfrm>
            <a:off x="8993582" y="3345229"/>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6</a:t>
            </a:r>
          </a:p>
        </p:txBody>
      </p:sp>
      <p:sp>
        <p:nvSpPr>
          <p:cNvPr id="5" name="Rectangle 4">
            <a:extLst>
              <a:ext uri="{FF2B5EF4-FFF2-40B4-BE49-F238E27FC236}">
                <a16:creationId xmlns:a16="http://schemas.microsoft.com/office/drawing/2014/main" id="{43C59EC5-B1FC-4D79-B1E4-048967D28A89}"/>
              </a:ext>
            </a:extLst>
          </p:cNvPr>
          <p:cNvSpPr/>
          <p:nvPr/>
        </p:nvSpPr>
        <p:spPr>
          <a:xfrm>
            <a:off x="50393" y="4184714"/>
            <a:ext cx="1758931" cy="1169551"/>
          </a:xfrm>
          <a:prstGeom prst="rect">
            <a:avLst/>
          </a:prstGeom>
        </p:spPr>
        <p:txBody>
          <a:bodyPr wrap="square">
            <a:spAutoFit/>
          </a:bodyPr>
          <a:lstStyle/>
          <a:p>
            <a:pPr lvl="0" algn="ctr" defTabSz="914400">
              <a:defRPr/>
            </a:pPr>
            <a:r>
              <a:rPr lang="en-US" sz="1400" b="1" cap="all">
                <a:solidFill>
                  <a:schemeClr val="bg1"/>
                </a:solidFill>
                <a:latin typeface="EYInterstate" panose="02000503020000020004" pitchFamily="2" charset="0"/>
              </a:rPr>
              <a:t>Search for recipient using the Appointment Walk-in Tool on the home page</a:t>
            </a:r>
          </a:p>
        </p:txBody>
      </p:sp>
      <p:sp>
        <p:nvSpPr>
          <p:cNvPr id="34" name="Rectangle 33">
            <a:extLst>
              <a:ext uri="{FF2B5EF4-FFF2-40B4-BE49-F238E27FC236}">
                <a16:creationId xmlns:a16="http://schemas.microsoft.com/office/drawing/2014/main" id="{A5530E94-539F-487E-BEF8-F2B754E2D372}"/>
              </a:ext>
            </a:extLst>
          </p:cNvPr>
          <p:cNvSpPr/>
          <p:nvPr/>
        </p:nvSpPr>
        <p:spPr>
          <a:xfrm>
            <a:off x="1634035" y="4182915"/>
            <a:ext cx="1758931" cy="1169551"/>
          </a:xfrm>
          <a:prstGeom prst="rect">
            <a:avLst/>
          </a:prstGeom>
        </p:spPr>
        <p:txBody>
          <a:bodyPr wrap="square">
            <a:spAutoFit/>
          </a:bodyPr>
          <a:lstStyle/>
          <a:p>
            <a:pPr lvl="0" algn="ctr" defTabSz="914400">
              <a:defRPr/>
            </a:pPr>
            <a:r>
              <a:rPr lang="en-US" sz="1400" b="1" cap="all">
                <a:solidFill>
                  <a:schemeClr val="bg1"/>
                </a:solidFill>
                <a:latin typeface="EYInterstate" panose="02000503020000020004" pitchFamily="2" charset="0"/>
              </a:rPr>
              <a:t>Select the recipient’s name after validating the recipient is registered</a:t>
            </a:r>
          </a:p>
        </p:txBody>
      </p:sp>
      <p:sp>
        <p:nvSpPr>
          <p:cNvPr id="40" name="Rectangle 39">
            <a:extLst>
              <a:ext uri="{FF2B5EF4-FFF2-40B4-BE49-F238E27FC236}">
                <a16:creationId xmlns:a16="http://schemas.microsoft.com/office/drawing/2014/main" id="{CFD9D10D-D2FD-43C6-95DC-B5792B825E9B}"/>
              </a:ext>
            </a:extLst>
          </p:cNvPr>
          <p:cNvSpPr/>
          <p:nvPr/>
        </p:nvSpPr>
        <p:spPr>
          <a:xfrm>
            <a:off x="3295303" y="4182916"/>
            <a:ext cx="1758931" cy="954107"/>
          </a:xfrm>
          <a:prstGeom prst="rect">
            <a:avLst/>
          </a:prstGeom>
        </p:spPr>
        <p:txBody>
          <a:bodyPr wrap="square">
            <a:spAutoFit/>
          </a:bodyPr>
          <a:lstStyle/>
          <a:p>
            <a:pPr lvl="0" algn="ctr" defTabSz="914400">
              <a:defRPr/>
            </a:pPr>
            <a:r>
              <a:rPr lang="en-US" sz="1400" b="1" cap="all">
                <a:solidFill>
                  <a:schemeClr val="bg1"/>
                </a:solidFill>
                <a:latin typeface="EYInterstate" panose="02000503020000020004" pitchFamily="2" charset="0"/>
              </a:rPr>
              <a:t>The recipient’s name will be moved to today’s appointments</a:t>
            </a:r>
          </a:p>
        </p:txBody>
      </p:sp>
      <p:sp>
        <p:nvSpPr>
          <p:cNvPr id="41" name="Rectangle 40">
            <a:extLst>
              <a:ext uri="{FF2B5EF4-FFF2-40B4-BE49-F238E27FC236}">
                <a16:creationId xmlns:a16="http://schemas.microsoft.com/office/drawing/2014/main" id="{EFCCA478-6D88-44E5-B985-633D94F074E4}"/>
              </a:ext>
            </a:extLst>
          </p:cNvPr>
          <p:cNvSpPr/>
          <p:nvPr/>
        </p:nvSpPr>
        <p:spPr>
          <a:xfrm>
            <a:off x="6550267" y="4192910"/>
            <a:ext cx="1922869" cy="954107"/>
          </a:xfrm>
          <a:prstGeom prst="rect">
            <a:avLst/>
          </a:prstGeom>
        </p:spPr>
        <p:txBody>
          <a:bodyPr wrap="square">
            <a:spAutoFit/>
          </a:bodyPr>
          <a:lstStyle/>
          <a:p>
            <a:pPr lvl="0" algn="ctr" defTabSz="914400">
              <a:defRPr/>
            </a:pPr>
            <a:r>
              <a:rPr lang="en-US" sz="1400" b="1" cap="all">
                <a:solidFill>
                  <a:schemeClr val="bg1"/>
                </a:solidFill>
                <a:latin typeface="EYInterstate" panose="02000503020000020004" pitchFamily="2" charset="0"/>
              </a:rPr>
              <a:t>This will put you in the vaccine administration details flow</a:t>
            </a:r>
          </a:p>
        </p:txBody>
      </p:sp>
      <p:sp>
        <p:nvSpPr>
          <p:cNvPr id="42" name="Oval 41">
            <a:extLst>
              <a:ext uri="{FF2B5EF4-FFF2-40B4-BE49-F238E27FC236}">
                <a16:creationId xmlns:a16="http://schemas.microsoft.com/office/drawing/2014/main" id="{548DA85D-7E26-4938-839A-4793FBF4AA6F}"/>
              </a:ext>
            </a:extLst>
          </p:cNvPr>
          <p:cNvSpPr/>
          <p:nvPr/>
        </p:nvSpPr>
        <p:spPr>
          <a:xfrm>
            <a:off x="5552704" y="3371946"/>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4</a:t>
            </a:r>
          </a:p>
        </p:txBody>
      </p:sp>
      <p:sp>
        <p:nvSpPr>
          <p:cNvPr id="44" name="Rectangle 43">
            <a:extLst>
              <a:ext uri="{FF2B5EF4-FFF2-40B4-BE49-F238E27FC236}">
                <a16:creationId xmlns:a16="http://schemas.microsoft.com/office/drawing/2014/main" id="{1AFBDC65-32F6-4DB6-BAF8-F002D7114785}"/>
              </a:ext>
            </a:extLst>
          </p:cNvPr>
          <p:cNvSpPr/>
          <p:nvPr/>
        </p:nvSpPr>
        <p:spPr>
          <a:xfrm>
            <a:off x="4956392" y="4194308"/>
            <a:ext cx="1758931" cy="954107"/>
          </a:xfrm>
          <a:prstGeom prst="rect">
            <a:avLst/>
          </a:prstGeom>
        </p:spPr>
        <p:txBody>
          <a:bodyPr wrap="square">
            <a:spAutoFit/>
          </a:bodyPr>
          <a:lstStyle/>
          <a:p>
            <a:pPr lvl="0" algn="ctr" defTabSz="914400">
              <a:defRPr/>
            </a:pPr>
            <a:r>
              <a:rPr lang="en-US" sz="1400" b="1" cap="all">
                <a:solidFill>
                  <a:schemeClr val="bg1"/>
                </a:solidFill>
                <a:latin typeface="EYInterstate" panose="02000503020000020004" pitchFamily="2" charset="0"/>
              </a:rPr>
              <a:t>Select the recipient’s name in today’s appointments</a:t>
            </a:r>
          </a:p>
        </p:txBody>
      </p:sp>
      <p:sp>
        <p:nvSpPr>
          <p:cNvPr id="47" name="Oval 46">
            <a:extLst>
              <a:ext uri="{FF2B5EF4-FFF2-40B4-BE49-F238E27FC236}">
                <a16:creationId xmlns:a16="http://schemas.microsoft.com/office/drawing/2014/main" id="{232E8698-9961-40D9-A886-8C4B0FD4144F}"/>
              </a:ext>
            </a:extLst>
          </p:cNvPr>
          <p:cNvSpPr/>
          <p:nvPr/>
        </p:nvSpPr>
        <p:spPr>
          <a:xfrm>
            <a:off x="10646038" y="3362001"/>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7</a:t>
            </a:r>
          </a:p>
        </p:txBody>
      </p:sp>
      <p:sp>
        <p:nvSpPr>
          <p:cNvPr id="48" name="Rectangle 47">
            <a:extLst>
              <a:ext uri="{FF2B5EF4-FFF2-40B4-BE49-F238E27FC236}">
                <a16:creationId xmlns:a16="http://schemas.microsoft.com/office/drawing/2014/main" id="{DF9230AD-3B3B-46FF-9315-2A457CD96467}"/>
              </a:ext>
            </a:extLst>
          </p:cNvPr>
          <p:cNvSpPr/>
          <p:nvPr/>
        </p:nvSpPr>
        <p:spPr>
          <a:xfrm>
            <a:off x="8454549" y="4182916"/>
            <a:ext cx="1758931" cy="954107"/>
          </a:xfrm>
          <a:prstGeom prst="rect">
            <a:avLst/>
          </a:prstGeom>
        </p:spPr>
        <p:txBody>
          <a:bodyPr wrap="square">
            <a:spAutoFit/>
          </a:bodyPr>
          <a:lstStyle/>
          <a:p>
            <a:pPr lvl="0" algn="ctr" defTabSz="914400">
              <a:defRPr/>
            </a:pPr>
            <a:r>
              <a:rPr lang="en-US" sz="1400" b="1" cap="all">
                <a:solidFill>
                  <a:schemeClr val="bg1"/>
                </a:solidFill>
                <a:latin typeface="EYInterstate" panose="02000503020000020004" pitchFamily="2" charset="0"/>
              </a:rPr>
              <a:t>Enter all data for the vaccine administration details flow</a:t>
            </a:r>
          </a:p>
        </p:txBody>
      </p:sp>
      <p:sp>
        <p:nvSpPr>
          <p:cNvPr id="49" name="Rectangle 48">
            <a:extLst>
              <a:ext uri="{FF2B5EF4-FFF2-40B4-BE49-F238E27FC236}">
                <a16:creationId xmlns:a16="http://schemas.microsoft.com/office/drawing/2014/main" id="{DFD4D90B-3F53-4891-B57E-3B7639164BDB}"/>
              </a:ext>
            </a:extLst>
          </p:cNvPr>
          <p:cNvSpPr/>
          <p:nvPr/>
        </p:nvSpPr>
        <p:spPr>
          <a:xfrm>
            <a:off x="10085595" y="4182916"/>
            <a:ext cx="1758931" cy="523220"/>
          </a:xfrm>
          <a:prstGeom prst="rect">
            <a:avLst/>
          </a:prstGeom>
        </p:spPr>
        <p:txBody>
          <a:bodyPr wrap="square" lIns="91440" tIns="45720" rIns="91440" bIns="45720" anchor="t">
            <a:spAutoFit/>
          </a:bodyPr>
          <a:lstStyle/>
          <a:p>
            <a:pPr algn="ctr" defTabSz="914400">
              <a:defRPr/>
            </a:pPr>
            <a:r>
              <a:rPr lang="en-US" sz="1400" b="1" cap="all">
                <a:solidFill>
                  <a:schemeClr val="bg1"/>
                </a:solidFill>
                <a:latin typeface="EYInterstate"/>
              </a:rPr>
              <a:t>Review and submit! </a:t>
            </a:r>
          </a:p>
        </p:txBody>
      </p:sp>
      <p:pic>
        <p:nvPicPr>
          <p:cNvPr id="7" name="Graphic 6" descr="Magnifying glass">
            <a:extLst>
              <a:ext uri="{FF2B5EF4-FFF2-40B4-BE49-F238E27FC236}">
                <a16:creationId xmlns:a16="http://schemas.microsoft.com/office/drawing/2014/main" id="{9BDC02DA-6B99-4176-B672-787D885D05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4609" y="2296007"/>
            <a:ext cx="812291" cy="812291"/>
          </a:xfrm>
          <a:prstGeom prst="rect">
            <a:avLst/>
          </a:prstGeom>
        </p:spPr>
      </p:pic>
      <p:grpSp>
        <p:nvGrpSpPr>
          <p:cNvPr id="23" name="Group 22">
            <a:extLst>
              <a:ext uri="{FF2B5EF4-FFF2-40B4-BE49-F238E27FC236}">
                <a16:creationId xmlns:a16="http://schemas.microsoft.com/office/drawing/2014/main" id="{8D5373B0-D7F2-4AFA-A557-FABB4FC267B4}"/>
              </a:ext>
            </a:extLst>
          </p:cNvPr>
          <p:cNvGrpSpPr/>
          <p:nvPr/>
        </p:nvGrpSpPr>
        <p:grpSpPr>
          <a:xfrm>
            <a:off x="10670234" y="2523141"/>
            <a:ext cx="580750" cy="614400"/>
            <a:chOff x="8987942" y="1689330"/>
            <a:chExt cx="600000" cy="614400"/>
          </a:xfrm>
        </p:grpSpPr>
        <p:pic>
          <p:nvPicPr>
            <p:cNvPr id="13" name="Graphic 12" descr="Checkmark">
              <a:extLst>
                <a:ext uri="{FF2B5EF4-FFF2-40B4-BE49-F238E27FC236}">
                  <a16:creationId xmlns:a16="http://schemas.microsoft.com/office/drawing/2014/main" id="{A468CCE5-8F81-406D-99F0-E57DC9B24A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65003" y="1747317"/>
              <a:ext cx="440659" cy="535165"/>
            </a:xfrm>
            <a:prstGeom prst="rect">
              <a:avLst/>
            </a:prstGeom>
          </p:spPr>
        </p:pic>
        <p:sp>
          <p:nvSpPr>
            <p:cNvPr id="22" name="Oval 21">
              <a:extLst>
                <a:ext uri="{FF2B5EF4-FFF2-40B4-BE49-F238E27FC236}">
                  <a16:creationId xmlns:a16="http://schemas.microsoft.com/office/drawing/2014/main" id="{B3932D28-76A2-4A08-A999-E17F329FF138}"/>
                </a:ext>
              </a:extLst>
            </p:cNvPr>
            <p:cNvSpPr/>
            <p:nvPr/>
          </p:nvSpPr>
          <p:spPr>
            <a:xfrm>
              <a:off x="8987942" y="1689330"/>
              <a:ext cx="600000" cy="6144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6" name="Graphic 35" descr="Cursor">
            <a:extLst>
              <a:ext uri="{FF2B5EF4-FFF2-40B4-BE49-F238E27FC236}">
                <a16:creationId xmlns:a16="http://schemas.microsoft.com/office/drawing/2014/main" id="{223AA6C1-FE18-4C81-BEFA-4BD40B3B2B9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74252" y="2368081"/>
            <a:ext cx="719937" cy="719937"/>
          </a:xfrm>
          <a:prstGeom prst="rect">
            <a:avLst/>
          </a:prstGeom>
        </p:spPr>
      </p:pic>
      <p:pic>
        <p:nvPicPr>
          <p:cNvPr id="38" name="Graphic 37" descr="Checklist">
            <a:extLst>
              <a:ext uri="{FF2B5EF4-FFF2-40B4-BE49-F238E27FC236}">
                <a16:creationId xmlns:a16="http://schemas.microsoft.com/office/drawing/2014/main" id="{7CF76AA6-7AA9-4445-893F-5C4D5BEFE4A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31876" y="2425705"/>
            <a:ext cx="814648" cy="814648"/>
          </a:xfrm>
          <a:prstGeom prst="rect">
            <a:avLst/>
          </a:prstGeom>
        </p:spPr>
      </p:pic>
      <p:pic>
        <p:nvPicPr>
          <p:cNvPr id="32" name="Graphic 31" descr="Cursor">
            <a:extLst>
              <a:ext uri="{FF2B5EF4-FFF2-40B4-BE49-F238E27FC236}">
                <a16:creationId xmlns:a16="http://schemas.microsoft.com/office/drawing/2014/main" id="{94E2CEFE-812D-4969-ABBA-886A3DDBD76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11071" y="2368081"/>
            <a:ext cx="719937" cy="719937"/>
          </a:xfrm>
          <a:prstGeom prst="rect">
            <a:avLst/>
          </a:prstGeom>
        </p:spPr>
      </p:pic>
      <p:pic>
        <p:nvPicPr>
          <p:cNvPr id="14" name="Graphic 13" descr="Daily calendar">
            <a:extLst>
              <a:ext uri="{FF2B5EF4-FFF2-40B4-BE49-F238E27FC236}">
                <a16:creationId xmlns:a16="http://schemas.microsoft.com/office/drawing/2014/main" id="{3A2D28D5-550A-4EDE-A998-E618B2DE803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703645" y="2296007"/>
            <a:ext cx="849837" cy="849837"/>
          </a:xfrm>
          <a:prstGeom prst="rect">
            <a:avLst/>
          </a:prstGeom>
        </p:spPr>
      </p:pic>
      <p:pic>
        <p:nvPicPr>
          <p:cNvPr id="16" name="Graphic 15" descr="Chevron arrows">
            <a:extLst>
              <a:ext uri="{FF2B5EF4-FFF2-40B4-BE49-F238E27FC236}">
                <a16:creationId xmlns:a16="http://schemas.microsoft.com/office/drawing/2014/main" id="{59801720-80DF-4037-A2BF-9389197C29A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131202" y="2425705"/>
            <a:ext cx="719938" cy="719938"/>
          </a:xfrm>
          <a:prstGeom prst="rect">
            <a:avLst/>
          </a:prstGeom>
        </p:spPr>
      </p:pic>
    </p:spTree>
    <p:custDataLst>
      <p:tags r:id="rId1"/>
    </p:custDataLst>
    <p:extLst>
      <p:ext uri="{BB962C8B-B14F-4D97-AF65-F5344CB8AC3E}">
        <p14:creationId xmlns:p14="http://schemas.microsoft.com/office/powerpoint/2010/main" val="1985457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2225"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3" name="Holder 6">
            <a:extLst>
              <a:ext uri="{FF2B5EF4-FFF2-40B4-BE49-F238E27FC236}">
                <a16:creationId xmlns:a16="http://schemas.microsoft.com/office/drawing/2014/main" id="{D290CDF9-040D-481D-8430-AEBAC469048D}"/>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22</a:t>
            </a:fld>
            <a:endParaRPr lang="en-US" sz="999">
              <a:solidFill>
                <a:srgbClr val="808080"/>
              </a:solidFill>
              <a:latin typeface="+mn-lt"/>
            </a:endParaRPr>
          </a:p>
        </p:txBody>
      </p:sp>
      <p:sp>
        <p:nvSpPr>
          <p:cNvPr id="15" name="Title 1">
            <a:extLst>
              <a:ext uri="{FF2B5EF4-FFF2-40B4-BE49-F238E27FC236}">
                <a16:creationId xmlns:a16="http://schemas.microsoft.com/office/drawing/2014/main" id="{2DE7C07D-4C78-4577-BA3A-63A93E0330ED}"/>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Find name, verify registration status, and click Appointment Booking</a:t>
            </a:r>
          </a:p>
        </p:txBody>
      </p:sp>
      <p:grpSp>
        <p:nvGrpSpPr>
          <p:cNvPr id="23" name="Group 22">
            <a:extLst>
              <a:ext uri="{FF2B5EF4-FFF2-40B4-BE49-F238E27FC236}">
                <a16:creationId xmlns:a16="http://schemas.microsoft.com/office/drawing/2014/main" id="{73D2115A-8ACB-4BB4-AD61-673F279A1718}"/>
              </a:ext>
            </a:extLst>
          </p:cNvPr>
          <p:cNvGrpSpPr/>
          <p:nvPr/>
        </p:nvGrpSpPr>
        <p:grpSpPr>
          <a:xfrm>
            <a:off x="1829952" y="816493"/>
            <a:ext cx="8532096" cy="5545862"/>
            <a:chOff x="1829952" y="816493"/>
            <a:chExt cx="8532096" cy="5545862"/>
          </a:xfrm>
        </p:grpSpPr>
        <p:grpSp>
          <p:nvGrpSpPr>
            <p:cNvPr id="25" name="Group 24">
              <a:extLst>
                <a:ext uri="{FF2B5EF4-FFF2-40B4-BE49-F238E27FC236}">
                  <a16:creationId xmlns:a16="http://schemas.microsoft.com/office/drawing/2014/main" id="{A6F0B988-8D69-4EDE-9CF3-7F4318E3BD64}"/>
                </a:ext>
              </a:extLst>
            </p:cNvPr>
            <p:cNvGrpSpPr/>
            <p:nvPr/>
          </p:nvGrpSpPr>
          <p:grpSpPr>
            <a:xfrm>
              <a:off x="1829952" y="816493"/>
              <a:ext cx="8532096" cy="5545862"/>
              <a:chOff x="1829952" y="816493"/>
              <a:chExt cx="8532096" cy="5545862"/>
            </a:xfrm>
          </p:grpSpPr>
          <p:grpSp>
            <p:nvGrpSpPr>
              <p:cNvPr id="30" name="Group 29">
                <a:extLst>
                  <a:ext uri="{FF2B5EF4-FFF2-40B4-BE49-F238E27FC236}">
                    <a16:creationId xmlns:a16="http://schemas.microsoft.com/office/drawing/2014/main" id="{3BE1CE30-5F30-446F-AF92-52542160CAA1}"/>
                  </a:ext>
                </a:extLst>
              </p:cNvPr>
              <p:cNvGrpSpPr/>
              <p:nvPr/>
            </p:nvGrpSpPr>
            <p:grpSpPr>
              <a:xfrm>
                <a:off x="1829952" y="816493"/>
                <a:ext cx="8532096" cy="5545862"/>
                <a:chOff x="1829952" y="816493"/>
                <a:chExt cx="8532096" cy="5545862"/>
              </a:xfrm>
            </p:grpSpPr>
            <p:grpSp>
              <p:nvGrpSpPr>
                <p:cNvPr id="38" name="Group 37">
                  <a:extLst>
                    <a:ext uri="{FF2B5EF4-FFF2-40B4-BE49-F238E27FC236}">
                      <a16:creationId xmlns:a16="http://schemas.microsoft.com/office/drawing/2014/main" id="{DEF2A6F9-44A0-4CFF-8B60-C151B6EEDADA}"/>
                    </a:ext>
                  </a:extLst>
                </p:cNvPr>
                <p:cNvGrpSpPr/>
                <p:nvPr/>
              </p:nvGrpSpPr>
              <p:grpSpPr>
                <a:xfrm>
                  <a:off x="1829952" y="816493"/>
                  <a:ext cx="8532096" cy="5545862"/>
                  <a:chOff x="1612801" y="816493"/>
                  <a:chExt cx="9090296" cy="5908692"/>
                </a:xfrm>
              </p:grpSpPr>
              <p:pic>
                <p:nvPicPr>
                  <p:cNvPr id="45" name="Picture 44" descr="Graphical user interface, application&#10;&#10;Description automatically generated">
                    <a:extLst>
                      <a:ext uri="{FF2B5EF4-FFF2-40B4-BE49-F238E27FC236}">
                        <a16:creationId xmlns:a16="http://schemas.microsoft.com/office/drawing/2014/main" id="{DDAEB2F1-0A42-47D6-8745-559D1F18DFC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612801" y="816493"/>
                    <a:ext cx="9090296" cy="5908692"/>
                  </a:xfrm>
                  <a:prstGeom prst="rect">
                    <a:avLst/>
                  </a:prstGeom>
                  <a:ln>
                    <a:solidFill>
                      <a:schemeClr val="accent1"/>
                    </a:solidFill>
                  </a:ln>
                  <a:effectLst>
                    <a:outerShdw blurRad="50800" dist="38100" dir="2700000" algn="tl" rotWithShape="0">
                      <a:prstClr val="black">
                        <a:alpha val="40000"/>
                      </a:prstClr>
                    </a:outerShdw>
                  </a:effectLst>
                </p:spPr>
              </p:pic>
              <p:sp>
                <p:nvSpPr>
                  <p:cNvPr id="46" name="Rectangle 45">
                    <a:extLst>
                      <a:ext uri="{FF2B5EF4-FFF2-40B4-BE49-F238E27FC236}">
                        <a16:creationId xmlns:a16="http://schemas.microsoft.com/office/drawing/2014/main" id="{B43A39BE-72CE-41B6-ADF4-989EE318C866}"/>
                      </a:ext>
                    </a:extLst>
                  </p:cNvPr>
                  <p:cNvSpPr/>
                  <p:nvPr/>
                </p:nvSpPr>
                <p:spPr>
                  <a:xfrm>
                    <a:off x="9177960" y="5193352"/>
                    <a:ext cx="1198017" cy="3269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756234EE-8208-4E9A-9D7F-EE213D7339F2}"/>
                      </a:ext>
                    </a:extLst>
                  </p:cNvPr>
                  <p:cNvSpPr/>
                  <p:nvPr/>
                </p:nvSpPr>
                <p:spPr>
                  <a:xfrm>
                    <a:off x="1969241" y="5776816"/>
                    <a:ext cx="261258" cy="32696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1" name="Rectangle 40">
                  <a:extLst>
                    <a:ext uri="{FF2B5EF4-FFF2-40B4-BE49-F238E27FC236}">
                      <a16:creationId xmlns:a16="http://schemas.microsoft.com/office/drawing/2014/main" id="{B1D3DCE6-DC75-4D3B-BDE1-122BE443EFCE}"/>
                    </a:ext>
                  </a:extLst>
                </p:cNvPr>
                <p:cNvSpPr/>
                <p:nvPr/>
              </p:nvSpPr>
              <p:spPr>
                <a:xfrm>
                  <a:off x="6096000" y="1920460"/>
                  <a:ext cx="4170218" cy="29130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41">
                  <a:extLst>
                    <a:ext uri="{FF2B5EF4-FFF2-40B4-BE49-F238E27FC236}">
                      <a16:creationId xmlns:a16="http://schemas.microsoft.com/office/drawing/2014/main" id="{3A18C4A7-F4C5-4107-ABB1-CD5D5280CEDB}"/>
                    </a:ext>
                  </a:extLst>
                </p:cNvPr>
                <p:cNvGrpSpPr/>
                <p:nvPr/>
              </p:nvGrpSpPr>
              <p:grpSpPr>
                <a:xfrm>
                  <a:off x="5990571" y="1934909"/>
                  <a:ext cx="4317302" cy="1664501"/>
                  <a:chOff x="4660111" y="2770696"/>
                  <a:chExt cx="3622273" cy="1396538"/>
                </a:xfrm>
              </p:grpSpPr>
              <p:pic>
                <p:nvPicPr>
                  <p:cNvPr id="43" name="Picture 42">
                    <a:extLst>
                      <a:ext uri="{FF2B5EF4-FFF2-40B4-BE49-F238E27FC236}">
                        <a16:creationId xmlns:a16="http://schemas.microsoft.com/office/drawing/2014/main" id="{FEEA46E9-60D0-4B6C-BB35-24BB0240BBE6}"/>
                      </a:ext>
                    </a:extLst>
                  </p:cNvPr>
                  <p:cNvPicPr>
                    <a:picLocks noChangeAspect="1"/>
                  </p:cNvPicPr>
                  <p:nvPr/>
                </p:nvPicPr>
                <p:blipFill rotWithShape="1">
                  <a:blip r:embed="rId9"/>
                  <a:srcRect l="49323" t="24141" r="1823" b="39256"/>
                  <a:stretch/>
                </p:blipFill>
                <p:spPr>
                  <a:xfrm>
                    <a:off x="4660111" y="2770696"/>
                    <a:ext cx="3622273" cy="1396538"/>
                  </a:xfrm>
                  <a:prstGeom prst="rect">
                    <a:avLst/>
                  </a:prstGeom>
                  <a:ln w="28575">
                    <a:noFill/>
                  </a:ln>
                </p:spPr>
              </p:pic>
              <p:sp>
                <p:nvSpPr>
                  <p:cNvPr id="44" name="Rectangle 43">
                    <a:extLst>
                      <a:ext uri="{FF2B5EF4-FFF2-40B4-BE49-F238E27FC236}">
                        <a16:creationId xmlns:a16="http://schemas.microsoft.com/office/drawing/2014/main" id="{AE6EE977-BF0A-45AD-B962-23EE6D8391D1}"/>
                      </a:ext>
                    </a:extLst>
                  </p:cNvPr>
                  <p:cNvSpPr/>
                  <p:nvPr/>
                </p:nvSpPr>
                <p:spPr>
                  <a:xfrm>
                    <a:off x="4833257" y="3680652"/>
                    <a:ext cx="2904565" cy="307362"/>
                  </a:xfrm>
                  <a:prstGeom prst="rect">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1" name="Picture 30">
                <a:extLst>
                  <a:ext uri="{FF2B5EF4-FFF2-40B4-BE49-F238E27FC236}">
                    <a16:creationId xmlns:a16="http://schemas.microsoft.com/office/drawing/2014/main" id="{0B7BF625-8809-427B-BFC1-778DAE010BB3}"/>
                  </a:ext>
                </a:extLst>
              </p:cNvPr>
              <p:cNvPicPr>
                <a:picLocks noChangeAspect="1"/>
              </p:cNvPicPr>
              <p:nvPr/>
            </p:nvPicPr>
            <p:blipFill rotWithShape="1">
              <a:blip r:embed="rId10"/>
              <a:srcRect l="50547" t="20818" r="1870" b="33741"/>
              <a:stretch/>
            </p:blipFill>
            <p:spPr>
              <a:xfrm>
                <a:off x="6119410" y="2116088"/>
                <a:ext cx="4170218" cy="2749193"/>
              </a:xfrm>
              <a:prstGeom prst="rect">
                <a:avLst/>
              </a:prstGeom>
              <a:ln w="9525">
                <a:noFill/>
              </a:ln>
              <a:effectLst/>
            </p:spPr>
          </p:pic>
        </p:grpSp>
        <p:grpSp>
          <p:nvGrpSpPr>
            <p:cNvPr id="26" name="Group 25">
              <a:extLst>
                <a:ext uri="{FF2B5EF4-FFF2-40B4-BE49-F238E27FC236}">
                  <a16:creationId xmlns:a16="http://schemas.microsoft.com/office/drawing/2014/main" id="{836E7DDF-A9D9-4E2E-8307-632FF28EBB62}"/>
                </a:ext>
              </a:extLst>
            </p:cNvPr>
            <p:cNvGrpSpPr/>
            <p:nvPr/>
          </p:nvGrpSpPr>
          <p:grpSpPr>
            <a:xfrm>
              <a:off x="4055295" y="838321"/>
              <a:ext cx="4081410" cy="600943"/>
              <a:chOff x="4055295" y="838321"/>
              <a:chExt cx="4081410" cy="600943"/>
            </a:xfrm>
          </p:grpSpPr>
          <p:pic>
            <p:nvPicPr>
              <p:cNvPr id="27" name="Picture 26">
                <a:extLst>
                  <a:ext uri="{FF2B5EF4-FFF2-40B4-BE49-F238E27FC236}">
                    <a16:creationId xmlns:a16="http://schemas.microsoft.com/office/drawing/2014/main" id="{6363A513-2AE9-4C5B-84FB-54A77251A446}"/>
                  </a:ext>
                </a:extLst>
              </p:cNvPr>
              <p:cNvPicPr>
                <a:picLocks noChangeAspect="1"/>
              </p:cNvPicPr>
              <p:nvPr/>
            </p:nvPicPr>
            <p:blipFill>
              <a:blip r:embed="rId11"/>
              <a:stretch>
                <a:fillRect/>
              </a:stretch>
            </p:blipFill>
            <p:spPr>
              <a:xfrm>
                <a:off x="4055295" y="838321"/>
                <a:ext cx="4081410" cy="600943"/>
              </a:xfrm>
              <a:prstGeom prst="rect">
                <a:avLst/>
              </a:prstGeom>
            </p:spPr>
          </p:pic>
          <p:sp>
            <p:nvSpPr>
              <p:cNvPr id="28" name="Rectangle 27">
                <a:extLst>
                  <a:ext uri="{FF2B5EF4-FFF2-40B4-BE49-F238E27FC236}">
                    <a16:creationId xmlns:a16="http://schemas.microsoft.com/office/drawing/2014/main" id="{9CA9DFE0-2441-4BB8-88A9-FBFEFE0B0086}"/>
                  </a:ext>
                </a:extLst>
              </p:cNvPr>
              <p:cNvSpPr/>
              <p:nvPr/>
            </p:nvSpPr>
            <p:spPr>
              <a:xfrm>
                <a:off x="4086970" y="890546"/>
                <a:ext cx="4019386" cy="53427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48" name="Picture 47">
            <a:extLst>
              <a:ext uri="{FF2B5EF4-FFF2-40B4-BE49-F238E27FC236}">
                <a16:creationId xmlns:a16="http://schemas.microsoft.com/office/drawing/2014/main" id="{C45A2C3F-0923-4A52-9FA4-5AF9FAC54F19}"/>
              </a:ext>
            </a:extLst>
          </p:cNvPr>
          <p:cNvPicPr>
            <a:picLocks noChangeAspect="1"/>
          </p:cNvPicPr>
          <p:nvPr/>
        </p:nvPicPr>
        <p:blipFill rotWithShape="1">
          <a:blip r:embed="rId12"/>
          <a:srcRect b="14686"/>
          <a:stretch/>
        </p:blipFill>
        <p:spPr>
          <a:xfrm>
            <a:off x="1925782" y="1855637"/>
            <a:ext cx="4010614" cy="3095897"/>
          </a:xfrm>
          <a:prstGeom prst="rect">
            <a:avLst/>
          </a:prstGeom>
        </p:spPr>
      </p:pic>
    </p:spTree>
    <p:custDataLst>
      <p:tags r:id="rId2"/>
    </p:custDataLst>
    <p:extLst>
      <p:ext uri="{BB962C8B-B14F-4D97-AF65-F5344CB8AC3E}">
        <p14:creationId xmlns:p14="http://schemas.microsoft.com/office/powerpoint/2010/main" val="33221117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4273"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10" name="Holder 6">
            <a:extLst>
              <a:ext uri="{FF2B5EF4-FFF2-40B4-BE49-F238E27FC236}">
                <a16:creationId xmlns:a16="http://schemas.microsoft.com/office/drawing/2014/main" id="{58EB39CC-29A9-4919-8DA0-5196BB8D3B2E}"/>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23</a:t>
            </a:fld>
            <a:endParaRPr lang="en-US" sz="999">
              <a:solidFill>
                <a:srgbClr val="808080"/>
              </a:solidFill>
              <a:latin typeface="+mn-lt"/>
            </a:endParaRPr>
          </a:p>
        </p:txBody>
      </p:sp>
      <p:sp>
        <p:nvSpPr>
          <p:cNvPr id="11" name="Title 1">
            <a:extLst>
              <a:ext uri="{FF2B5EF4-FFF2-40B4-BE49-F238E27FC236}">
                <a16:creationId xmlns:a16="http://schemas.microsoft.com/office/drawing/2014/main" id="{4617A01C-FE6C-496A-89FA-1CF9E26D7D01}"/>
              </a:ext>
            </a:extLst>
          </p:cNvPr>
          <p:cNvSpPr>
            <a:spLocks noGrp="1"/>
          </p:cNvSpPr>
          <p:nvPr>
            <p:ph type="title"/>
          </p:nvPr>
        </p:nvSpPr>
        <p:spPr>
          <a:xfrm>
            <a:off x="294331" y="132815"/>
            <a:ext cx="11687210" cy="637395"/>
          </a:xfrm>
        </p:spPr>
        <p:txBody>
          <a:bodyPr>
            <a:noAutofit/>
          </a:bodyPr>
          <a:lstStyle/>
          <a:p>
            <a:pPr defTabSz="685800"/>
            <a:r>
              <a:rPr lang="en-US" sz="2400">
                <a:solidFill>
                  <a:srgbClr val="014373"/>
                </a:solidFill>
                <a:latin typeface="Arial" panose="020B0604020202020204" pitchFamily="34" charset="0"/>
                <a:cs typeface="Arial" panose="020B0604020202020204" pitchFamily="34" charset="0"/>
              </a:rPr>
              <a:t>To enter Vaccine Admin details for the Recipient, click name in Today’s Appointments</a:t>
            </a:r>
          </a:p>
        </p:txBody>
      </p:sp>
      <p:sp>
        <p:nvSpPr>
          <p:cNvPr id="25" name="Rectangle 24">
            <a:extLst>
              <a:ext uri="{FF2B5EF4-FFF2-40B4-BE49-F238E27FC236}">
                <a16:creationId xmlns:a16="http://schemas.microsoft.com/office/drawing/2014/main" id="{15895016-950C-49C8-BED6-3C34B4293B0D}"/>
              </a:ext>
            </a:extLst>
          </p:cNvPr>
          <p:cNvSpPr/>
          <p:nvPr/>
        </p:nvSpPr>
        <p:spPr>
          <a:xfrm>
            <a:off x="6229004" y="3623178"/>
            <a:ext cx="4237986" cy="4484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Holder 6">
            <a:extLst>
              <a:ext uri="{FF2B5EF4-FFF2-40B4-BE49-F238E27FC236}">
                <a16:creationId xmlns:a16="http://schemas.microsoft.com/office/drawing/2014/main" id="{60871956-DFDF-4048-93FE-08D21BC47625}"/>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23</a:t>
            </a:fld>
            <a:endParaRPr lang="en-US" sz="999">
              <a:solidFill>
                <a:srgbClr val="808080"/>
              </a:solidFill>
              <a:latin typeface="+mn-lt"/>
            </a:endParaRPr>
          </a:p>
        </p:txBody>
      </p:sp>
      <p:grpSp>
        <p:nvGrpSpPr>
          <p:cNvPr id="27" name="Group 26">
            <a:extLst>
              <a:ext uri="{FF2B5EF4-FFF2-40B4-BE49-F238E27FC236}">
                <a16:creationId xmlns:a16="http://schemas.microsoft.com/office/drawing/2014/main" id="{FBA97410-9DAF-4996-8F37-6E5253C136A5}"/>
              </a:ext>
            </a:extLst>
          </p:cNvPr>
          <p:cNvGrpSpPr/>
          <p:nvPr/>
        </p:nvGrpSpPr>
        <p:grpSpPr>
          <a:xfrm>
            <a:off x="686750" y="977852"/>
            <a:ext cx="10818500" cy="5100764"/>
            <a:chOff x="686750" y="977852"/>
            <a:chExt cx="10818500" cy="5100764"/>
          </a:xfrm>
        </p:grpSpPr>
        <p:pic>
          <p:nvPicPr>
            <p:cNvPr id="28" name="Picture 27">
              <a:extLst>
                <a:ext uri="{FF2B5EF4-FFF2-40B4-BE49-F238E27FC236}">
                  <a16:creationId xmlns:a16="http://schemas.microsoft.com/office/drawing/2014/main" id="{2A76AEA4-1640-48D0-BFF2-AB1D32FCF898}"/>
                </a:ext>
              </a:extLst>
            </p:cNvPr>
            <p:cNvPicPr>
              <a:picLocks noChangeAspect="1"/>
            </p:cNvPicPr>
            <p:nvPr/>
          </p:nvPicPr>
          <p:blipFill rotWithShape="1">
            <a:blip r:embed="rId8"/>
            <a:srcRect b="8375"/>
            <a:stretch/>
          </p:blipFill>
          <p:spPr>
            <a:xfrm>
              <a:off x="686750" y="977852"/>
              <a:ext cx="10818500" cy="5100764"/>
            </a:xfrm>
            <a:prstGeom prst="rect">
              <a:avLst/>
            </a:prstGeom>
            <a:ln w="9525">
              <a:solidFill>
                <a:schemeClr val="accent1"/>
              </a:solidFill>
            </a:ln>
            <a:effectLst>
              <a:outerShdw blurRad="50800" dist="38100" dir="2700000" algn="tl" rotWithShape="0">
                <a:prstClr val="black">
                  <a:alpha val="40000"/>
                </a:prstClr>
              </a:outerShdw>
            </a:effectLst>
          </p:spPr>
        </p:pic>
        <p:grpSp>
          <p:nvGrpSpPr>
            <p:cNvPr id="29" name="Group 28">
              <a:extLst>
                <a:ext uri="{FF2B5EF4-FFF2-40B4-BE49-F238E27FC236}">
                  <a16:creationId xmlns:a16="http://schemas.microsoft.com/office/drawing/2014/main" id="{9E38E2BD-CE81-449B-8812-A41052CEE1D8}"/>
                </a:ext>
              </a:extLst>
            </p:cNvPr>
            <p:cNvGrpSpPr/>
            <p:nvPr/>
          </p:nvGrpSpPr>
          <p:grpSpPr>
            <a:xfrm>
              <a:off x="6086570" y="2478280"/>
              <a:ext cx="5212314" cy="1774405"/>
              <a:chOff x="6086570" y="2478280"/>
              <a:chExt cx="5212314" cy="1774405"/>
            </a:xfrm>
          </p:grpSpPr>
          <p:pic>
            <p:nvPicPr>
              <p:cNvPr id="30" name="Picture 29">
                <a:extLst>
                  <a:ext uri="{FF2B5EF4-FFF2-40B4-BE49-F238E27FC236}">
                    <a16:creationId xmlns:a16="http://schemas.microsoft.com/office/drawing/2014/main" id="{0203C684-967C-4553-9CA6-533FA4DEBF93}"/>
                  </a:ext>
                </a:extLst>
              </p:cNvPr>
              <p:cNvPicPr>
                <a:picLocks noChangeAspect="1"/>
              </p:cNvPicPr>
              <p:nvPr/>
            </p:nvPicPr>
            <p:blipFill>
              <a:blip r:embed="rId9"/>
              <a:stretch>
                <a:fillRect/>
              </a:stretch>
            </p:blipFill>
            <p:spPr>
              <a:xfrm>
                <a:off x="6086570" y="2478280"/>
                <a:ext cx="5212314" cy="1774405"/>
              </a:xfrm>
              <a:prstGeom prst="rect">
                <a:avLst/>
              </a:prstGeom>
            </p:spPr>
          </p:pic>
          <p:pic>
            <p:nvPicPr>
              <p:cNvPr id="31" name="Picture 30">
                <a:extLst>
                  <a:ext uri="{FF2B5EF4-FFF2-40B4-BE49-F238E27FC236}">
                    <a16:creationId xmlns:a16="http://schemas.microsoft.com/office/drawing/2014/main" id="{607EE6E8-BB33-40A0-948B-A29D0CE4755F}"/>
                  </a:ext>
                </a:extLst>
              </p:cNvPr>
              <p:cNvPicPr>
                <a:picLocks noChangeAspect="1"/>
              </p:cNvPicPr>
              <p:nvPr/>
            </p:nvPicPr>
            <p:blipFill>
              <a:blip r:embed="rId10"/>
              <a:stretch>
                <a:fillRect/>
              </a:stretch>
            </p:blipFill>
            <p:spPr>
              <a:xfrm>
                <a:off x="7653589" y="3861708"/>
                <a:ext cx="931626" cy="193226"/>
              </a:xfrm>
              <a:prstGeom prst="rect">
                <a:avLst/>
              </a:prstGeom>
            </p:spPr>
          </p:pic>
          <p:sp>
            <p:nvSpPr>
              <p:cNvPr id="32" name="Rectangle 31">
                <a:extLst>
                  <a:ext uri="{FF2B5EF4-FFF2-40B4-BE49-F238E27FC236}">
                    <a16:creationId xmlns:a16="http://schemas.microsoft.com/office/drawing/2014/main" id="{F96C1164-9044-49F9-8244-5756711B944A}"/>
                  </a:ext>
                </a:extLst>
              </p:cNvPr>
              <p:cNvSpPr/>
              <p:nvPr/>
            </p:nvSpPr>
            <p:spPr>
              <a:xfrm>
                <a:off x="6259468" y="3623178"/>
                <a:ext cx="4800661" cy="4484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33" name="Rectangle 32">
            <a:extLst>
              <a:ext uri="{FF2B5EF4-FFF2-40B4-BE49-F238E27FC236}">
                <a16:creationId xmlns:a16="http://schemas.microsoft.com/office/drawing/2014/main" id="{90939A89-0AFF-4DCF-AC32-392CD973AED4}"/>
              </a:ext>
            </a:extLst>
          </p:cNvPr>
          <p:cNvSpPr/>
          <p:nvPr/>
        </p:nvSpPr>
        <p:spPr>
          <a:xfrm>
            <a:off x="777767" y="2370940"/>
            <a:ext cx="5360276" cy="3651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a:extLst>
              <a:ext uri="{FF2B5EF4-FFF2-40B4-BE49-F238E27FC236}">
                <a16:creationId xmlns:a16="http://schemas.microsoft.com/office/drawing/2014/main" id="{B6C21B01-3590-43D5-95CC-9FE47BC8E8F1}"/>
              </a:ext>
            </a:extLst>
          </p:cNvPr>
          <p:cNvPicPr>
            <a:picLocks noChangeAspect="1"/>
          </p:cNvPicPr>
          <p:nvPr/>
        </p:nvPicPr>
        <p:blipFill rotWithShape="1">
          <a:blip r:embed="rId11"/>
          <a:srcRect b="14686"/>
          <a:stretch/>
        </p:blipFill>
        <p:spPr>
          <a:xfrm>
            <a:off x="777767" y="2285426"/>
            <a:ext cx="4709769" cy="3736551"/>
          </a:xfrm>
          <a:prstGeom prst="rect">
            <a:avLst/>
          </a:prstGeom>
        </p:spPr>
      </p:pic>
    </p:spTree>
    <p:custDataLst>
      <p:tags r:id="rId2"/>
    </p:custDataLst>
    <p:extLst>
      <p:ext uri="{BB962C8B-B14F-4D97-AF65-F5344CB8AC3E}">
        <p14:creationId xmlns:p14="http://schemas.microsoft.com/office/powerpoint/2010/main" val="34592228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AFB179D8-61A6-4CCA-921D-8D8A18B84222}"/>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Enter </a:t>
            </a:r>
            <a:r>
              <a:rPr lang="en-US" sz="2400" i="1">
                <a:solidFill>
                  <a:srgbClr val="014373"/>
                </a:solidFill>
                <a:latin typeface="Arial" panose="020B0604020202020204" pitchFamily="34" charset="0"/>
                <a:cs typeface="Arial" panose="020B0604020202020204" pitchFamily="34" charset="0"/>
              </a:rPr>
              <a:t>all </a:t>
            </a:r>
            <a:r>
              <a:rPr lang="en-US" sz="2400">
                <a:solidFill>
                  <a:srgbClr val="014373"/>
                </a:solidFill>
                <a:latin typeface="Arial" panose="020B0604020202020204" pitchFamily="34" charset="0"/>
                <a:cs typeface="Arial" panose="020B0604020202020204" pitchFamily="34" charset="0"/>
              </a:rPr>
              <a:t>vaccination administration details accurately and click Finish</a:t>
            </a:r>
          </a:p>
        </p:txBody>
      </p:sp>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632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5DE36B28-98E1-4A3C-98FE-84AC5FE1A653}"/>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24</a:t>
            </a:fld>
            <a:endParaRPr lang="en-US" sz="999">
              <a:solidFill>
                <a:srgbClr val="808080"/>
              </a:solidFill>
              <a:latin typeface="+mn-lt"/>
            </a:endParaRPr>
          </a:p>
        </p:txBody>
      </p:sp>
      <p:grpSp>
        <p:nvGrpSpPr>
          <p:cNvPr id="3" name="Group 2">
            <a:extLst>
              <a:ext uri="{FF2B5EF4-FFF2-40B4-BE49-F238E27FC236}">
                <a16:creationId xmlns:a16="http://schemas.microsoft.com/office/drawing/2014/main" id="{445C5150-500F-4243-9CE2-67D6F8E794F1}"/>
              </a:ext>
            </a:extLst>
          </p:cNvPr>
          <p:cNvGrpSpPr/>
          <p:nvPr/>
        </p:nvGrpSpPr>
        <p:grpSpPr>
          <a:xfrm>
            <a:off x="403837" y="836878"/>
            <a:ext cx="7693726" cy="4649522"/>
            <a:chOff x="403837" y="836878"/>
            <a:chExt cx="7693726" cy="4649522"/>
          </a:xfrm>
        </p:grpSpPr>
        <p:grpSp>
          <p:nvGrpSpPr>
            <p:cNvPr id="2" name="Group 1">
              <a:extLst>
                <a:ext uri="{FF2B5EF4-FFF2-40B4-BE49-F238E27FC236}">
                  <a16:creationId xmlns:a16="http://schemas.microsoft.com/office/drawing/2014/main" id="{2E2D419C-2DC1-4A91-AAAA-672A42CEEF9C}"/>
                </a:ext>
              </a:extLst>
            </p:cNvPr>
            <p:cNvGrpSpPr/>
            <p:nvPr/>
          </p:nvGrpSpPr>
          <p:grpSpPr>
            <a:xfrm>
              <a:off x="403837" y="836878"/>
              <a:ext cx="7693726" cy="4649522"/>
              <a:chOff x="403837" y="836878"/>
              <a:chExt cx="7693726" cy="4649522"/>
            </a:xfrm>
          </p:grpSpPr>
          <p:pic>
            <p:nvPicPr>
              <p:cNvPr id="17" name="Picture 16">
                <a:extLst>
                  <a:ext uri="{FF2B5EF4-FFF2-40B4-BE49-F238E27FC236}">
                    <a16:creationId xmlns:a16="http://schemas.microsoft.com/office/drawing/2014/main" id="{4C1C31AD-A1F6-49B6-8E28-90376D340A0B}"/>
                  </a:ext>
                </a:extLst>
              </p:cNvPr>
              <p:cNvPicPr>
                <a:picLocks noChangeAspect="1"/>
              </p:cNvPicPr>
              <p:nvPr/>
            </p:nvPicPr>
            <p:blipFill rotWithShape="1">
              <a:blip r:embed="rId8"/>
              <a:srcRect b="44270"/>
              <a:stretch/>
            </p:blipFill>
            <p:spPr>
              <a:xfrm>
                <a:off x="403837" y="836878"/>
                <a:ext cx="7693726" cy="4649522"/>
              </a:xfrm>
              <a:prstGeom prst="rect">
                <a:avLst/>
              </a:prstGeom>
              <a:ln w="9525">
                <a:solidFill>
                  <a:schemeClr val="accent1"/>
                </a:solidFill>
              </a:ln>
              <a:effectLst>
                <a:outerShdw blurRad="50800" dist="38100" dir="2700000" algn="tl" rotWithShape="0">
                  <a:prstClr val="black">
                    <a:alpha val="40000"/>
                  </a:prstClr>
                </a:outerShdw>
              </a:effectLst>
            </p:spPr>
          </p:pic>
          <p:sp>
            <p:nvSpPr>
              <p:cNvPr id="19" name="Rectangle 18">
                <a:extLst>
                  <a:ext uri="{FF2B5EF4-FFF2-40B4-BE49-F238E27FC236}">
                    <a16:creationId xmlns:a16="http://schemas.microsoft.com/office/drawing/2014/main" id="{E81AD27C-CCB3-4A02-8E6C-08C774CFB48A}"/>
                  </a:ext>
                </a:extLst>
              </p:cNvPr>
              <p:cNvSpPr/>
              <p:nvPr/>
            </p:nvSpPr>
            <p:spPr>
              <a:xfrm>
                <a:off x="3664038" y="2009102"/>
                <a:ext cx="1171979" cy="2359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a:extLst>
                <a:ext uri="{FF2B5EF4-FFF2-40B4-BE49-F238E27FC236}">
                  <a16:creationId xmlns:a16="http://schemas.microsoft.com/office/drawing/2014/main" id="{BA4C8A94-D93C-44F2-8B3D-7878BC36CDB8}"/>
                </a:ext>
              </a:extLst>
            </p:cNvPr>
            <p:cNvSpPr/>
            <p:nvPr/>
          </p:nvSpPr>
          <p:spPr>
            <a:xfrm>
              <a:off x="4363985" y="2471134"/>
              <a:ext cx="892741" cy="3404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8" name="Picture 17">
            <a:extLst>
              <a:ext uri="{FF2B5EF4-FFF2-40B4-BE49-F238E27FC236}">
                <a16:creationId xmlns:a16="http://schemas.microsoft.com/office/drawing/2014/main" id="{304DE3C9-672B-4CAD-937C-38AC39EED1F9}"/>
              </a:ext>
            </a:extLst>
          </p:cNvPr>
          <p:cNvPicPr>
            <a:picLocks noChangeAspect="1"/>
          </p:cNvPicPr>
          <p:nvPr/>
        </p:nvPicPr>
        <p:blipFill rotWithShape="1">
          <a:blip r:embed="rId8"/>
          <a:srcRect t="56314" b="-1"/>
          <a:stretch/>
        </p:blipFill>
        <p:spPr>
          <a:xfrm>
            <a:off x="4390964" y="2828543"/>
            <a:ext cx="7572539" cy="3587246"/>
          </a:xfrm>
          <a:prstGeom prst="rect">
            <a:avLst/>
          </a:prstGeom>
          <a:ln w="9525">
            <a:solidFill>
              <a:schemeClr val="accent1"/>
            </a:solidFill>
          </a:ln>
          <a:effectLst>
            <a:outerShdw blurRad="50800" dist="38100" dir="2700000" algn="tl" rotWithShape="0">
              <a:prstClr val="black">
                <a:alpha val="40000"/>
              </a:prstClr>
            </a:outerShdw>
          </a:effectLst>
        </p:spPr>
      </p:pic>
    </p:spTree>
    <p:custDataLst>
      <p:tags r:id="rId2"/>
    </p:custDataLst>
    <p:extLst>
      <p:ext uri="{BB962C8B-B14F-4D97-AF65-F5344CB8AC3E}">
        <p14:creationId xmlns:p14="http://schemas.microsoft.com/office/powerpoint/2010/main" val="13558392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58369"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269044" y="4806893"/>
              <a:ext cx="8194472" cy="1140818"/>
              <a:chOff x="269044" y="4441133"/>
              <a:chExt cx="8194472" cy="1140818"/>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441133"/>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lvl="0" fontAlgn="auto">
                  <a:lnSpc>
                    <a:spcPct val="100000"/>
                  </a:lnSpc>
                  <a:spcBef>
                    <a:spcPts val="0"/>
                  </a:spcBef>
                  <a:spcAft>
                    <a:spcPts val="600"/>
                  </a:spcAft>
                  <a:defRPr/>
                </a:pPr>
                <a:r>
                  <a:rPr lang="en-US" sz="3200" b="0">
                    <a:solidFill>
                      <a:srgbClr val="0028A0"/>
                    </a:solidFill>
                    <a:latin typeface="Arial" panose="020B0604020202020204" pitchFamily="34" charset="0"/>
                    <a:cs typeface="Arial" panose="020B0604020202020204" pitchFamily="34" charset="0"/>
                  </a:rPr>
                  <a:t>Entering Data for a Recipient Who Needs On-Site Registration</a:t>
                </a:r>
                <a:endParaRPr lang="en-US" sz="3200">
                  <a:solidFill>
                    <a:prstClr val="white"/>
                  </a:solidFill>
                  <a:latin typeface="Arial" panose="020B0604020202020204" pitchFamily="34" charset="0"/>
                  <a:cs typeface="Arial" panose="020B0604020202020204" pitchFamily="34" charset="0"/>
                </a:endParaRP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22402368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14DD650-D523-43DF-9EB4-D25AF7DD2279}"/>
              </a:ext>
            </a:extLst>
          </p:cNvPr>
          <p:cNvSpPr/>
          <p:nvPr/>
        </p:nvSpPr>
        <p:spPr>
          <a:xfrm>
            <a:off x="1" y="1747410"/>
            <a:ext cx="12191999" cy="4533469"/>
          </a:xfrm>
          <a:prstGeom prst="rect">
            <a:avLst/>
          </a:prstGeom>
          <a:solidFill>
            <a:srgbClr val="014373"/>
          </a:solidFill>
          <a:ln w="57150">
            <a:noFill/>
          </a:ln>
        </p:spPr>
        <p:txBody>
          <a:bodyPr rtlCol="0" anchor="b">
            <a:noAutofit/>
          </a:bodyPr>
          <a:lstStyle/>
          <a:p>
            <a:pPr algn="ctr" defTabSz="914400">
              <a:buClr>
                <a:srgbClr val="FFFFFF"/>
              </a:buClr>
            </a:pPr>
            <a:endParaRPr lang="en-US" sz="3200" b="1" kern="0">
              <a:solidFill>
                <a:srgbClr val="FFFFFF"/>
              </a:solidFill>
              <a:latin typeface="+mj-lt"/>
            </a:endParaRPr>
          </a:p>
        </p:txBody>
      </p:sp>
      <p:grpSp>
        <p:nvGrpSpPr>
          <p:cNvPr id="67" name="Group 66">
            <a:extLst>
              <a:ext uri="{FF2B5EF4-FFF2-40B4-BE49-F238E27FC236}">
                <a16:creationId xmlns:a16="http://schemas.microsoft.com/office/drawing/2014/main" id="{6D717ADF-8A0B-48EC-93C6-19BD9F95F060}"/>
              </a:ext>
            </a:extLst>
          </p:cNvPr>
          <p:cNvGrpSpPr/>
          <p:nvPr/>
        </p:nvGrpSpPr>
        <p:grpSpPr>
          <a:xfrm>
            <a:off x="199269" y="2550640"/>
            <a:ext cx="11735835" cy="2664958"/>
            <a:chOff x="199269" y="2790480"/>
            <a:chExt cx="11735835" cy="2664958"/>
          </a:xfrm>
        </p:grpSpPr>
        <p:sp>
          <p:nvSpPr>
            <p:cNvPr id="62" name="Rectangle 61">
              <a:extLst>
                <a:ext uri="{FF2B5EF4-FFF2-40B4-BE49-F238E27FC236}">
                  <a16:creationId xmlns:a16="http://schemas.microsoft.com/office/drawing/2014/main" id="{04F8C976-CB30-46F5-B1D2-554B9350A77A}"/>
                </a:ext>
              </a:extLst>
            </p:cNvPr>
            <p:cNvSpPr/>
            <p:nvPr/>
          </p:nvSpPr>
          <p:spPr>
            <a:xfrm rot="5400000">
              <a:off x="3661458" y="2677301"/>
              <a:ext cx="525293" cy="5030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Right Arrow 31">
              <a:extLst>
                <a:ext uri="{FF2B5EF4-FFF2-40B4-BE49-F238E27FC236}">
                  <a16:creationId xmlns:a16="http://schemas.microsoft.com/office/drawing/2014/main" id="{DA720B58-66FA-4B03-B4AC-13183A0AB16D}"/>
                </a:ext>
              </a:extLst>
            </p:cNvPr>
            <p:cNvSpPr/>
            <p:nvPr/>
          </p:nvSpPr>
          <p:spPr>
            <a:xfrm>
              <a:off x="199269" y="2790480"/>
              <a:ext cx="11735835" cy="981393"/>
            </a:xfrm>
            <a:prstGeom prst="rightArrow">
              <a:avLst/>
            </a:prstGeom>
            <a:solidFill>
              <a:schemeClr val="bg1"/>
            </a:solidFill>
            <a:ln w="57150">
              <a:noFill/>
            </a:ln>
          </p:spPr>
          <p:txBody>
            <a:bodyPr rtlCol="0" anchor="ctr">
              <a:noAutofit/>
            </a:bodyPr>
            <a:lstStyle/>
            <a:p>
              <a:pPr marL="182880" indent="-182880" algn="ctr" defTabSz="914400">
                <a:buClr>
                  <a:srgbClr val="FFFFFF"/>
                </a:buClr>
                <a:buFont typeface="Arial" charset="0"/>
                <a:buChar char="•"/>
              </a:pPr>
              <a:endParaRPr lang="en-US" sz="2000" kern="0">
                <a:solidFill>
                  <a:srgbClr val="FFFFFF"/>
                </a:solidFill>
                <a:latin typeface="+mj-lt"/>
              </a:endParaRPr>
            </a:p>
          </p:txBody>
        </p:sp>
        <p:sp>
          <p:nvSpPr>
            <p:cNvPr id="10" name="Rectangle 9">
              <a:extLst>
                <a:ext uri="{FF2B5EF4-FFF2-40B4-BE49-F238E27FC236}">
                  <a16:creationId xmlns:a16="http://schemas.microsoft.com/office/drawing/2014/main" id="{CB383734-83E1-4BC0-AB98-9F4DDED8BB4A}"/>
                </a:ext>
              </a:extLst>
            </p:cNvPr>
            <p:cNvSpPr/>
            <p:nvPr/>
          </p:nvSpPr>
          <p:spPr>
            <a:xfrm rot="5400000">
              <a:off x="588553" y="4149356"/>
              <a:ext cx="2043429" cy="40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Rectangle 63">
              <a:extLst>
                <a:ext uri="{FF2B5EF4-FFF2-40B4-BE49-F238E27FC236}">
                  <a16:creationId xmlns:a16="http://schemas.microsoft.com/office/drawing/2014/main" id="{298C7EB5-618B-4C07-9F4C-F6F610EDA558}"/>
                </a:ext>
              </a:extLst>
            </p:cNvPr>
            <p:cNvSpPr/>
            <p:nvPr/>
          </p:nvSpPr>
          <p:spPr>
            <a:xfrm rot="5400000">
              <a:off x="5544703" y="4232069"/>
              <a:ext cx="2043429" cy="4033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6382D060-099F-4E2D-9095-4D84BAA54F75}"/>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Creating / Registering a Recipient in CVMS</a:t>
            </a:r>
          </a:p>
        </p:txBody>
      </p:sp>
      <p:sp>
        <p:nvSpPr>
          <p:cNvPr id="4" name="TextBox 3">
            <a:extLst>
              <a:ext uri="{FF2B5EF4-FFF2-40B4-BE49-F238E27FC236}">
                <a16:creationId xmlns:a16="http://schemas.microsoft.com/office/drawing/2014/main" id="{E5DD0872-CDDB-43E1-AF3D-F1D7CBC7BD4E}"/>
              </a:ext>
            </a:extLst>
          </p:cNvPr>
          <p:cNvSpPr txBox="1"/>
          <p:nvPr/>
        </p:nvSpPr>
        <p:spPr>
          <a:xfrm>
            <a:off x="320372" y="774729"/>
            <a:ext cx="11871628" cy="923330"/>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In some instances, Recipients will require Providers to Create and/or Register the Recipient at the point of care.  Again, doing so prepares Recipients to have Vaccine Administration details logged within CVMS so that they can be accurately tracked, and vaccine inventories can be precisely calculated.</a:t>
            </a:r>
          </a:p>
        </p:txBody>
      </p:sp>
      <p:grpSp>
        <p:nvGrpSpPr>
          <p:cNvPr id="24" name="Group 23">
            <a:extLst>
              <a:ext uri="{FF2B5EF4-FFF2-40B4-BE49-F238E27FC236}">
                <a16:creationId xmlns:a16="http://schemas.microsoft.com/office/drawing/2014/main" id="{EA3A989F-9CB9-47A1-9D2A-B316081BC0D8}"/>
              </a:ext>
            </a:extLst>
          </p:cNvPr>
          <p:cNvGrpSpPr/>
          <p:nvPr/>
        </p:nvGrpSpPr>
        <p:grpSpPr>
          <a:xfrm>
            <a:off x="50394" y="1773239"/>
            <a:ext cx="1371600" cy="2635034"/>
            <a:chOff x="50394" y="2013079"/>
            <a:chExt cx="1371600" cy="2635034"/>
          </a:xfrm>
        </p:grpSpPr>
        <p:sp>
          <p:nvSpPr>
            <p:cNvPr id="79" name="Oval 78">
              <a:extLst>
                <a:ext uri="{FF2B5EF4-FFF2-40B4-BE49-F238E27FC236}">
                  <a16:creationId xmlns:a16="http://schemas.microsoft.com/office/drawing/2014/main" id="{B9F220A2-CFAD-43B1-8A18-A1E97695AE1C}"/>
                </a:ext>
              </a:extLst>
            </p:cNvPr>
            <p:cNvSpPr/>
            <p:nvPr/>
          </p:nvSpPr>
          <p:spPr>
            <a:xfrm>
              <a:off x="439014"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1</a:t>
              </a:r>
            </a:p>
          </p:txBody>
        </p:sp>
        <p:sp>
          <p:nvSpPr>
            <p:cNvPr id="5" name="Rectangle 4">
              <a:extLst>
                <a:ext uri="{FF2B5EF4-FFF2-40B4-BE49-F238E27FC236}">
                  <a16:creationId xmlns:a16="http://schemas.microsoft.com/office/drawing/2014/main" id="{43C59EC5-B1FC-4D79-B1E4-048967D28A89}"/>
                </a:ext>
              </a:extLst>
            </p:cNvPr>
            <p:cNvSpPr/>
            <p:nvPr/>
          </p:nvSpPr>
          <p:spPr>
            <a:xfrm>
              <a:off x="50394" y="3825153"/>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Search for recipient record on the recipient page</a:t>
              </a:r>
            </a:p>
          </p:txBody>
        </p:sp>
        <p:pic>
          <p:nvPicPr>
            <p:cNvPr id="7" name="Graphic 6" descr="Magnifying glass">
              <a:extLst>
                <a:ext uri="{FF2B5EF4-FFF2-40B4-BE49-F238E27FC236}">
                  <a16:creationId xmlns:a16="http://schemas.microsoft.com/office/drawing/2014/main" id="{9BDC02DA-6B99-4176-B672-787D885D05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0049" y="2013079"/>
              <a:ext cx="812291" cy="812291"/>
            </a:xfrm>
            <a:prstGeom prst="rect">
              <a:avLst/>
            </a:prstGeom>
          </p:spPr>
        </p:pic>
      </p:grpSp>
      <p:grpSp>
        <p:nvGrpSpPr>
          <p:cNvPr id="66" name="Group 65">
            <a:extLst>
              <a:ext uri="{FF2B5EF4-FFF2-40B4-BE49-F238E27FC236}">
                <a16:creationId xmlns:a16="http://schemas.microsoft.com/office/drawing/2014/main" id="{C85F7C78-50A4-42A1-ADEF-33EC63E3D6CE}"/>
              </a:ext>
            </a:extLst>
          </p:cNvPr>
          <p:cNvGrpSpPr/>
          <p:nvPr/>
        </p:nvGrpSpPr>
        <p:grpSpPr>
          <a:xfrm>
            <a:off x="10085595" y="1872184"/>
            <a:ext cx="1371600" cy="2534291"/>
            <a:chOff x="10085595" y="2112024"/>
            <a:chExt cx="1371600" cy="2534291"/>
          </a:xfrm>
        </p:grpSpPr>
        <p:sp>
          <p:nvSpPr>
            <p:cNvPr id="47" name="Oval 46">
              <a:extLst>
                <a:ext uri="{FF2B5EF4-FFF2-40B4-BE49-F238E27FC236}">
                  <a16:creationId xmlns:a16="http://schemas.microsoft.com/office/drawing/2014/main" id="{232E8698-9961-40D9-A886-8C4B0FD4144F}"/>
                </a:ext>
              </a:extLst>
            </p:cNvPr>
            <p:cNvSpPr/>
            <p:nvPr/>
          </p:nvSpPr>
          <p:spPr>
            <a:xfrm>
              <a:off x="10474215"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7</a:t>
              </a:r>
            </a:p>
          </p:txBody>
        </p:sp>
        <p:sp>
          <p:nvSpPr>
            <p:cNvPr id="49" name="Rectangle 48">
              <a:extLst>
                <a:ext uri="{FF2B5EF4-FFF2-40B4-BE49-F238E27FC236}">
                  <a16:creationId xmlns:a16="http://schemas.microsoft.com/office/drawing/2014/main" id="{DFD4D90B-3F53-4891-B57E-3B7639164BDB}"/>
                </a:ext>
              </a:extLst>
            </p:cNvPr>
            <p:cNvSpPr/>
            <p:nvPr/>
          </p:nvSpPr>
          <p:spPr>
            <a:xfrm>
              <a:off x="10085595" y="3823355"/>
              <a:ext cx="1371600" cy="822960"/>
            </a:xfrm>
            <a:prstGeom prst="rect">
              <a:avLst/>
            </a:prstGeom>
          </p:spPr>
          <p:txBody>
            <a:bodyPr wrap="square" lIns="91440" tIns="45720" rIns="91440" bIns="45720" anchor="t">
              <a:spAutoFit/>
            </a:bodyPr>
            <a:lstStyle/>
            <a:p>
              <a:pPr algn="ctr" defTabSz="914400">
                <a:defRPr/>
              </a:pPr>
              <a:r>
                <a:rPr lang="en-US" sz="1200" b="1" cap="all">
                  <a:solidFill>
                    <a:schemeClr val="bg1"/>
                  </a:solidFill>
                  <a:latin typeface="EYInterstate"/>
                </a:rPr>
                <a:t>View eligibility and registered status to confirm success!</a:t>
              </a:r>
            </a:p>
          </p:txBody>
        </p:sp>
        <p:grpSp>
          <p:nvGrpSpPr>
            <p:cNvPr id="23" name="Group 22">
              <a:extLst>
                <a:ext uri="{FF2B5EF4-FFF2-40B4-BE49-F238E27FC236}">
                  <a16:creationId xmlns:a16="http://schemas.microsoft.com/office/drawing/2014/main" id="{8D5373B0-D7F2-4AFA-A557-FABB4FC267B4}"/>
                </a:ext>
              </a:extLst>
            </p:cNvPr>
            <p:cNvGrpSpPr/>
            <p:nvPr/>
          </p:nvGrpSpPr>
          <p:grpSpPr>
            <a:xfrm>
              <a:off x="10481020" y="2112024"/>
              <a:ext cx="580750" cy="614400"/>
              <a:chOff x="8987942" y="1689330"/>
              <a:chExt cx="600000" cy="614400"/>
            </a:xfrm>
          </p:grpSpPr>
          <p:pic>
            <p:nvPicPr>
              <p:cNvPr id="13" name="Graphic 12" descr="Checkmark">
                <a:extLst>
                  <a:ext uri="{FF2B5EF4-FFF2-40B4-BE49-F238E27FC236}">
                    <a16:creationId xmlns:a16="http://schemas.microsoft.com/office/drawing/2014/main" id="{A468CCE5-8F81-406D-99F0-E57DC9B24A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065003" y="1747317"/>
                <a:ext cx="440659" cy="535165"/>
              </a:xfrm>
              <a:prstGeom prst="rect">
                <a:avLst/>
              </a:prstGeom>
            </p:spPr>
          </p:pic>
          <p:sp>
            <p:nvSpPr>
              <p:cNvPr id="22" name="Oval 21">
                <a:extLst>
                  <a:ext uri="{FF2B5EF4-FFF2-40B4-BE49-F238E27FC236}">
                    <a16:creationId xmlns:a16="http://schemas.microsoft.com/office/drawing/2014/main" id="{B3932D28-76A2-4A08-A999-E17F329FF138}"/>
                  </a:ext>
                </a:extLst>
              </p:cNvPr>
              <p:cNvSpPr/>
              <p:nvPr/>
            </p:nvSpPr>
            <p:spPr>
              <a:xfrm>
                <a:off x="8987942" y="1689330"/>
                <a:ext cx="600000" cy="614400"/>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45" name="Group 44">
            <a:extLst>
              <a:ext uri="{FF2B5EF4-FFF2-40B4-BE49-F238E27FC236}">
                <a16:creationId xmlns:a16="http://schemas.microsoft.com/office/drawing/2014/main" id="{E60463C7-5821-4FBD-A897-EE7FD998FD00}"/>
              </a:ext>
            </a:extLst>
          </p:cNvPr>
          <p:cNvGrpSpPr/>
          <p:nvPr/>
        </p:nvGrpSpPr>
        <p:grpSpPr>
          <a:xfrm>
            <a:off x="6740529" y="1772060"/>
            <a:ext cx="1371600" cy="2644409"/>
            <a:chOff x="6740530" y="2011900"/>
            <a:chExt cx="1371600" cy="2644409"/>
          </a:xfrm>
        </p:grpSpPr>
        <p:sp>
          <p:nvSpPr>
            <p:cNvPr id="18" name="Oval 17">
              <a:extLst>
                <a:ext uri="{FF2B5EF4-FFF2-40B4-BE49-F238E27FC236}">
                  <a16:creationId xmlns:a16="http://schemas.microsoft.com/office/drawing/2014/main" id="{8EB1481E-1002-411E-8AAD-5FF1F694C033}"/>
                </a:ext>
              </a:extLst>
            </p:cNvPr>
            <p:cNvSpPr/>
            <p:nvPr/>
          </p:nvSpPr>
          <p:spPr>
            <a:xfrm>
              <a:off x="7129150"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5</a:t>
              </a:r>
            </a:p>
          </p:txBody>
        </p:sp>
        <p:sp>
          <p:nvSpPr>
            <p:cNvPr id="41" name="Rectangle 40">
              <a:extLst>
                <a:ext uri="{FF2B5EF4-FFF2-40B4-BE49-F238E27FC236}">
                  <a16:creationId xmlns:a16="http://schemas.microsoft.com/office/drawing/2014/main" id="{EFCCA478-6D88-44E5-B985-633D94F074E4}"/>
                </a:ext>
              </a:extLst>
            </p:cNvPr>
            <p:cNvSpPr/>
            <p:nvPr/>
          </p:nvSpPr>
          <p:spPr>
            <a:xfrm>
              <a:off x="6740530" y="3833349"/>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This will take you into vaccine registration for recipient</a:t>
              </a:r>
            </a:p>
          </p:txBody>
        </p:sp>
        <p:pic>
          <p:nvPicPr>
            <p:cNvPr id="37" name="Graphic 36" descr="Checklist">
              <a:extLst>
                <a:ext uri="{FF2B5EF4-FFF2-40B4-BE49-F238E27FC236}">
                  <a16:creationId xmlns:a16="http://schemas.microsoft.com/office/drawing/2014/main" id="{6C8E5366-2B3C-4D21-9FD1-93E037691D10}"/>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19006" y="2011900"/>
              <a:ext cx="814648" cy="814648"/>
            </a:xfrm>
            <a:prstGeom prst="rect">
              <a:avLst/>
            </a:prstGeom>
          </p:spPr>
        </p:pic>
      </p:grpSp>
      <p:grpSp>
        <p:nvGrpSpPr>
          <p:cNvPr id="46" name="Group 45">
            <a:extLst>
              <a:ext uri="{FF2B5EF4-FFF2-40B4-BE49-F238E27FC236}">
                <a16:creationId xmlns:a16="http://schemas.microsoft.com/office/drawing/2014/main" id="{91A2E0C4-6959-41AA-B0A4-2ACD8EDB5884}"/>
              </a:ext>
            </a:extLst>
          </p:cNvPr>
          <p:cNvGrpSpPr/>
          <p:nvPr/>
        </p:nvGrpSpPr>
        <p:grpSpPr>
          <a:xfrm>
            <a:off x="8413062" y="1772060"/>
            <a:ext cx="1371600" cy="2634415"/>
            <a:chOff x="8413064" y="2011900"/>
            <a:chExt cx="1371600" cy="2634415"/>
          </a:xfrm>
        </p:grpSpPr>
        <p:sp>
          <p:nvSpPr>
            <p:cNvPr id="19" name="Oval 18">
              <a:extLst>
                <a:ext uri="{FF2B5EF4-FFF2-40B4-BE49-F238E27FC236}">
                  <a16:creationId xmlns:a16="http://schemas.microsoft.com/office/drawing/2014/main" id="{98BC141F-5623-45FD-B273-E4CFB094FA56}"/>
                </a:ext>
              </a:extLst>
            </p:cNvPr>
            <p:cNvSpPr/>
            <p:nvPr/>
          </p:nvSpPr>
          <p:spPr>
            <a:xfrm>
              <a:off x="8801684"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6</a:t>
              </a:r>
            </a:p>
          </p:txBody>
        </p:sp>
        <p:sp>
          <p:nvSpPr>
            <p:cNvPr id="48" name="Rectangle 47">
              <a:extLst>
                <a:ext uri="{FF2B5EF4-FFF2-40B4-BE49-F238E27FC236}">
                  <a16:creationId xmlns:a16="http://schemas.microsoft.com/office/drawing/2014/main" id="{DF9230AD-3B3B-46FF-9315-2A457CD96467}"/>
                </a:ext>
              </a:extLst>
            </p:cNvPr>
            <p:cNvSpPr/>
            <p:nvPr/>
          </p:nvSpPr>
          <p:spPr>
            <a:xfrm>
              <a:off x="8413064" y="3823355"/>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Enter recipient data for vaccine registration and submit </a:t>
              </a:r>
            </a:p>
          </p:txBody>
        </p:sp>
        <p:pic>
          <p:nvPicPr>
            <p:cNvPr id="38" name="Graphic 37" descr="Checklist">
              <a:extLst>
                <a:ext uri="{FF2B5EF4-FFF2-40B4-BE49-F238E27FC236}">
                  <a16:creationId xmlns:a16="http://schemas.microsoft.com/office/drawing/2014/main" id="{7CF76AA6-7AA9-4445-893F-5C4D5BEFE4A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691540" y="2011900"/>
              <a:ext cx="814648" cy="814648"/>
            </a:xfrm>
            <a:prstGeom prst="rect">
              <a:avLst/>
            </a:prstGeom>
          </p:spPr>
        </p:pic>
      </p:grpSp>
      <p:grpSp>
        <p:nvGrpSpPr>
          <p:cNvPr id="35" name="Group 34">
            <a:extLst>
              <a:ext uri="{FF2B5EF4-FFF2-40B4-BE49-F238E27FC236}">
                <a16:creationId xmlns:a16="http://schemas.microsoft.com/office/drawing/2014/main" id="{8A2726D6-C1E2-427D-B231-36FE58F3C2E6}"/>
              </a:ext>
            </a:extLst>
          </p:cNvPr>
          <p:cNvGrpSpPr/>
          <p:nvPr/>
        </p:nvGrpSpPr>
        <p:grpSpPr>
          <a:xfrm>
            <a:off x="1722928" y="1819416"/>
            <a:ext cx="1371600" cy="4501340"/>
            <a:chOff x="1679208" y="2059256"/>
            <a:chExt cx="1371600" cy="4501340"/>
          </a:xfrm>
        </p:grpSpPr>
        <p:sp>
          <p:nvSpPr>
            <p:cNvPr id="77" name="Oval 76">
              <a:extLst>
                <a:ext uri="{FF2B5EF4-FFF2-40B4-BE49-F238E27FC236}">
                  <a16:creationId xmlns:a16="http://schemas.microsoft.com/office/drawing/2014/main" id="{F1AF6BBA-3715-4F45-80C3-9B2076BFA524}"/>
                </a:ext>
              </a:extLst>
            </p:cNvPr>
            <p:cNvSpPr/>
            <p:nvPr/>
          </p:nvSpPr>
          <p:spPr>
            <a:xfrm>
              <a:off x="2067828"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2</a:t>
              </a:r>
            </a:p>
          </p:txBody>
        </p:sp>
        <p:sp>
          <p:nvSpPr>
            <p:cNvPr id="34" name="Rectangle 33">
              <a:extLst>
                <a:ext uri="{FF2B5EF4-FFF2-40B4-BE49-F238E27FC236}">
                  <a16:creationId xmlns:a16="http://schemas.microsoft.com/office/drawing/2014/main" id="{A5530E94-539F-487E-BEF8-F2B754E2D372}"/>
                </a:ext>
              </a:extLst>
            </p:cNvPr>
            <p:cNvSpPr/>
            <p:nvPr/>
          </p:nvSpPr>
          <p:spPr>
            <a:xfrm>
              <a:off x="1679208" y="3823354"/>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If name is not found, click create “create new recipient”</a:t>
              </a:r>
            </a:p>
          </p:txBody>
        </p:sp>
        <p:pic>
          <p:nvPicPr>
            <p:cNvPr id="9" name="Graphic 8" descr="Cursor">
              <a:extLst>
                <a:ext uri="{FF2B5EF4-FFF2-40B4-BE49-F238E27FC236}">
                  <a16:creationId xmlns:a16="http://schemas.microsoft.com/office/drawing/2014/main" id="{073C583A-06EE-46AA-B991-CF6EE573BF1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2005040" y="2059256"/>
              <a:ext cx="719937" cy="719937"/>
            </a:xfrm>
            <a:prstGeom prst="rect">
              <a:avLst/>
            </a:prstGeom>
          </p:spPr>
        </p:pic>
        <p:sp>
          <p:nvSpPr>
            <p:cNvPr id="50" name="Oval 49">
              <a:extLst>
                <a:ext uri="{FF2B5EF4-FFF2-40B4-BE49-F238E27FC236}">
                  <a16:creationId xmlns:a16="http://schemas.microsoft.com/office/drawing/2014/main" id="{EF898094-F4DF-49D4-93A8-5A5890B3E8D6}"/>
                </a:ext>
              </a:extLst>
            </p:cNvPr>
            <p:cNvSpPr/>
            <p:nvPr/>
          </p:nvSpPr>
          <p:spPr>
            <a:xfrm>
              <a:off x="2067828" y="4930143"/>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2</a:t>
              </a:r>
            </a:p>
          </p:txBody>
        </p:sp>
        <p:sp>
          <p:nvSpPr>
            <p:cNvPr id="51" name="Rectangle 50">
              <a:extLst>
                <a:ext uri="{FF2B5EF4-FFF2-40B4-BE49-F238E27FC236}">
                  <a16:creationId xmlns:a16="http://schemas.microsoft.com/office/drawing/2014/main" id="{07A10662-9CDA-4A51-955D-69243C846D74}"/>
                </a:ext>
              </a:extLst>
            </p:cNvPr>
            <p:cNvSpPr/>
            <p:nvPr/>
          </p:nvSpPr>
          <p:spPr>
            <a:xfrm>
              <a:off x="1679208" y="5729599"/>
              <a:ext cx="1371600" cy="830997"/>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If name is found, Open recipient record</a:t>
              </a:r>
            </a:p>
          </p:txBody>
        </p:sp>
      </p:grpSp>
      <p:grpSp>
        <p:nvGrpSpPr>
          <p:cNvPr id="39" name="Group 38">
            <a:extLst>
              <a:ext uri="{FF2B5EF4-FFF2-40B4-BE49-F238E27FC236}">
                <a16:creationId xmlns:a16="http://schemas.microsoft.com/office/drawing/2014/main" id="{3E69B123-A160-46CE-932B-5B6ADF0612CC}"/>
              </a:ext>
            </a:extLst>
          </p:cNvPr>
          <p:cNvGrpSpPr/>
          <p:nvPr/>
        </p:nvGrpSpPr>
        <p:grpSpPr>
          <a:xfrm>
            <a:off x="3395462" y="1772060"/>
            <a:ext cx="1371600" cy="4548697"/>
            <a:chOff x="3351742" y="2011900"/>
            <a:chExt cx="1371600" cy="4548697"/>
          </a:xfrm>
        </p:grpSpPr>
        <p:sp>
          <p:nvSpPr>
            <p:cNvPr id="76" name="Oval 75">
              <a:extLst>
                <a:ext uri="{FF2B5EF4-FFF2-40B4-BE49-F238E27FC236}">
                  <a16:creationId xmlns:a16="http://schemas.microsoft.com/office/drawing/2014/main" id="{FDF3A8A2-7659-46E3-9D54-546C001B9CC8}"/>
                </a:ext>
              </a:extLst>
            </p:cNvPr>
            <p:cNvSpPr/>
            <p:nvPr/>
          </p:nvSpPr>
          <p:spPr>
            <a:xfrm>
              <a:off x="3740362"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3</a:t>
              </a:r>
            </a:p>
          </p:txBody>
        </p:sp>
        <p:sp>
          <p:nvSpPr>
            <p:cNvPr id="40" name="Rectangle 39">
              <a:extLst>
                <a:ext uri="{FF2B5EF4-FFF2-40B4-BE49-F238E27FC236}">
                  <a16:creationId xmlns:a16="http://schemas.microsoft.com/office/drawing/2014/main" id="{CFD9D10D-D2FD-43C6-95DC-B5792B825E9B}"/>
                </a:ext>
              </a:extLst>
            </p:cNvPr>
            <p:cNvSpPr/>
            <p:nvPr/>
          </p:nvSpPr>
          <p:spPr>
            <a:xfrm>
              <a:off x="3351742" y="3823355"/>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Complete all “create new recipient” fields</a:t>
              </a:r>
            </a:p>
          </p:txBody>
        </p:sp>
        <p:pic>
          <p:nvPicPr>
            <p:cNvPr id="11" name="Graphic 10" descr="Checklist">
              <a:extLst>
                <a:ext uri="{FF2B5EF4-FFF2-40B4-BE49-F238E27FC236}">
                  <a16:creationId xmlns:a16="http://schemas.microsoft.com/office/drawing/2014/main" id="{380DD46F-D0A9-463D-B8DF-27A2FED4FDC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630218" y="2011900"/>
              <a:ext cx="814648" cy="814648"/>
            </a:xfrm>
            <a:prstGeom prst="rect">
              <a:avLst/>
            </a:prstGeom>
          </p:spPr>
        </p:pic>
        <p:sp>
          <p:nvSpPr>
            <p:cNvPr id="52" name="Oval 51">
              <a:extLst>
                <a:ext uri="{FF2B5EF4-FFF2-40B4-BE49-F238E27FC236}">
                  <a16:creationId xmlns:a16="http://schemas.microsoft.com/office/drawing/2014/main" id="{1331935E-84D8-42E0-84D1-D1148DC118A3}"/>
                </a:ext>
              </a:extLst>
            </p:cNvPr>
            <p:cNvSpPr/>
            <p:nvPr/>
          </p:nvSpPr>
          <p:spPr>
            <a:xfrm>
              <a:off x="3740362" y="4930143"/>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3</a:t>
              </a:r>
            </a:p>
          </p:txBody>
        </p:sp>
        <p:sp>
          <p:nvSpPr>
            <p:cNvPr id="53" name="Rectangle 52">
              <a:extLst>
                <a:ext uri="{FF2B5EF4-FFF2-40B4-BE49-F238E27FC236}">
                  <a16:creationId xmlns:a16="http://schemas.microsoft.com/office/drawing/2014/main" id="{E950C33D-D80B-4D48-B1DD-68C39369E417}"/>
                </a:ext>
              </a:extLst>
            </p:cNvPr>
            <p:cNvSpPr/>
            <p:nvPr/>
          </p:nvSpPr>
          <p:spPr>
            <a:xfrm>
              <a:off x="3351742" y="5729600"/>
              <a:ext cx="1371600" cy="830997"/>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Verify that recipient has a blank “dose Status</a:t>
              </a:r>
            </a:p>
          </p:txBody>
        </p:sp>
      </p:grpSp>
      <p:grpSp>
        <p:nvGrpSpPr>
          <p:cNvPr id="43" name="Group 42">
            <a:extLst>
              <a:ext uri="{FF2B5EF4-FFF2-40B4-BE49-F238E27FC236}">
                <a16:creationId xmlns:a16="http://schemas.microsoft.com/office/drawing/2014/main" id="{B45E2DD4-E8D6-4AE7-86E7-3CB85C9F441A}"/>
              </a:ext>
            </a:extLst>
          </p:cNvPr>
          <p:cNvGrpSpPr/>
          <p:nvPr/>
        </p:nvGrpSpPr>
        <p:grpSpPr>
          <a:xfrm>
            <a:off x="5067996" y="1819416"/>
            <a:ext cx="1371600" cy="4143401"/>
            <a:chOff x="5024276" y="2059256"/>
            <a:chExt cx="1371600" cy="4143401"/>
          </a:xfrm>
        </p:grpSpPr>
        <p:sp>
          <p:nvSpPr>
            <p:cNvPr id="42" name="Oval 41">
              <a:extLst>
                <a:ext uri="{FF2B5EF4-FFF2-40B4-BE49-F238E27FC236}">
                  <a16:creationId xmlns:a16="http://schemas.microsoft.com/office/drawing/2014/main" id="{548DA85D-7E26-4938-839A-4793FBF4AA6F}"/>
                </a:ext>
              </a:extLst>
            </p:cNvPr>
            <p:cNvSpPr/>
            <p:nvPr/>
          </p:nvSpPr>
          <p:spPr>
            <a:xfrm>
              <a:off x="5412896" y="3023898"/>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4</a:t>
              </a:r>
            </a:p>
          </p:txBody>
        </p:sp>
        <p:sp>
          <p:nvSpPr>
            <p:cNvPr id="44" name="Rectangle 43">
              <a:extLst>
                <a:ext uri="{FF2B5EF4-FFF2-40B4-BE49-F238E27FC236}">
                  <a16:creationId xmlns:a16="http://schemas.microsoft.com/office/drawing/2014/main" id="{1AFBDC65-32F6-4DB6-BAF8-F002D7114785}"/>
                </a:ext>
              </a:extLst>
            </p:cNvPr>
            <p:cNvSpPr/>
            <p:nvPr/>
          </p:nvSpPr>
          <p:spPr>
            <a:xfrm>
              <a:off x="5024276" y="3834747"/>
              <a:ext cx="1371600" cy="822960"/>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Click “create recipient” button to submit form</a:t>
              </a:r>
            </a:p>
          </p:txBody>
        </p:sp>
        <p:pic>
          <p:nvPicPr>
            <p:cNvPr id="36" name="Graphic 35" descr="Cursor">
              <a:extLst>
                <a:ext uri="{FF2B5EF4-FFF2-40B4-BE49-F238E27FC236}">
                  <a16:creationId xmlns:a16="http://schemas.microsoft.com/office/drawing/2014/main" id="{223AA6C1-FE18-4C81-BEFA-4BD40B3B2B9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350108" y="2059256"/>
              <a:ext cx="719937" cy="719937"/>
            </a:xfrm>
            <a:prstGeom prst="rect">
              <a:avLst/>
            </a:prstGeom>
          </p:spPr>
        </p:pic>
        <p:sp>
          <p:nvSpPr>
            <p:cNvPr id="56" name="Oval 55">
              <a:extLst>
                <a:ext uri="{FF2B5EF4-FFF2-40B4-BE49-F238E27FC236}">
                  <a16:creationId xmlns:a16="http://schemas.microsoft.com/office/drawing/2014/main" id="{C58E20AF-AF0D-4E8E-AEE6-2ACE3A8758F6}"/>
                </a:ext>
              </a:extLst>
            </p:cNvPr>
            <p:cNvSpPr/>
            <p:nvPr/>
          </p:nvSpPr>
          <p:spPr>
            <a:xfrm>
              <a:off x="5412896" y="4930143"/>
              <a:ext cx="594360" cy="542286"/>
            </a:xfrm>
            <a:prstGeom prst="ellipse">
              <a:avLst/>
            </a:prstGeom>
            <a:solidFill>
              <a:srgbClr val="014373"/>
            </a:solidFill>
            <a:ln w="57150">
              <a:noFill/>
            </a:ln>
          </p:spPr>
          <p:txBody>
            <a:bodyPr rtlCol="0" anchor="ctr">
              <a:noAutofit/>
            </a:bodyPr>
            <a:lstStyle/>
            <a:p>
              <a:pPr algn="ctr" defTabSz="914400">
                <a:buClr>
                  <a:srgbClr val="FFFFFF"/>
                </a:buClr>
              </a:pPr>
              <a:r>
                <a:rPr lang="en-US" sz="2000" b="1" kern="0">
                  <a:solidFill>
                    <a:srgbClr val="FFFFFF"/>
                  </a:solidFill>
                  <a:latin typeface="+mj-lt"/>
                </a:rPr>
                <a:t>4</a:t>
              </a:r>
            </a:p>
          </p:txBody>
        </p:sp>
        <p:sp>
          <p:nvSpPr>
            <p:cNvPr id="57" name="Rectangle 56">
              <a:extLst>
                <a:ext uri="{FF2B5EF4-FFF2-40B4-BE49-F238E27FC236}">
                  <a16:creationId xmlns:a16="http://schemas.microsoft.com/office/drawing/2014/main" id="{FE887326-FAEC-4668-8E34-CDC93F9FB36D}"/>
                </a:ext>
              </a:extLst>
            </p:cNvPr>
            <p:cNvSpPr/>
            <p:nvPr/>
          </p:nvSpPr>
          <p:spPr>
            <a:xfrm>
              <a:off x="5024276" y="5740992"/>
              <a:ext cx="1371600" cy="461665"/>
            </a:xfrm>
            <a:prstGeom prst="rect">
              <a:avLst/>
            </a:prstGeom>
          </p:spPr>
          <p:txBody>
            <a:bodyPr wrap="square">
              <a:spAutoFit/>
            </a:bodyPr>
            <a:lstStyle/>
            <a:p>
              <a:pPr lvl="0" algn="ctr" defTabSz="914400">
                <a:defRPr/>
              </a:pPr>
              <a:r>
                <a:rPr lang="en-US" sz="1200" b="1" cap="all">
                  <a:solidFill>
                    <a:schemeClr val="bg1"/>
                  </a:solidFill>
                  <a:latin typeface="EYInterstate" panose="02000503020000020004" pitchFamily="2" charset="0"/>
                </a:rPr>
                <a:t>Click “register” button</a:t>
              </a:r>
            </a:p>
          </p:txBody>
        </p:sp>
      </p:grpSp>
    </p:spTree>
    <p:custDataLst>
      <p:tags r:id="rId1"/>
    </p:custDataLst>
    <p:extLst>
      <p:ext uri="{BB962C8B-B14F-4D97-AF65-F5344CB8AC3E}">
        <p14:creationId xmlns:p14="http://schemas.microsoft.com/office/powerpoint/2010/main" val="39685200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1441"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27</a:t>
            </a:fld>
            <a:endParaRPr lang="en-US" sz="999">
              <a:solidFill>
                <a:srgbClr val="808080"/>
              </a:solidFill>
              <a:latin typeface="+mn-lt"/>
            </a:endParaRPr>
          </a:p>
        </p:txBody>
      </p:sp>
      <p:sp>
        <p:nvSpPr>
          <p:cNvPr id="12" name="Title 1">
            <a:extLst>
              <a:ext uri="{FF2B5EF4-FFF2-40B4-BE49-F238E27FC236}">
                <a16:creationId xmlns:a16="http://schemas.microsoft.com/office/drawing/2014/main" id="{A58250C0-260E-4C07-8047-8B0EADC2D1B8}"/>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If the correct Recipient does not appear, Click “Create New Recipient”</a:t>
            </a:r>
          </a:p>
        </p:txBody>
      </p:sp>
      <p:grpSp>
        <p:nvGrpSpPr>
          <p:cNvPr id="14" name="Group 13">
            <a:extLst>
              <a:ext uri="{FF2B5EF4-FFF2-40B4-BE49-F238E27FC236}">
                <a16:creationId xmlns:a16="http://schemas.microsoft.com/office/drawing/2014/main" id="{9E606FF0-FD5D-4CE5-9C73-E33F1666A8F9}"/>
              </a:ext>
            </a:extLst>
          </p:cNvPr>
          <p:cNvGrpSpPr/>
          <p:nvPr/>
        </p:nvGrpSpPr>
        <p:grpSpPr>
          <a:xfrm>
            <a:off x="365999" y="910848"/>
            <a:ext cx="11460003" cy="4941312"/>
            <a:chOff x="674118" y="2653432"/>
            <a:chExt cx="8343900" cy="3597714"/>
          </a:xfrm>
        </p:grpSpPr>
        <p:pic>
          <p:nvPicPr>
            <p:cNvPr id="16" name="Picture 15">
              <a:extLst>
                <a:ext uri="{FF2B5EF4-FFF2-40B4-BE49-F238E27FC236}">
                  <a16:creationId xmlns:a16="http://schemas.microsoft.com/office/drawing/2014/main" id="{A70BE638-EA33-4CF8-8AD5-483C3262D4FA}"/>
                </a:ext>
              </a:extLst>
            </p:cNvPr>
            <p:cNvPicPr>
              <a:picLocks noChangeAspect="1"/>
            </p:cNvPicPr>
            <p:nvPr/>
          </p:nvPicPr>
          <p:blipFill rotWithShape="1">
            <a:blip r:embed="rId8"/>
            <a:srcRect b="4514"/>
            <a:stretch/>
          </p:blipFill>
          <p:spPr>
            <a:xfrm>
              <a:off x="674118" y="2653432"/>
              <a:ext cx="8343900" cy="3597714"/>
            </a:xfrm>
            <a:prstGeom prst="rect">
              <a:avLst/>
            </a:prstGeom>
            <a:ln w="9525">
              <a:solidFill>
                <a:schemeClr val="accent1"/>
              </a:solidFill>
            </a:ln>
            <a:effectLst>
              <a:outerShdw blurRad="50800" dist="38100" dir="2700000" algn="tl" rotWithShape="0">
                <a:prstClr val="black">
                  <a:alpha val="40000"/>
                </a:prstClr>
              </a:outerShdw>
            </a:effectLst>
          </p:spPr>
        </p:pic>
        <p:sp>
          <p:nvSpPr>
            <p:cNvPr id="19" name="Rectangle 18">
              <a:extLst>
                <a:ext uri="{FF2B5EF4-FFF2-40B4-BE49-F238E27FC236}">
                  <a16:creationId xmlns:a16="http://schemas.microsoft.com/office/drawing/2014/main" id="{8C790EF0-B28C-4040-98B8-8EA89F509076}"/>
                </a:ext>
              </a:extLst>
            </p:cNvPr>
            <p:cNvSpPr/>
            <p:nvPr/>
          </p:nvSpPr>
          <p:spPr>
            <a:xfrm>
              <a:off x="7739199" y="3838890"/>
              <a:ext cx="1141310" cy="27909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Rectangle 9">
            <a:extLst>
              <a:ext uri="{FF2B5EF4-FFF2-40B4-BE49-F238E27FC236}">
                <a16:creationId xmlns:a16="http://schemas.microsoft.com/office/drawing/2014/main" id="{EB2681A8-7D06-4A28-819C-AE97751DCB71}"/>
              </a:ext>
            </a:extLst>
          </p:cNvPr>
          <p:cNvSpPr/>
          <p:nvPr/>
        </p:nvSpPr>
        <p:spPr>
          <a:xfrm flipV="1">
            <a:off x="1362268" y="1895980"/>
            <a:ext cx="854685" cy="35829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2"/>
    </p:custDataLst>
    <p:extLst>
      <p:ext uri="{BB962C8B-B14F-4D97-AF65-F5344CB8AC3E}">
        <p14:creationId xmlns:p14="http://schemas.microsoft.com/office/powerpoint/2010/main" val="15392476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3489"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28</a:t>
            </a:fld>
            <a:endParaRPr lang="en-US" sz="999">
              <a:solidFill>
                <a:srgbClr val="808080"/>
              </a:solidFill>
              <a:latin typeface="+mn-lt"/>
            </a:endParaRPr>
          </a:p>
        </p:txBody>
      </p:sp>
      <p:sp>
        <p:nvSpPr>
          <p:cNvPr id="10" name="Title 1">
            <a:extLst>
              <a:ext uri="{FF2B5EF4-FFF2-40B4-BE49-F238E27FC236}">
                <a16:creationId xmlns:a16="http://schemas.microsoft.com/office/drawing/2014/main" id="{BB9F5FA8-F252-453F-9803-189BBF301F45}"/>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Create Recipient and Complete Registration</a:t>
            </a:r>
          </a:p>
        </p:txBody>
      </p:sp>
      <p:pic>
        <p:nvPicPr>
          <p:cNvPr id="14" name="Picture 13">
            <a:extLst>
              <a:ext uri="{FF2B5EF4-FFF2-40B4-BE49-F238E27FC236}">
                <a16:creationId xmlns:a16="http://schemas.microsoft.com/office/drawing/2014/main" id="{1A1A6EEC-C735-4710-B28C-9681A5567DA6}"/>
              </a:ext>
            </a:extLst>
          </p:cNvPr>
          <p:cNvPicPr>
            <a:picLocks noChangeAspect="1"/>
          </p:cNvPicPr>
          <p:nvPr/>
        </p:nvPicPr>
        <p:blipFill>
          <a:blip r:embed="rId8"/>
          <a:stretch>
            <a:fillRect/>
          </a:stretch>
        </p:blipFill>
        <p:spPr>
          <a:xfrm>
            <a:off x="7265947" y="965584"/>
            <a:ext cx="2826121" cy="3657600"/>
          </a:xfrm>
          <a:prstGeom prst="rect">
            <a:avLst/>
          </a:prstGeom>
          <a:ln w="9525">
            <a:solidFill>
              <a:schemeClr val="accent1"/>
            </a:solidFill>
          </a:ln>
          <a:effectLst>
            <a:outerShdw blurRad="50800" dist="38100" dir="2700000" algn="tl" rotWithShape="0">
              <a:prstClr val="black">
                <a:alpha val="40000"/>
              </a:prstClr>
            </a:outerShdw>
          </a:effectLst>
        </p:spPr>
      </p:pic>
      <p:pic>
        <p:nvPicPr>
          <p:cNvPr id="15" name="Picture 14">
            <a:extLst>
              <a:ext uri="{FF2B5EF4-FFF2-40B4-BE49-F238E27FC236}">
                <a16:creationId xmlns:a16="http://schemas.microsoft.com/office/drawing/2014/main" id="{7688FCAA-C902-4B0B-B03A-E9C865F1C201}"/>
              </a:ext>
            </a:extLst>
          </p:cNvPr>
          <p:cNvPicPr>
            <a:picLocks noChangeAspect="1"/>
          </p:cNvPicPr>
          <p:nvPr/>
        </p:nvPicPr>
        <p:blipFill>
          <a:blip r:embed="rId9"/>
          <a:stretch>
            <a:fillRect/>
          </a:stretch>
        </p:blipFill>
        <p:spPr>
          <a:xfrm>
            <a:off x="8937296" y="2600222"/>
            <a:ext cx="2819509" cy="3657600"/>
          </a:xfrm>
          <a:prstGeom prst="rect">
            <a:avLst/>
          </a:prstGeom>
          <a:ln w="9525">
            <a:solidFill>
              <a:schemeClr val="accent1"/>
            </a:solidFill>
          </a:ln>
          <a:effectLst>
            <a:outerShdw blurRad="50800" dist="38100" dir="2700000" algn="tl" rotWithShape="0">
              <a:prstClr val="black">
                <a:alpha val="40000"/>
              </a:prstClr>
            </a:outerShdw>
          </a:effectLst>
        </p:spPr>
      </p:pic>
      <p:grpSp>
        <p:nvGrpSpPr>
          <p:cNvPr id="16" name="Group 15">
            <a:extLst>
              <a:ext uri="{FF2B5EF4-FFF2-40B4-BE49-F238E27FC236}">
                <a16:creationId xmlns:a16="http://schemas.microsoft.com/office/drawing/2014/main" id="{5FEEE64E-BC59-40D8-AD0D-5DF314FA623B}"/>
              </a:ext>
            </a:extLst>
          </p:cNvPr>
          <p:cNvGrpSpPr/>
          <p:nvPr/>
        </p:nvGrpSpPr>
        <p:grpSpPr>
          <a:xfrm>
            <a:off x="2082931" y="3182112"/>
            <a:ext cx="4988429" cy="3154075"/>
            <a:chOff x="3087801" y="3136254"/>
            <a:chExt cx="5865299" cy="3589398"/>
          </a:xfrm>
        </p:grpSpPr>
        <p:pic>
          <p:nvPicPr>
            <p:cNvPr id="17" name="Picture 16">
              <a:extLst>
                <a:ext uri="{FF2B5EF4-FFF2-40B4-BE49-F238E27FC236}">
                  <a16:creationId xmlns:a16="http://schemas.microsoft.com/office/drawing/2014/main" id="{066BCA52-3DC5-4BAE-B426-D39D1DE14B67}"/>
                </a:ext>
              </a:extLst>
            </p:cNvPr>
            <p:cNvPicPr>
              <a:picLocks noChangeAspect="1"/>
            </p:cNvPicPr>
            <p:nvPr/>
          </p:nvPicPr>
          <p:blipFill>
            <a:blip r:embed="rId10"/>
            <a:stretch>
              <a:fillRect/>
            </a:stretch>
          </p:blipFill>
          <p:spPr>
            <a:xfrm>
              <a:off x="3087801" y="3136254"/>
              <a:ext cx="5865299" cy="3589398"/>
            </a:xfrm>
            <a:prstGeom prst="rect">
              <a:avLst/>
            </a:prstGeom>
            <a:ln w="9525">
              <a:solidFill>
                <a:srgbClr val="4472C4"/>
              </a:solidFill>
            </a:ln>
            <a:effectLst>
              <a:outerShdw blurRad="50800" dist="38100" dir="2700000" algn="tl" rotWithShape="0">
                <a:prstClr val="black">
                  <a:alpha val="40000"/>
                </a:prstClr>
              </a:outerShdw>
            </a:effectLst>
          </p:spPr>
        </p:pic>
        <p:sp>
          <p:nvSpPr>
            <p:cNvPr id="18" name="Rectangle 17">
              <a:extLst>
                <a:ext uri="{FF2B5EF4-FFF2-40B4-BE49-F238E27FC236}">
                  <a16:creationId xmlns:a16="http://schemas.microsoft.com/office/drawing/2014/main" id="{D2FE4AB8-EC7A-41CB-B485-A2A3FAA57F8E}"/>
                </a:ext>
              </a:extLst>
            </p:cNvPr>
            <p:cNvSpPr/>
            <p:nvPr/>
          </p:nvSpPr>
          <p:spPr>
            <a:xfrm flipV="1">
              <a:off x="8421401" y="6304546"/>
              <a:ext cx="450509" cy="3128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D963569-3952-4E74-B5F2-3053E2E71044}"/>
                </a:ext>
              </a:extLst>
            </p:cNvPr>
            <p:cNvSpPr/>
            <p:nvPr/>
          </p:nvSpPr>
          <p:spPr>
            <a:xfrm flipV="1">
              <a:off x="3216012" y="5758488"/>
              <a:ext cx="267630" cy="17307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2F8329B1-7063-4084-8E7F-38D499754293}"/>
              </a:ext>
            </a:extLst>
          </p:cNvPr>
          <p:cNvGrpSpPr/>
          <p:nvPr/>
        </p:nvGrpSpPr>
        <p:grpSpPr>
          <a:xfrm>
            <a:off x="475971" y="965584"/>
            <a:ext cx="3218205" cy="3657600"/>
            <a:chOff x="180230" y="1150276"/>
            <a:chExt cx="4597829" cy="4557447"/>
          </a:xfrm>
        </p:grpSpPr>
        <p:pic>
          <p:nvPicPr>
            <p:cNvPr id="12" name="Picture 11">
              <a:extLst>
                <a:ext uri="{FF2B5EF4-FFF2-40B4-BE49-F238E27FC236}">
                  <a16:creationId xmlns:a16="http://schemas.microsoft.com/office/drawing/2014/main" id="{FB50C50B-35A1-4E75-9DBB-997D8EEAF768}"/>
                </a:ext>
              </a:extLst>
            </p:cNvPr>
            <p:cNvPicPr>
              <a:picLocks noChangeAspect="1"/>
            </p:cNvPicPr>
            <p:nvPr/>
          </p:nvPicPr>
          <p:blipFill>
            <a:blip r:embed="rId11"/>
            <a:stretch>
              <a:fillRect/>
            </a:stretch>
          </p:blipFill>
          <p:spPr>
            <a:xfrm>
              <a:off x="180230" y="1150276"/>
              <a:ext cx="4597829" cy="4557447"/>
            </a:xfrm>
            <a:prstGeom prst="rect">
              <a:avLst/>
            </a:prstGeom>
            <a:ln w="9525">
              <a:solidFill>
                <a:schemeClr val="accent1"/>
              </a:solidFill>
            </a:ln>
            <a:effectLst>
              <a:outerShdw blurRad="50800" dist="38100" dir="2700000" algn="tl" rotWithShape="0">
                <a:prstClr val="black">
                  <a:alpha val="40000"/>
                </a:prstClr>
              </a:outerShdw>
            </a:effectLst>
          </p:spPr>
        </p:pic>
        <p:sp>
          <p:nvSpPr>
            <p:cNvPr id="13" name="Rectangle 12">
              <a:extLst>
                <a:ext uri="{FF2B5EF4-FFF2-40B4-BE49-F238E27FC236}">
                  <a16:creationId xmlns:a16="http://schemas.microsoft.com/office/drawing/2014/main" id="{C8560446-535C-439C-99C2-8CD58149ACF4}"/>
                </a:ext>
              </a:extLst>
            </p:cNvPr>
            <p:cNvSpPr/>
            <p:nvPr/>
          </p:nvSpPr>
          <p:spPr>
            <a:xfrm flipV="1">
              <a:off x="3660937" y="5276153"/>
              <a:ext cx="977808" cy="30368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2"/>
    </p:custDataLst>
    <p:extLst>
      <p:ext uri="{BB962C8B-B14F-4D97-AF65-F5344CB8AC3E}">
        <p14:creationId xmlns:p14="http://schemas.microsoft.com/office/powerpoint/2010/main" val="31212262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D87B6DF-8191-464E-AB7E-121E7BA16364}"/>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5537" name="think-cell Slide" r:id="rId6" imgW="7772400" imgH="10058400" progId="TCLayout.ActiveDocument.1">
                  <p:embed/>
                </p:oleObj>
              </mc:Choice>
              <mc:Fallback>
                <p:oleObj name="think-cell Slide" r:id="rId6" imgW="7772400" imgH="10058400" progId="TCLayout.ActiveDocument.1">
                  <p:embed/>
                  <p:pic>
                    <p:nvPicPr>
                      <p:cNvPr id="7" name="Object 6" hidden="1">
                        <a:extLst>
                          <a:ext uri="{FF2B5EF4-FFF2-40B4-BE49-F238E27FC236}">
                            <a16:creationId xmlns:a16="http://schemas.microsoft.com/office/drawing/2014/main" id="{DD87B6DF-8191-464E-AB7E-121E7BA16364}"/>
                          </a:ext>
                        </a:extLst>
                      </p:cNvPr>
                      <p:cNvPicPr/>
                      <p:nvPr/>
                    </p:nvPicPr>
                    <p:blipFill>
                      <a:blip r:embed="rId7"/>
                      <a:stretch>
                        <a:fillRect/>
                      </a:stretch>
                    </p:blipFill>
                    <p:spPr>
                      <a:xfrm>
                        <a:off x="1588" y="1588"/>
                        <a:ext cx="1587" cy="1587"/>
                      </a:xfrm>
                      <a:prstGeom prst="rect">
                        <a:avLst/>
                      </a:prstGeom>
                    </p:spPr>
                  </p:pic>
                </p:oleObj>
              </mc:Fallback>
            </mc:AlternateContent>
          </a:graphicData>
        </a:graphic>
      </p:graphicFrame>
      <p:sp>
        <p:nvSpPr>
          <p:cNvPr id="8" name="Title 11">
            <a:extLst>
              <a:ext uri="{FF2B5EF4-FFF2-40B4-BE49-F238E27FC236}">
                <a16:creationId xmlns:a16="http://schemas.microsoft.com/office/drawing/2014/main" id="{62CA0B21-B744-FE43-A932-81C21120730C}"/>
              </a:ext>
            </a:extLst>
          </p:cNvPr>
          <p:cNvSpPr txBox="1">
            <a:spLocks/>
          </p:cNvSpPr>
          <p:nvPr/>
        </p:nvSpPr>
        <p:spPr>
          <a:xfrm>
            <a:off x="247584" y="51159"/>
            <a:ext cx="11474771" cy="719052"/>
          </a:xfrm>
          <a:prstGeom prst="rect">
            <a:avLst/>
          </a:prstGeom>
        </p:spPr>
        <p:txBody>
          <a:bodyPr vert="horz" lIns="91440" tIns="45720" rIns="91440" bIns="45720" rtlCol="0" anchor="ct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0" marR="0" lvl="0" indent="0" algn="l" defTabSz="457200" rtl="0" eaLnBrk="1" fontAlgn="auto" latinLnBrk="0" hangingPunct="1">
              <a:lnSpc>
                <a:spcPct val="100000"/>
              </a:lnSpc>
              <a:spcBef>
                <a:spcPct val="0"/>
              </a:spcBef>
              <a:spcAft>
                <a:spcPts val="0"/>
              </a:spcAft>
              <a:buClrTx/>
              <a:buSzTx/>
              <a:buFontTx/>
              <a:buNone/>
              <a:tabLst/>
              <a:defRPr/>
            </a:pPr>
            <a:endParaRPr kumimoji="0" lang="en-US" sz="2000" b="0" i="0" u="none" strike="noStrike" kern="1200" cap="none" spc="0" normalizeH="0" baseline="0" noProof="0">
              <a:ln w="0">
                <a:noFill/>
              </a:ln>
              <a:solidFill>
                <a:srgbClr val="000000"/>
              </a:solidFill>
              <a:effectLst/>
              <a:uLnTx/>
              <a:uFillTx/>
              <a:latin typeface="EYInterstate" panose="02000503020000020004" pitchFamily="2" charset="0"/>
              <a:ea typeface="+mj-ea"/>
              <a:cs typeface="Arial" panose="020B0604020202020204" pitchFamily="34" charset="0"/>
            </a:endParaRPr>
          </a:p>
        </p:txBody>
      </p:sp>
      <p:cxnSp>
        <p:nvCxnSpPr>
          <p:cNvPr id="21" name="Straight Arrow Connector 20">
            <a:extLst>
              <a:ext uri="{FF2B5EF4-FFF2-40B4-BE49-F238E27FC236}">
                <a16:creationId xmlns:a16="http://schemas.microsoft.com/office/drawing/2014/main" id="{BAD0C865-B247-49FF-983D-5282C6556447}"/>
              </a:ext>
            </a:extLst>
          </p:cNvPr>
          <p:cNvCxnSpPr>
            <a:cxnSpLocks/>
          </p:cNvCxnSpPr>
          <p:nvPr/>
        </p:nvCxnSpPr>
        <p:spPr>
          <a:xfrm flipV="1">
            <a:off x="349185" y="713894"/>
            <a:ext cx="11474771" cy="930"/>
          </a:xfrm>
          <a:prstGeom prst="straightConnector1">
            <a:avLst/>
          </a:prstGeom>
          <a:noFill/>
          <a:ln w="28575" cap="flat" cmpd="sng" algn="ctr">
            <a:solidFill>
              <a:srgbClr val="0070C0"/>
            </a:solidFill>
            <a:prstDash val="solid"/>
            <a:miter lim="800000"/>
            <a:headEnd type="none" w="med" len="med"/>
            <a:tailEnd type="none" w="med" len="med"/>
          </a:ln>
          <a:effectLst/>
        </p:spPr>
      </p:cxnSp>
      <p:sp>
        <p:nvSpPr>
          <p:cNvPr id="9" name="Holder 6">
            <a:extLst>
              <a:ext uri="{FF2B5EF4-FFF2-40B4-BE49-F238E27FC236}">
                <a16:creationId xmlns:a16="http://schemas.microsoft.com/office/drawing/2014/main" id="{46804175-4D64-4B6D-9C45-3892B8473857}"/>
              </a:ext>
            </a:extLst>
          </p:cNvPr>
          <p:cNvSpPr txBox="1">
            <a:spLocks/>
          </p:cNvSpPr>
          <p:nvPr/>
        </p:nvSpPr>
        <p:spPr>
          <a:xfrm>
            <a:off x="11562533" y="6508582"/>
            <a:ext cx="419008" cy="153888"/>
          </a:xfrm>
          <a:prstGeom prst="rect">
            <a:avLst/>
          </a:prstGeom>
        </p:spPr>
        <p:txBody>
          <a:bodyPr wrap="square" lIns="0" tIns="0" rIns="0" bIns="0" anchor="ctr">
            <a:spAutoFit/>
          </a:bodyPr>
          <a:lstStyle>
            <a:defPPr>
              <a:defRPr lang="en-US"/>
            </a:defPPr>
            <a:lvl1pPr marL="0" algn="l" defTabSz="457200" rtl="0" eaLnBrk="1" latinLnBrk="0" hangingPunct="1">
              <a:defRPr sz="1500" b="0" i="0" kern="1200">
                <a:solidFill>
                  <a:srgbClr val="6F7072"/>
                </a:solidFill>
                <a:latin typeface="EYInterstate Light"/>
                <a:ea typeface="+mn-ea"/>
                <a:cs typeface="EYInterstate Light"/>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19049" algn="ctr"/>
            <a:fld id="{81D60167-4931-47E6-BA6A-407CBD079E47}" type="slidenum">
              <a:rPr lang="en-US" sz="999" smtClean="0">
                <a:solidFill>
                  <a:srgbClr val="808080"/>
                </a:solidFill>
                <a:latin typeface="+mn-lt"/>
              </a:rPr>
              <a:pPr marL="19049" algn="ctr"/>
              <a:t>29</a:t>
            </a:fld>
            <a:endParaRPr lang="en-US" sz="999">
              <a:solidFill>
                <a:srgbClr val="808080"/>
              </a:solidFill>
              <a:latin typeface="+mn-lt"/>
            </a:endParaRPr>
          </a:p>
        </p:txBody>
      </p:sp>
      <p:grpSp>
        <p:nvGrpSpPr>
          <p:cNvPr id="17" name="Group 16">
            <a:extLst>
              <a:ext uri="{FF2B5EF4-FFF2-40B4-BE49-F238E27FC236}">
                <a16:creationId xmlns:a16="http://schemas.microsoft.com/office/drawing/2014/main" id="{F3DE3A6B-349E-4389-9E2C-AFBCBCBC1A83}"/>
              </a:ext>
            </a:extLst>
          </p:cNvPr>
          <p:cNvGrpSpPr/>
          <p:nvPr/>
        </p:nvGrpSpPr>
        <p:grpSpPr>
          <a:xfrm>
            <a:off x="294331" y="1176582"/>
            <a:ext cx="6123235" cy="1975090"/>
            <a:chOff x="349185" y="1543528"/>
            <a:chExt cx="11262844" cy="3632906"/>
          </a:xfrm>
        </p:grpSpPr>
        <p:pic>
          <p:nvPicPr>
            <p:cNvPr id="16" name="Picture 15">
              <a:extLst>
                <a:ext uri="{FF2B5EF4-FFF2-40B4-BE49-F238E27FC236}">
                  <a16:creationId xmlns:a16="http://schemas.microsoft.com/office/drawing/2014/main" id="{751ED755-74BA-42E8-82E1-1959AF51F903}"/>
                </a:ext>
              </a:extLst>
            </p:cNvPr>
            <p:cNvPicPr>
              <a:picLocks noChangeAspect="1"/>
            </p:cNvPicPr>
            <p:nvPr/>
          </p:nvPicPr>
          <p:blipFill rotWithShape="1">
            <a:blip r:embed="rId8">
              <a:extLst>
                <a:ext uri="{28A0092B-C50C-407E-A947-70E740481C1C}">
                  <a14:useLocalDpi xmlns:a14="http://schemas.microsoft.com/office/drawing/2010/main" val="0"/>
                </a:ext>
              </a:extLst>
            </a:blip>
            <a:srcRect t="1" b="81757"/>
            <a:stretch/>
          </p:blipFill>
          <p:spPr>
            <a:xfrm>
              <a:off x="349185" y="1543528"/>
              <a:ext cx="11262844" cy="3632906"/>
            </a:xfrm>
            <a:prstGeom prst="rect">
              <a:avLst/>
            </a:prstGeom>
            <a:ln>
              <a:solidFill>
                <a:srgbClr val="4472C4"/>
              </a:solidFill>
            </a:ln>
            <a:effectLst>
              <a:outerShdw blurRad="50800" dist="38100" dir="2700000" algn="tl" rotWithShape="0">
                <a:prstClr val="black">
                  <a:alpha val="40000"/>
                </a:prstClr>
              </a:outerShdw>
            </a:effectLst>
          </p:spPr>
        </p:pic>
        <p:grpSp>
          <p:nvGrpSpPr>
            <p:cNvPr id="5" name="Group 4">
              <a:extLst>
                <a:ext uri="{FF2B5EF4-FFF2-40B4-BE49-F238E27FC236}">
                  <a16:creationId xmlns:a16="http://schemas.microsoft.com/office/drawing/2014/main" id="{07712577-587B-4C20-92CE-210DDD40E946}"/>
                </a:ext>
              </a:extLst>
            </p:cNvPr>
            <p:cNvGrpSpPr/>
            <p:nvPr/>
          </p:nvGrpSpPr>
          <p:grpSpPr>
            <a:xfrm>
              <a:off x="579970" y="3282785"/>
              <a:ext cx="10824910" cy="1671507"/>
              <a:chOff x="1854926" y="2290893"/>
              <a:chExt cx="10824910" cy="1671507"/>
            </a:xfrm>
          </p:grpSpPr>
          <p:sp>
            <p:nvSpPr>
              <p:cNvPr id="10" name="Rectangle 9">
                <a:extLst>
                  <a:ext uri="{FF2B5EF4-FFF2-40B4-BE49-F238E27FC236}">
                    <a16:creationId xmlns:a16="http://schemas.microsoft.com/office/drawing/2014/main" id="{2C594B98-4797-49AE-A7A0-009C624AE975}"/>
                  </a:ext>
                </a:extLst>
              </p:cNvPr>
              <p:cNvSpPr/>
              <p:nvPr/>
            </p:nvSpPr>
            <p:spPr>
              <a:xfrm>
                <a:off x="1854926" y="2290893"/>
                <a:ext cx="2287293" cy="57239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22D144E-9231-4545-859B-9EC5D117219E}"/>
                  </a:ext>
                </a:extLst>
              </p:cNvPr>
              <p:cNvSpPr/>
              <p:nvPr/>
            </p:nvSpPr>
            <p:spPr>
              <a:xfrm>
                <a:off x="11639832" y="2358684"/>
                <a:ext cx="1040004" cy="48953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8B61B34-5B3F-4590-A522-B9CA2C1DEDCE}"/>
                  </a:ext>
                </a:extLst>
              </p:cNvPr>
              <p:cNvSpPr/>
              <p:nvPr/>
            </p:nvSpPr>
            <p:spPr>
              <a:xfrm>
                <a:off x="1854926" y="3035299"/>
                <a:ext cx="4459277" cy="9271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13" name="Title 1">
            <a:extLst>
              <a:ext uri="{FF2B5EF4-FFF2-40B4-BE49-F238E27FC236}">
                <a16:creationId xmlns:a16="http://schemas.microsoft.com/office/drawing/2014/main" id="{A1BCD8A5-ACA5-433D-AA34-DCB2AF864976}"/>
              </a:ext>
            </a:extLst>
          </p:cNvPr>
          <p:cNvSpPr>
            <a:spLocks noGrp="1"/>
          </p:cNvSpPr>
          <p:nvPr>
            <p:ph type="title"/>
          </p:nvPr>
        </p:nvSpPr>
        <p:spPr>
          <a:xfrm>
            <a:off x="294331" y="132816"/>
            <a:ext cx="11493631" cy="592562"/>
          </a:xfrm>
        </p:spPr>
        <p:txBody>
          <a:bodyPr>
            <a:normAutofit/>
          </a:bodyPr>
          <a:lstStyle/>
          <a:p>
            <a:pPr defTabSz="685800"/>
            <a:r>
              <a:rPr lang="en-US" sz="2400">
                <a:solidFill>
                  <a:srgbClr val="014373"/>
                </a:solidFill>
                <a:latin typeface="Arial" panose="020B0604020202020204" pitchFamily="34" charset="0"/>
                <a:cs typeface="Arial" panose="020B0604020202020204" pitchFamily="34" charset="0"/>
              </a:rPr>
              <a:t>Confirm Incomplete Registration &amp; Complete Recipient Registration</a:t>
            </a:r>
          </a:p>
        </p:txBody>
      </p:sp>
      <p:grpSp>
        <p:nvGrpSpPr>
          <p:cNvPr id="18" name="Group 17">
            <a:extLst>
              <a:ext uri="{FF2B5EF4-FFF2-40B4-BE49-F238E27FC236}">
                <a16:creationId xmlns:a16="http://schemas.microsoft.com/office/drawing/2014/main" id="{DFE68725-0A15-4AEF-8D0E-77B9073F5995}"/>
              </a:ext>
            </a:extLst>
          </p:cNvPr>
          <p:cNvGrpSpPr/>
          <p:nvPr/>
        </p:nvGrpSpPr>
        <p:grpSpPr>
          <a:xfrm>
            <a:off x="1857422" y="3219473"/>
            <a:ext cx="5222793" cy="3509769"/>
            <a:chOff x="2020699" y="807035"/>
            <a:chExt cx="8150603" cy="5477286"/>
          </a:xfrm>
        </p:grpSpPr>
        <p:pic>
          <p:nvPicPr>
            <p:cNvPr id="19" name="Picture 18" descr="Graphical user interface, text, application, email&#10;&#10;Description automatically generated">
              <a:extLst>
                <a:ext uri="{FF2B5EF4-FFF2-40B4-BE49-F238E27FC236}">
                  <a16:creationId xmlns:a16="http://schemas.microsoft.com/office/drawing/2014/main" id="{65F49885-6773-4D80-AEE4-0AE610BFEDB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20699" y="807035"/>
              <a:ext cx="8150603" cy="5477286"/>
            </a:xfrm>
            <a:prstGeom prst="rect">
              <a:avLst/>
            </a:prstGeom>
            <a:ln>
              <a:solidFill>
                <a:srgbClr val="4472C4"/>
              </a:solidFill>
            </a:ln>
            <a:effectLst>
              <a:outerShdw blurRad="50800" dist="38100" dir="2700000" algn="tl" rotWithShape="0">
                <a:prstClr val="black">
                  <a:alpha val="40000"/>
                </a:prstClr>
              </a:outerShdw>
            </a:effectLst>
          </p:spPr>
        </p:pic>
        <p:sp>
          <p:nvSpPr>
            <p:cNvPr id="20" name="Rectangle 19">
              <a:extLst>
                <a:ext uri="{FF2B5EF4-FFF2-40B4-BE49-F238E27FC236}">
                  <a16:creationId xmlns:a16="http://schemas.microsoft.com/office/drawing/2014/main" id="{FF92F88A-9693-448C-B499-1C4780918903}"/>
                </a:ext>
              </a:extLst>
            </p:cNvPr>
            <p:cNvSpPr/>
            <p:nvPr/>
          </p:nvSpPr>
          <p:spPr>
            <a:xfrm>
              <a:off x="4619313" y="2069293"/>
              <a:ext cx="2934514" cy="39370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2" name="Picture 21">
            <a:extLst>
              <a:ext uri="{FF2B5EF4-FFF2-40B4-BE49-F238E27FC236}">
                <a16:creationId xmlns:a16="http://schemas.microsoft.com/office/drawing/2014/main" id="{6F1E2F6A-8E1A-425A-BBE2-A1AA4115E691}"/>
              </a:ext>
            </a:extLst>
          </p:cNvPr>
          <p:cNvPicPr>
            <a:picLocks noChangeAspect="1"/>
          </p:cNvPicPr>
          <p:nvPr/>
        </p:nvPicPr>
        <p:blipFill>
          <a:blip r:embed="rId10"/>
          <a:stretch>
            <a:fillRect/>
          </a:stretch>
        </p:blipFill>
        <p:spPr>
          <a:xfrm>
            <a:off x="7265947" y="965584"/>
            <a:ext cx="2826121" cy="3657600"/>
          </a:xfrm>
          <a:prstGeom prst="rect">
            <a:avLst/>
          </a:prstGeom>
          <a:ln w="9525">
            <a:solidFill>
              <a:schemeClr val="accent1"/>
            </a:solidFill>
          </a:ln>
          <a:effectLst>
            <a:outerShdw blurRad="50800" dist="38100" dir="2700000" algn="tl" rotWithShape="0">
              <a:prstClr val="black">
                <a:alpha val="40000"/>
              </a:prstClr>
            </a:outerShdw>
          </a:effectLst>
        </p:spPr>
      </p:pic>
      <p:pic>
        <p:nvPicPr>
          <p:cNvPr id="23" name="Picture 22">
            <a:extLst>
              <a:ext uri="{FF2B5EF4-FFF2-40B4-BE49-F238E27FC236}">
                <a16:creationId xmlns:a16="http://schemas.microsoft.com/office/drawing/2014/main" id="{1D24813E-2E64-4E19-8645-720B02A77212}"/>
              </a:ext>
            </a:extLst>
          </p:cNvPr>
          <p:cNvPicPr>
            <a:picLocks noChangeAspect="1"/>
          </p:cNvPicPr>
          <p:nvPr/>
        </p:nvPicPr>
        <p:blipFill>
          <a:blip r:embed="rId11"/>
          <a:stretch>
            <a:fillRect/>
          </a:stretch>
        </p:blipFill>
        <p:spPr>
          <a:xfrm>
            <a:off x="8937296" y="2600222"/>
            <a:ext cx="2819509" cy="3657600"/>
          </a:xfrm>
          <a:prstGeom prst="rect">
            <a:avLst/>
          </a:prstGeom>
          <a:ln w="9525">
            <a:solidFill>
              <a:schemeClr val="accent1"/>
            </a:solidFill>
          </a:ln>
          <a:effectLst>
            <a:outerShdw blurRad="50800" dist="38100" dir="2700000" algn="tl" rotWithShape="0">
              <a:prstClr val="black">
                <a:alpha val="40000"/>
              </a:prstClr>
            </a:outerShdw>
          </a:effectLst>
        </p:spPr>
      </p:pic>
    </p:spTree>
    <p:custDataLst>
      <p:tags r:id="rId2"/>
    </p:custDataLst>
    <p:extLst>
      <p:ext uri="{BB962C8B-B14F-4D97-AF65-F5344CB8AC3E}">
        <p14:creationId xmlns:p14="http://schemas.microsoft.com/office/powerpoint/2010/main" val="4125116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D6F69EF-E805-4D54-9BA4-7B969949B639}"/>
              </a:ext>
            </a:extLst>
          </p:cNvPr>
          <p:cNvSpPr/>
          <p:nvPr/>
        </p:nvSpPr>
        <p:spPr>
          <a:xfrm>
            <a:off x="1" y="1632990"/>
            <a:ext cx="12191999" cy="3512819"/>
          </a:xfrm>
          <a:prstGeom prst="rect">
            <a:avLst/>
          </a:prstGeom>
          <a:solidFill>
            <a:srgbClr val="014373"/>
          </a:solidFill>
          <a:ln w="57150">
            <a:noFill/>
          </a:ln>
        </p:spPr>
        <p:txBody>
          <a:bodyPr rtlCol="0" anchor="b">
            <a:noAutofit/>
          </a:bodyPr>
          <a:lstStyle/>
          <a:p>
            <a:pPr algn="ctr" defTabSz="914400">
              <a:buClr>
                <a:srgbClr val="FFFFFF"/>
              </a:buClr>
            </a:pPr>
            <a:endParaRPr lang="en-US" sz="3200" b="1" kern="0">
              <a:solidFill>
                <a:srgbClr val="FFFFFF"/>
              </a:solidFill>
              <a:latin typeface="+mj-lt"/>
            </a:endParaRPr>
          </a:p>
        </p:txBody>
      </p:sp>
      <p:sp>
        <p:nvSpPr>
          <p:cNvPr id="2" name="Title 1">
            <a:extLst>
              <a:ext uri="{FF2B5EF4-FFF2-40B4-BE49-F238E27FC236}">
                <a16:creationId xmlns:a16="http://schemas.microsoft.com/office/drawing/2014/main" id="{E91607C1-43F6-46AB-860C-B0AF1ADD02FD}"/>
              </a:ext>
            </a:extLst>
          </p:cNvPr>
          <p:cNvSpPr>
            <a:spLocks noGrp="1"/>
          </p:cNvSpPr>
          <p:nvPr>
            <p:ph type="title"/>
          </p:nvPr>
        </p:nvSpPr>
        <p:spPr/>
        <p:txBody>
          <a:bodyPr/>
          <a:lstStyle/>
          <a:p>
            <a:r>
              <a:rPr lang="en-US"/>
              <a:t>Today’s expectations</a:t>
            </a:r>
          </a:p>
        </p:txBody>
      </p:sp>
      <p:pic>
        <p:nvPicPr>
          <p:cNvPr id="6" name="Graphic 5" descr="Checklist">
            <a:extLst>
              <a:ext uri="{FF2B5EF4-FFF2-40B4-BE49-F238E27FC236}">
                <a16:creationId xmlns:a16="http://schemas.microsoft.com/office/drawing/2014/main" id="{0E358155-09B1-48FB-8FAA-93D2133D4AD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085205" y="2245092"/>
            <a:ext cx="1373390" cy="1307592"/>
          </a:xfrm>
          <a:prstGeom prst="rect">
            <a:avLst/>
          </a:prstGeom>
        </p:spPr>
      </p:pic>
      <p:pic>
        <p:nvPicPr>
          <p:cNvPr id="7" name="Graphic 6" descr="Teacher">
            <a:extLst>
              <a:ext uri="{FF2B5EF4-FFF2-40B4-BE49-F238E27FC236}">
                <a16:creationId xmlns:a16="http://schemas.microsoft.com/office/drawing/2014/main" id="{1F4F4436-F4A2-49F4-B390-300B2BA02AD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0300" y="2245092"/>
            <a:ext cx="1309068" cy="1309068"/>
          </a:xfrm>
          <a:prstGeom prst="rect">
            <a:avLst/>
          </a:prstGeom>
        </p:spPr>
      </p:pic>
      <p:pic>
        <p:nvPicPr>
          <p:cNvPr id="12" name="Graphic 11" descr="Help">
            <a:extLst>
              <a:ext uri="{FF2B5EF4-FFF2-40B4-BE49-F238E27FC236}">
                <a16:creationId xmlns:a16="http://schemas.microsoft.com/office/drawing/2014/main" id="{B7731B57-3876-4781-88D9-C06458D9667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227587" y="2245092"/>
            <a:ext cx="1124213" cy="1124213"/>
          </a:xfrm>
          <a:prstGeom prst="rect">
            <a:avLst/>
          </a:prstGeom>
        </p:spPr>
      </p:pic>
      <p:sp>
        <p:nvSpPr>
          <p:cNvPr id="9" name="TextBox 8">
            <a:extLst>
              <a:ext uri="{FF2B5EF4-FFF2-40B4-BE49-F238E27FC236}">
                <a16:creationId xmlns:a16="http://schemas.microsoft.com/office/drawing/2014/main" id="{FF8B9336-2336-411C-B2E8-D360C472340D}"/>
              </a:ext>
            </a:extLst>
          </p:cNvPr>
          <p:cNvSpPr txBox="1"/>
          <p:nvPr/>
        </p:nvSpPr>
        <p:spPr>
          <a:xfrm>
            <a:off x="1481614" y="2245092"/>
            <a:ext cx="2691159" cy="2308324"/>
          </a:xfrm>
          <a:prstGeom prst="rect">
            <a:avLst/>
          </a:prstGeom>
          <a:noFill/>
        </p:spPr>
        <p:txBody>
          <a:bodyPr wrap="square" lIns="91440" tIns="45720" rIns="91440" bIns="45720" rtlCol="0" anchor="t">
            <a:spAutoFit/>
          </a:bodyPr>
          <a:lstStyle/>
          <a:p>
            <a:r>
              <a:rPr lang="en-US">
                <a:solidFill>
                  <a:schemeClr val="bg1"/>
                </a:solidFill>
              </a:rPr>
              <a:t>Participate in a high-level introduction of CVMS Provider Portal </a:t>
            </a:r>
            <a:r>
              <a:rPr lang="en-US" i="1">
                <a:solidFill>
                  <a:schemeClr val="bg1"/>
                </a:solidFill>
              </a:rPr>
              <a:t>as well as </a:t>
            </a:r>
            <a:r>
              <a:rPr lang="en-US">
                <a:solidFill>
                  <a:schemeClr val="bg1"/>
                </a:solidFill>
              </a:rPr>
              <a:t>how best to use the portal for Vaccine Administration Data Entry and Inventory Management </a:t>
            </a:r>
          </a:p>
        </p:txBody>
      </p:sp>
      <p:sp>
        <p:nvSpPr>
          <p:cNvPr id="13" name="TextBox 12">
            <a:extLst>
              <a:ext uri="{FF2B5EF4-FFF2-40B4-BE49-F238E27FC236}">
                <a16:creationId xmlns:a16="http://schemas.microsoft.com/office/drawing/2014/main" id="{A266AEB0-58A9-40DC-8A30-A763D4278028}"/>
              </a:ext>
            </a:extLst>
          </p:cNvPr>
          <p:cNvSpPr txBox="1"/>
          <p:nvPr/>
        </p:nvSpPr>
        <p:spPr>
          <a:xfrm>
            <a:off x="5358083" y="2245092"/>
            <a:ext cx="2632951" cy="2031325"/>
          </a:xfrm>
          <a:prstGeom prst="rect">
            <a:avLst/>
          </a:prstGeom>
          <a:noFill/>
        </p:spPr>
        <p:txBody>
          <a:bodyPr wrap="square" rtlCol="0">
            <a:spAutoFit/>
          </a:bodyPr>
          <a:lstStyle/>
          <a:p>
            <a:r>
              <a:rPr lang="en-US">
                <a:solidFill>
                  <a:schemeClr val="bg1"/>
                </a:solidFill>
              </a:rPr>
              <a:t>Ask questions you may have about CVMS, anything we have covered today, and where you can go to learn more or get help and support.</a:t>
            </a:r>
          </a:p>
        </p:txBody>
      </p:sp>
      <p:sp>
        <p:nvSpPr>
          <p:cNvPr id="14" name="TextBox 13">
            <a:extLst>
              <a:ext uri="{FF2B5EF4-FFF2-40B4-BE49-F238E27FC236}">
                <a16:creationId xmlns:a16="http://schemas.microsoft.com/office/drawing/2014/main" id="{1923ABD6-55CE-4728-BD3E-455C898FA961}"/>
              </a:ext>
            </a:extLst>
          </p:cNvPr>
          <p:cNvSpPr txBox="1"/>
          <p:nvPr/>
        </p:nvSpPr>
        <p:spPr>
          <a:xfrm>
            <a:off x="9393910" y="2245092"/>
            <a:ext cx="2632951" cy="2031325"/>
          </a:xfrm>
          <a:prstGeom prst="rect">
            <a:avLst/>
          </a:prstGeom>
          <a:noFill/>
        </p:spPr>
        <p:txBody>
          <a:bodyPr wrap="square" rtlCol="0">
            <a:spAutoFit/>
          </a:bodyPr>
          <a:lstStyle/>
          <a:p>
            <a:r>
              <a:rPr lang="en-US">
                <a:solidFill>
                  <a:schemeClr val="bg1"/>
                </a:solidFill>
              </a:rPr>
              <a:t>Learn more about available Training Resources, the CVMS Help Desk Portal, and additional channels for information and support.</a:t>
            </a:r>
          </a:p>
        </p:txBody>
      </p:sp>
    </p:spTree>
    <p:custDataLst>
      <p:tags r:id="rId1"/>
    </p:custDataLst>
    <p:extLst>
      <p:ext uri="{BB962C8B-B14F-4D97-AF65-F5344CB8AC3E}">
        <p14:creationId xmlns:p14="http://schemas.microsoft.com/office/powerpoint/2010/main" val="37653904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67585"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5019232"/>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Going Forward</a:t>
            </a:r>
          </a:p>
        </p:txBody>
      </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13657"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22933465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0FBE5E6-D43E-403A-A2C0-A92CDF169ECB}"/>
              </a:ext>
            </a:extLst>
          </p:cNvPr>
          <p:cNvSpPr/>
          <p:nvPr/>
        </p:nvSpPr>
        <p:spPr>
          <a:xfrm>
            <a:off x="0" y="2563318"/>
            <a:ext cx="12192000" cy="1879379"/>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9ECB5C66-DCC9-4D36-8D0A-BC7A80B5C7BF}"/>
              </a:ext>
            </a:extLst>
          </p:cNvPr>
          <p:cNvSpPr>
            <a:spLocks noGrp="1"/>
          </p:cNvSpPr>
          <p:nvPr>
            <p:ph type="title"/>
          </p:nvPr>
        </p:nvSpPr>
        <p:spPr/>
        <p:txBody>
          <a:bodyPr/>
          <a:lstStyle/>
          <a:p>
            <a:r>
              <a:rPr lang="en-US"/>
              <a:t>Your Next Steps</a:t>
            </a:r>
          </a:p>
        </p:txBody>
      </p:sp>
      <p:grpSp>
        <p:nvGrpSpPr>
          <p:cNvPr id="16" name="Group 15">
            <a:extLst>
              <a:ext uri="{FF2B5EF4-FFF2-40B4-BE49-F238E27FC236}">
                <a16:creationId xmlns:a16="http://schemas.microsoft.com/office/drawing/2014/main" id="{0B9E2360-EA49-41A0-8C9E-F432574A7285}"/>
              </a:ext>
            </a:extLst>
          </p:cNvPr>
          <p:cNvGrpSpPr/>
          <p:nvPr/>
        </p:nvGrpSpPr>
        <p:grpSpPr>
          <a:xfrm>
            <a:off x="703289" y="990600"/>
            <a:ext cx="10629276" cy="1463040"/>
            <a:chOff x="703289" y="990600"/>
            <a:chExt cx="10629276" cy="1463040"/>
          </a:xfrm>
        </p:grpSpPr>
        <p:pic>
          <p:nvPicPr>
            <p:cNvPr id="7" name="Graphic 6" descr="Checklist">
              <a:extLst>
                <a:ext uri="{FF2B5EF4-FFF2-40B4-BE49-F238E27FC236}">
                  <a16:creationId xmlns:a16="http://schemas.microsoft.com/office/drawing/2014/main" id="{42E8AAEC-D5C8-41C5-A888-86577BCE90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03289" y="990600"/>
              <a:ext cx="1463040" cy="1463040"/>
            </a:xfrm>
            <a:prstGeom prst="rect">
              <a:avLst/>
            </a:prstGeom>
          </p:spPr>
        </p:pic>
        <p:sp>
          <p:nvSpPr>
            <p:cNvPr id="11" name="TextBox 10">
              <a:extLst>
                <a:ext uri="{FF2B5EF4-FFF2-40B4-BE49-F238E27FC236}">
                  <a16:creationId xmlns:a16="http://schemas.microsoft.com/office/drawing/2014/main" id="{A05FF013-6329-4605-AB36-5587FDCF0F28}"/>
                </a:ext>
              </a:extLst>
            </p:cNvPr>
            <p:cNvSpPr txBox="1"/>
            <p:nvPr/>
          </p:nvSpPr>
          <p:spPr>
            <a:xfrm>
              <a:off x="2166329" y="990600"/>
              <a:ext cx="9166236" cy="1449341"/>
            </a:xfrm>
            <a:prstGeom prst="rect">
              <a:avLst/>
            </a:prstGeom>
            <a:noFill/>
          </p:spPr>
          <p:txBody>
            <a:bodyPr wrap="square" lIns="91440" tIns="45720" rIns="91440" bIns="45720" rtlCol="0" anchor="t">
              <a:noAutofit/>
            </a:bodyPr>
            <a:lstStyle/>
            <a:p>
              <a:r>
                <a:rPr lang="en-US" sz="2000" b="1">
                  <a:solidFill>
                    <a:srgbClr val="397AAC"/>
                  </a:solidFill>
                  <a:latin typeface="EYInterstate"/>
                </a:rPr>
                <a:t>When can you begin working through the COVID-19 Checklist &amp; User Onboarding?</a:t>
              </a:r>
            </a:p>
            <a:p>
              <a:pPr marL="285750" indent="-285750">
                <a:buFont typeface="Arial" panose="020B0604020202020204" pitchFamily="34" charset="0"/>
                <a:buChar char="•"/>
              </a:pPr>
              <a:r>
                <a:rPr lang="en-US" sz="1600">
                  <a:latin typeface="EYInterstate"/>
                </a:rPr>
                <a:t>Pharmacies can begin activities on the COVID-19 Checklist immediately</a:t>
              </a:r>
            </a:p>
            <a:p>
              <a:pPr marL="285750" indent="-285750">
                <a:buFont typeface="Arial" panose="020B0604020202020204" pitchFamily="34" charset="0"/>
                <a:buChar char="•"/>
              </a:pPr>
              <a:r>
                <a:rPr lang="en-US" sz="1600">
                  <a:latin typeface="EYInterstate"/>
                </a:rPr>
                <a:t>Doing so will ease the transition to operations prior to receiving your vaccine inventory</a:t>
              </a:r>
            </a:p>
          </p:txBody>
        </p:sp>
      </p:grpSp>
      <p:grpSp>
        <p:nvGrpSpPr>
          <p:cNvPr id="15" name="Group 14">
            <a:extLst>
              <a:ext uri="{FF2B5EF4-FFF2-40B4-BE49-F238E27FC236}">
                <a16:creationId xmlns:a16="http://schemas.microsoft.com/office/drawing/2014/main" id="{A89F8301-13F1-4CEB-84F5-565DA5497E91}"/>
              </a:ext>
            </a:extLst>
          </p:cNvPr>
          <p:cNvGrpSpPr/>
          <p:nvPr/>
        </p:nvGrpSpPr>
        <p:grpSpPr>
          <a:xfrm>
            <a:off x="703289" y="2722651"/>
            <a:ext cx="10629276" cy="1509503"/>
            <a:chOff x="703289" y="2670185"/>
            <a:chExt cx="10629276" cy="1509503"/>
          </a:xfrm>
        </p:grpSpPr>
        <p:pic>
          <p:nvPicPr>
            <p:cNvPr id="8" name="Graphic 7" descr="Body builder">
              <a:extLst>
                <a:ext uri="{FF2B5EF4-FFF2-40B4-BE49-F238E27FC236}">
                  <a16:creationId xmlns:a16="http://schemas.microsoft.com/office/drawing/2014/main" id="{1178A03C-03BA-4A8E-8DAF-6326B221AA1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03289" y="2716648"/>
              <a:ext cx="1463040" cy="1463040"/>
            </a:xfrm>
            <a:prstGeom prst="rect">
              <a:avLst/>
            </a:prstGeom>
          </p:spPr>
        </p:pic>
        <p:sp>
          <p:nvSpPr>
            <p:cNvPr id="12" name="TextBox 11">
              <a:extLst>
                <a:ext uri="{FF2B5EF4-FFF2-40B4-BE49-F238E27FC236}">
                  <a16:creationId xmlns:a16="http://schemas.microsoft.com/office/drawing/2014/main" id="{5455EFC4-9856-4F6A-9DBC-96295017F63D}"/>
                </a:ext>
              </a:extLst>
            </p:cNvPr>
            <p:cNvSpPr txBox="1"/>
            <p:nvPr/>
          </p:nvSpPr>
          <p:spPr>
            <a:xfrm>
              <a:off x="2166329" y="2670185"/>
              <a:ext cx="9166236" cy="1421944"/>
            </a:xfrm>
            <a:prstGeom prst="rect">
              <a:avLst/>
            </a:prstGeom>
            <a:noFill/>
          </p:spPr>
          <p:txBody>
            <a:bodyPr wrap="square" lIns="91440" tIns="45720" rIns="91440" bIns="45720" rtlCol="0" anchor="t">
              <a:noAutofit/>
            </a:bodyPr>
            <a:lstStyle/>
            <a:p>
              <a:r>
                <a:rPr lang="en-US" sz="2000" b="1">
                  <a:solidFill>
                    <a:srgbClr val="397AAC"/>
                  </a:solidFill>
                  <a:latin typeface="EYInterstate"/>
                </a:rPr>
                <a:t>When can you begin training on CVMS?</a:t>
              </a:r>
            </a:p>
            <a:p>
              <a:pPr marL="285750" indent="-285750">
                <a:buFont typeface="Arial" panose="020B0604020202020204" pitchFamily="34" charset="0"/>
                <a:buChar char="•"/>
              </a:pPr>
              <a:r>
                <a:rPr lang="en-US" sz="1600">
                  <a:latin typeface="EYInterstate"/>
                </a:rPr>
                <a:t>Self-learning material is available now through the Immunization Branch training website</a:t>
              </a:r>
            </a:p>
            <a:p>
              <a:pPr marL="285750" indent="-285750">
                <a:buFont typeface="Arial" panose="020B0604020202020204" pitchFamily="34" charset="0"/>
                <a:buChar char="•"/>
              </a:pPr>
              <a:r>
                <a:rPr lang="en-US" sz="1600">
                  <a:latin typeface="EYInterstate"/>
                </a:rPr>
                <a:t>Training material includes User Guides, Live Trainings, and Recorded Training Sessions</a:t>
              </a:r>
            </a:p>
            <a:p>
              <a:pPr marL="285750" indent="-285750">
                <a:buFont typeface="Arial" panose="020B0604020202020204" pitchFamily="34" charset="0"/>
                <a:buChar char="•"/>
              </a:pPr>
              <a:r>
                <a:rPr lang="en-US" sz="1600">
                  <a:latin typeface="EYInterstate"/>
                </a:rPr>
                <a:t>After being slated to receive vaccine inventory, you will be formally invited to attend live training sessions</a:t>
              </a:r>
            </a:p>
          </p:txBody>
        </p:sp>
      </p:grpSp>
      <p:grpSp>
        <p:nvGrpSpPr>
          <p:cNvPr id="14" name="Group 13">
            <a:extLst>
              <a:ext uri="{FF2B5EF4-FFF2-40B4-BE49-F238E27FC236}">
                <a16:creationId xmlns:a16="http://schemas.microsoft.com/office/drawing/2014/main" id="{50AEF18D-93AE-4820-837D-5358912C6E28}"/>
              </a:ext>
            </a:extLst>
          </p:cNvPr>
          <p:cNvGrpSpPr/>
          <p:nvPr/>
        </p:nvGrpSpPr>
        <p:grpSpPr>
          <a:xfrm>
            <a:off x="703289" y="4547627"/>
            <a:ext cx="10629276" cy="1463040"/>
            <a:chOff x="703289" y="4442697"/>
            <a:chExt cx="10629276" cy="1463040"/>
          </a:xfrm>
        </p:grpSpPr>
        <p:pic>
          <p:nvPicPr>
            <p:cNvPr id="9" name="Graphic 8" descr="Needle">
              <a:extLst>
                <a:ext uri="{FF2B5EF4-FFF2-40B4-BE49-F238E27FC236}">
                  <a16:creationId xmlns:a16="http://schemas.microsoft.com/office/drawing/2014/main" id="{8DC53FA2-B7B7-4775-B7E7-6AA347A0DD0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3289" y="4442697"/>
              <a:ext cx="1463040" cy="1463040"/>
            </a:xfrm>
            <a:prstGeom prst="rect">
              <a:avLst/>
            </a:prstGeom>
          </p:spPr>
        </p:pic>
        <p:sp>
          <p:nvSpPr>
            <p:cNvPr id="13" name="TextBox 12">
              <a:extLst>
                <a:ext uri="{FF2B5EF4-FFF2-40B4-BE49-F238E27FC236}">
                  <a16:creationId xmlns:a16="http://schemas.microsoft.com/office/drawing/2014/main" id="{8468E1CD-BDE9-4802-9FA5-C5DD95BF73B2}"/>
                </a:ext>
              </a:extLst>
            </p:cNvPr>
            <p:cNvSpPr txBox="1"/>
            <p:nvPr/>
          </p:nvSpPr>
          <p:spPr>
            <a:xfrm>
              <a:off x="2166329" y="4442697"/>
              <a:ext cx="9166236" cy="1421944"/>
            </a:xfrm>
            <a:prstGeom prst="rect">
              <a:avLst/>
            </a:prstGeom>
            <a:noFill/>
          </p:spPr>
          <p:txBody>
            <a:bodyPr wrap="square" lIns="91440" tIns="45720" rIns="91440" bIns="45720" rtlCol="0" anchor="t">
              <a:noAutofit/>
            </a:bodyPr>
            <a:lstStyle/>
            <a:p>
              <a:r>
                <a:rPr lang="en-US" sz="2000" b="1">
                  <a:solidFill>
                    <a:srgbClr val="397AAC"/>
                  </a:solidFill>
                  <a:latin typeface="EYInterstate"/>
                </a:rPr>
                <a:t>When will you receive vaccine inventory?</a:t>
              </a:r>
            </a:p>
            <a:p>
              <a:pPr marL="285750" indent="-285750">
                <a:buFont typeface="Arial" panose="020B0604020202020204" pitchFamily="34" charset="0"/>
                <a:buChar char="•"/>
              </a:pPr>
              <a:r>
                <a:rPr lang="en-US" sz="1600">
                  <a:latin typeface="EYInterstate"/>
                </a:rPr>
                <a:t>Some pharmacies may start to receive inventory from state allocation under special circumstances</a:t>
              </a:r>
            </a:p>
            <a:p>
              <a:pPr marL="285750" indent="-285750">
                <a:buFont typeface="Arial" panose="020B0604020202020204" pitchFamily="34" charset="0"/>
                <a:buChar char="•"/>
              </a:pPr>
              <a:r>
                <a:rPr lang="en-US" sz="1600">
                  <a:latin typeface="EYInterstate"/>
                </a:rPr>
                <a:t>The federal pharmacy partnership is slated to launch next week with one pharmacy group in North Carolina. Additional federal partners will be launched in North Carolina as federal supply increases </a:t>
              </a:r>
            </a:p>
          </p:txBody>
        </p:sp>
      </p:grpSp>
    </p:spTree>
    <p:custDataLst>
      <p:tags r:id="rId1"/>
    </p:custDataLst>
    <p:extLst>
      <p:ext uri="{BB962C8B-B14F-4D97-AF65-F5344CB8AC3E}">
        <p14:creationId xmlns:p14="http://schemas.microsoft.com/office/powerpoint/2010/main" val="34069000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92EE1-0440-4B04-A61F-786545A5C4C9}"/>
              </a:ext>
            </a:extLst>
          </p:cNvPr>
          <p:cNvSpPr>
            <a:spLocks noGrp="1"/>
          </p:cNvSpPr>
          <p:nvPr>
            <p:ph type="title"/>
          </p:nvPr>
        </p:nvSpPr>
        <p:spPr/>
        <p:txBody>
          <a:bodyPr lIns="0" tIns="45720" rIns="0" bIns="45720" anchor="ctr"/>
          <a:lstStyle/>
          <a:p>
            <a:r>
              <a:rPr lang="en-US">
                <a:latin typeface="Arial"/>
                <a:cs typeface="Arial"/>
              </a:rPr>
              <a:t>Need CVMS Technical Support? </a:t>
            </a:r>
            <a:endParaRPr lang="en-US"/>
          </a:p>
        </p:txBody>
      </p:sp>
      <p:sp>
        <p:nvSpPr>
          <p:cNvPr id="3" name="TextBox 2">
            <a:extLst>
              <a:ext uri="{FF2B5EF4-FFF2-40B4-BE49-F238E27FC236}">
                <a16:creationId xmlns:a16="http://schemas.microsoft.com/office/drawing/2014/main" id="{080BE631-D00A-4FAF-BF3E-E5128BE3439E}"/>
              </a:ext>
            </a:extLst>
          </p:cNvPr>
          <p:cNvSpPr txBox="1"/>
          <p:nvPr/>
        </p:nvSpPr>
        <p:spPr>
          <a:xfrm>
            <a:off x="709961" y="1258229"/>
            <a:ext cx="9192321" cy="17543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latin typeface="Arial"/>
                <a:cs typeface="Arial"/>
              </a:rPr>
              <a:t>Submitting a Service Now Helpdesk Ticket </a:t>
            </a:r>
          </a:p>
          <a:p>
            <a:pPr marL="342900" indent="-342900">
              <a:buAutoNum type="arabicPeriod"/>
            </a:pPr>
            <a:r>
              <a:rPr lang="en-US">
                <a:latin typeface="Arial"/>
                <a:cs typeface="Arial"/>
              </a:rPr>
              <a:t>Go to </a:t>
            </a:r>
            <a:r>
              <a:rPr lang="en-US">
                <a:latin typeface="Arial"/>
                <a:cs typeface="Arial"/>
                <a:hlinkClick r:id="rId3"/>
              </a:rPr>
              <a:t>CVMS Help Desk Portal</a:t>
            </a:r>
            <a:r>
              <a:rPr lang="en-US">
                <a:latin typeface="Arial"/>
                <a:cs typeface="Arial"/>
              </a:rPr>
              <a:t>  </a:t>
            </a:r>
          </a:p>
          <a:p>
            <a:pPr marL="342900" indent="-342900">
              <a:buAutoNum type="arabicPeriod"/>
            </a:pPr>
            <a:r>
              <a:rPr lang="en-US">
                <a:latin typeface="Arial"/>
                <a:cs typeface="Arial"/>
              </a:rPr>
              <a:t>Click on ‘Vaccine Provider’ </a:t>
            </a:r>
          </a:p>
          <a:p>
            <a:pPr marL="342900" indent="-342900">
              <a:buAutoNum type="arabicPeriod"/>
            </a:pPr>
            <a:r>
              <a:rPr lang="en-US">
                <a:latin typeface="Arial"/>
                <a:cs typeface="Arial"/>
              </a:rPr>
              <a:t>Login using your username and password  </a:t>
            </a:r>
          </a:p>
          <a:p>
            <a:pPr marL="800100" lvl="1" indent="-342900">
              <a:buFont typeface="Arial"/>
              <a:buChar char="•"/>
            </a:pPr>
            <a:r>
              <a:rPr lang="en-US">
                <a:latin typeface="Arial"/>
                <a:cs typeface="Arial"/>
              </a:rPr>
              <a:t>If already registered, use your Service Now username and password (not your NCID) </a:t>
            </a:r>
            <a:endParaRPr lang="en-US">
              <a:cs typeface="Arial" panose="020B0604020202020204"/>
            </a:endParaRPr>
          </a:p>
        </p:txBody>
      </p:sp>
      <p:pic>
        <p:nvPicPr>
          <p:cNvPr id="4" name="Picture 4">
            <a:extLst>
              <a:ext uri="{FF2B5EF4-FFF2-40B4-BE49-F238E27FC236}">
                <a16:creationId xmlns:a16="http://schemas.microsoft.com/office/drawing/2014/main" id="{3053BC31-6DA6-4920-81B9-C0EE60B550C7}"/>
              </a:ext>
            </a:extLst>
          </p:cNvPr>
          <p:cNvPicPr>
            <a:picLocks noChangeAspect="1"/>
          </p:cNvPicPr>
          <p:nvPr/>
        </p:nvPicPr>
        <p:blipFill>
          <a:blip r:embed="rId4"/>
          <a:stretch>
            <a:fillRect/>
          </a:stretch>
        </p:blipFill>
        <p:spPr>
          <a:xfrm>
            <a:off x="1931949" y="3253465"/>
            <a:ext cx="8328102" cy="2874810"/>
          </a:xfrm>
          <a:prstGeom prst="rect">
            <a:avLst/>
          </a:prstGeom>
          <a:ln w="9525">
            <a:solidFill>
              <a:srgbClr val="397AAC"/>
            </a:solidFill>
          </a:ln>
          <a:effectLst>
            <a:outerShdw blurRad="50800" dist="38100" dir="2700000" algn="tl" rotWithShape="0">
              <a:prstClr val="black">
                <a:alpha val="40000"/>
              </a:prstClr>
            </a:outerShdw>
          </a:effectLst>
        </p:spPr>
      </p:pic>
    </p:spTree>
    <p:custDataLst>
      <p:tags r:id="rId1"/>
    </p:custDataLst>
    <p:extLst>
      <p:ext uri="{BB962C8B-B14F-4D97-AF65-F5344CB8AC3E}">
        <p14:creationId xmlns:p14="http://schemas.microsoft.com/office/powerpoint/2010/main" val="36800956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FCC6303-2ADD-48EC-88AD-8EEE10E5FC71}"/>
              </a:ext>
            </a:extLst>
          </p:cNvPr>
          <p:cNvSpPr>
            <a:spLocks noGrp="1"/>
          </p:cNvSpPr>
          <p:nvPr>
            <p:ph type="title"/>
          </p:nvPr>
        </p:nvSpPr>
        <p:spPr>
          <a:xfrm>
            <a:off x="349184" y="121332"/>
            <a:ext cx="11493631" cy="592562"/>
          </a:xfrm>
        </p:spPr>
        <p:txBody>
          <a:bodyPr/>
          <a:lstStyle/>
          <a:p>
            <a:pPr defTabSz="685800">
              <a:defRPr/>
            </a:pPr>
            <a:r>
              <a:rPr lang="en-US" sz="2400">
                <a:solidFill>
                  <a:srgbClr val="014373"/>
                </a:solidFill>
                <a:latin typeface="Arial" panose="020B0604020202020204" pitchFamily="34" charset="0"/>
                <a:cs typeface="Arial" panose="020B0604020202020204" pitchFamily="34" charset="0"/>
              </a:rPr>
              <a:t>Additional Resources</a:t>
            </a:r>
          </a:p>
        </p:txBody>
      </p:sp>
      <p:sp>
        <p:nvSpPr>
          <p:cNvPr id="4" name="TextBox 3">
            <a:extLst>
              <a:ext uri="{FF2B5EF4-FFF2-40B4-BE49-F238E27FC236}">
                <a16:creationId xmlns:a16="http://schemas.microsoft.com/office/drawing/2014/main" id="{3E9F9697-8E49-436A-ACFE-567331944F0F}"/>
              </a:ext>
            </a:extLst>
          </p:cNvPr>
          <p:cNvSpPr txBox="1"/>
          <p:nvPr/>
        </p:nvSpPr>
        <p:spPr>
          <a:xfrm>
            <a:off x="349184" y="962118"/>
            <a:ext cx="11493631" cy="646331"/>
          </a:xfrm>
          <a:prstGeom prst="rect">
            <a:avLst/>
          </a:prstGeom>
          <a:solidFill>
            <a:srgbClr val="004375"/>
          </a:solidFill>
        </p:spPr>
        <p:txBody>
          <a:bodyPr wrap="square" lIns="91440" tIns="45720" rIns="91440" bIns="45720" rtlCol="0" anchor="t">
            <a:spAutoFit/>
          </a:bodyPr>
          <a:lstStyle/>
          <a:p>
            <a:pPr>
              <a:defRPr/>
            </a:pPr>
            <a:r>
              <a:rPr lang="en-US">
                <a:solidFill>
                  <a:schemeClr val="bg1"/>
                </a:solidFill>
                <a:latin typeface="Arial" panose="020B0604020202020204" pitchFamily="34" charset="0"/>
                <a:cs typeface="Arial" panose="020B0604020202020204" pitchFamily="34" charset="0"/>
              </a:rPr>
              <a:t>NC DHHS</a:t>
            </a:r>
            <a:r>
              <a:rPr kumimoji="0" lang="en-US" sz="1800"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 will provide </a:t>
            </a:r>
            <a:r>
              <a:rPr kumimoji="0" lang="en-US" sz="1800" b="0" i="0" u="none" strike="noStrike" kern="0" cap="none" spc="0" normalizeH="0" baseline="0" noProof="0">
                <a:ln>
                  <a:noFill/>
                </a:ln>
                <a:solidFill>
                  <a:schemeClr val="bg1"/>
                </a:solidFill>
                <a:effectLst/>
                <a:uLnTx/>
                <a:uFillTx/>
                <a:latin typeface="Arial" panose="020B0604020202020204" pitchFamily="34" charset="0"/>
                <a:cs typeface="Arial" panose="020B0604020202020204" pitchFamily="34" charset="0"/>
              </a:rPr>
              <a:t>a</a:t>
            </a:r>
            <a:r>
              <a:rPr lang="en-US" kern="0">
                <a:solidFill>
                  <a:schemeClr val="bg1"/>
                </a:solidFill>
                <a:latin typeface="Arial" panose="020B0604020202020204" pitchFamily="34" charset="0"/>
                <a:cs typeface="Arial" panose="020B0604020202020204" pitchFamily="34" charset="0"/>
              </a:rPr>
              <a:t> range of tools and methods for CVMS and vaccine training, including communications, user guides, live trainings, and helpdesk support.</a:t>
            </a:r>
          </a:p>
        </p:txBody>
      </p:sp>
      <p:pic>
        <p:nvPicPr>
          <p:cNvPr id="6" name="Picture 5" descr="Icon&#10;&#10;Description automatically generated">
            <a:extLst>
              <a:ext uri="{FF2B5EF4-FFF2-40B4-BE49-F238E27FC236}">
                <a16:creationId xmlns:a16="http://schemas.microsoft.com/office/drawing/2014/main" id="{AB0DE011-B132-4FEE-88A9-B6CBF28166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8300" y="3844520"/>
            <a:ext cx="957699" cy="1046149"/>
          </a:xfrm>
          <a:prstGeom prst="rect">
            <a:avLst/>
          </a:prstGeom>
          <a:solidFill>
            <a:srgbClr val="205AAC"/>
          </a:solidFill>
        </p:spPr>
      </p:pic>
      <p:sp>
        <p:nvSpPr>
          <p:cNvPr id="7" name="TextBox 6">
            <a:extLst>
              <a:ext uri="{FF2B5EF4-FFF2-40B4-BE49-F238E27FC236}">
                <a16:creationId xmlns:a16="http://schemas.microsoft.com/office/drawing/2014/main" id="{66486017-093D-494D-87C0-4875142393B1}"/>
              </a:ext>
            </a:extLst>
          </p:cNvPr>
          <p:cNvSpPr txBox="1"/>
          <p:nvPr/>
        </p:nvSpPr>
        <p:spPr>
          <a:xfrm>
            <a:off x="7640999" y="3844520"/>
            <a:ext cx="4259689" cy="1600438"/>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User Guides: </a:t>
            </a:r>
            <a:r>
              <a:rPr lang="en-US" sz="1400">
                <a:latin typeface="Arial" panose="020B0604020202020204" pitchFamily="34" charset="0"/>
                <a:cs typeface="Arial" panose="020B0604020202020204" pitchFamily="34" charset="0"/>
              </a:rPr>
              <a:t>Step-by-step instructional guides with screenshots designed to teach users how to CVMS. Screens are annotated with helpful tips and tricks.</a:t>
            </a:r>
          </a:p>
          <a:p>
            <a:r>
              <a:rPr lang="en-US" sz="1400" b="1" i="1">
                <a:latin typeface="Arial" panose="020B0604020202020204" pitchFamily="34" charset="0"/>
                <a:cs typeface="Arial" panose="020B0604020202020204" pitchFamily="34" charset="0"/>
              </a:rPr>
              <a:t>Access training at:</a:t>
            </a:r>
            <a:r>
              <a:rPr lang="en-US" sz="1400" b="1">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hlinkClick r:id="rId4"/>
              </a:rPr>
              <a:t>https</a:t>
            </a:r>
            <a:r>
              <a:rPr lang="en-US" sz="1400">
                <a:hlinkClick r:id="rId4"/>
              </a:rPr>
              <a:t>://immunize.nc.gov/providers/covid-19training.htm</a:t>
            </a:r>
            <a:r>
              <a:rPr lang="en-US" sz="1400"/>
              <a:t>  </a:t>
            </a:r>
            <a:endParaRPr lang="en-US" sz="1400">
              <a:latin typeface="Arial" panose="020B0604020202020204" pitchFamily="34" charset="0"/>
              <a:cs typeface="Arial" panose="020B0604020202020204" pitchFamily="34" charset="0"/>
            </a:endParaRPr>
          </a:p>
        </p:txBody>
      </p:sp>
      <p:pic>
        <p:nvPicPr>
          <p:cNvPr id="10" name="Picture 9" descr="Icon&#10;&#10;Description automatically generated">
            <a:extLst>
              <a:ext uri="{FF2B5EF4-FFF2-40B4-BE49-F238E27FC236}">
                <a16:creationId xmlns:a16="http://schemas.microsoft.com/office/drawing/2014/main" id="{5A2BAB62-0EC4-4ABB-ACA3-2B5A771A6B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16889" y="2081377"/>
            <a:ext cx="1117514" cy="956262"/>
          </a:xfrm>
          <a:prstGeom prst="rect">
            <a:avLst/>
          </a:prstGeom>
        </p:spPr>
      </p:pic>
      <p:sp>
        <p:nvSpPr>
          <p:cNvPr id="11" name="TextBox 10">
            <a:extLst>
              <a:ext uri="{FF2B5EF4-FFF2-40B4-BE49-F238E27FC236}">
                <a16:creationId xmlns:a16="http://schemas.microsoft.com/office/drawing/2014/main" id="{64882494-5B50-4D63-8A23-CA16A930C7DE}"/>
              </a:ext>
            </a:extLst>
          </p:cNvPr>
          <p:cNvSpPr txBox="1"/>
          <p:nvPr/>
        </p:nvSpPr>
        <p:spPr>
          <a:xfrm>
            <a:off x="7650019" y="2166768"/>
            <a:ext cx="3877944" cy="1815882"/>
          </a:xfrm>
          <a:prstGeom prst="rect">
            <a:avLst/>
          </a:prstGeom>
          <a:noFill/>
        </p:spPr>
        <p:txBody>
          <a:bodyPr wrap="square" rtlCol="0">
            <a:spAutoFit/>
          </a:bodyPr>
          <a:lstStyle/>
          <a:p>
            <a:pPr lvl="0" defTabSz="914400">
              <a:defRPr/>
            </a:pPr>
            <a:r>
              <a:rPr lang="en-US" sz="1400" b="1">
                <a:latin typeface="Arial" panose="020B0604020202020204" pitchFamily="34" charset="0"/>
                <a:cs typeface="Arial" panose="020B0604020202020204" pitchFamily="34" charset="0"/>
              </a:rPr>
              <a:t>Live Training: </a:t>
            </a:r>
            <a:r>
              <a:rPr lang="en-US" sz="1400">
                <a:latin typeface="Arial" panose="020B0604020202020204" pitchFamily="34" charset="0"/>
                <a:cs typeface="Arial" panose="020B0604020202020204" pitchFamily="34" charset="0"/>
              </a:rPr>
              <a:t>Live training will include step-by-step demonstrations of key tasks in CVMS, with opportunities to ask questions and do “replays” to take a closer look with the trainers. </a:t>
            </a:r>
          </a:p>
          <a:p>
            <a:r>
              <a:rPr lang="en-US" sz="1400" b="1" i="1">
                <a:latin typeface="Arial" panose="020B0604020202020204" pitchFamily="34" charset="0"/>
                <a:cs typeface="Arial" panose="020B0604020202020204" pitchFamily="34" charset="0"/>
              </a:rPr>
              <a:t>Access training at:</a:t>
            </a:r>
            <a:r>
              <a:rPr lang="en-US" sz="1400" b="1">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hlinkClick r:id="rId4"/>
              </a:rPr>
              <a:t>https</a:t>
            </a:r>
            <a:r>
              <a:rPr lang="en-US" sz="1400">
                <a:hlinkClick r:id="rId4"/>
              </a:rPr>
              <a:t>://immunize.nc.gov/providers/covid-19training.htm</a:t>
            </a:r>
            <a:r>
              <a:rPr lang="en-US" sz="1400"/>
              <a:t>  </a:t>
            </a:r>
            <a:endParaRPr lang="en-US" sz="1400">
              <a:latin typeface="Arial" panose="020B0604020202020204" pitchFamily="34" charset="0"/>
              <a:cs typeface="Arial" panose="020B0604020202020204" pitchFamily="34" charset="0"/>
            </a:endParaRPr>
          </a:p>
          <a:p>
            <a:pPr lvl="0" defTabSz="914400">
              <a:defRPr/>
            </a:pPr>
            <a:endParaRPr lang="en-US" sz="1400">
              <a:latin typeface="Arial" panose="020B0604020202020204" pitchFamily="34" charset="0"/>
              <a:cs typeface="Arial" panose="020B0604020202020204" pitchFamily="34" charset="0"/>
            </a:endParaRPr>
          </a:p>
        </p:txBody>
      </p:sp>
      <p:pic>
        <p:nvPicPr>
          <p:cNvPr id="12" name="Graphic 11" descr="Open book">
            <a:extLst>
              <a:ext uri="{FF2B5EF4-FFF2-40B4-BE49-F238E27FC236}">
                <a16:creationId xmlns:a16="http://schemas.microsoft.com/office/drawing/2014/main" id="{241AFDD5-3104-4B4A-A221-5D8EF3E78AD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49184" y="4159499"/>
            <a:ext cx="914400" cy="914400"/>
          </a:xfrm>
          <a:prstGeom prst="rect">
            <a:avLst/>
          </a:prstGeom>
        </p:spPr>
      </p:pic>
      <p:sp>
        <p:nvSpPr>
          <p:cNvPr id="13" name="TextBox 12">
            <a:extLst>
              <a:ext uri="{FF2B5EF4-FFF2-40B4-BE49-F238E27FC236}">
                <a16:creationId xmlns:a16="http://schemas.microsoft.com/office/drawing/2014/main" id="{CE532A8D-B797-474B-ABC4-FFC3DFB7FE03}"/>
              </a:ext>
            </a:extLst>
          </p:cNvPr>
          <p:cNvSpPr txBox="1"/>
          <p:nvPr/>
        </p:nvSpPr>
        <p:spPr>
          <a:xfrm>
            <a:off x="1330827" y="4189919"/>
            <a:ext cx="4355996" cy="1631216"/>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Help Desk:</a:t>
            </a:r>
            <a:r>
              <a:rPr lang="en-US" sz="1600" b="1">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CVMS Help Desk portal will contain a number of Knowledge Articles and FAQs that will provide information such as self-help, troubleshooting and task resolution.</a:t>
            </a:r>
          </a:p>
          <a:p>
            <a:r>
              <a:rPr lang="en-US" sz="1400" b="1" i="1">
                <a:latin typeface="Arial" panose="020B0604020202020204" pitchFamily="34" charset="0"/>
                <a:cs typeface="Arial" panose="020B0604020202020204" pitchFamily="34" charset="0"/>
              </a:rPr>
              <a:t>Access Help Desk at: </a:t>
            </a:r>
            <a:r>
              <a:rPr lang="en-US" sz="1400" i="1">
                <a:latin typeface="Arial" panose="020B0604020202020204" pitchFamily="34" charset="0"/>
                <a:cs typeface="Arial" panose="020B0604020202020204" pitchFamily="34" charset="0"/>
                <a:hlinkClick r:id="rId8"/>
              </a:rPr>
              <a:t>https://ncgov.servicenowservices.com/csm_vaccine</a:t>
            </a:r>
            <a:endParaRPr lang="en-US" sz="1400" i="1">
              <a:latin typeface="Arial" panose="020B0604020202020204" pitchFamily="34" charset="0"/>
              <a:cs typeface="Arial" panose="020B0604020202020204" pitchFamily="34" charset="0"/>
            </a:endParaRPr>
          </a:p>
          <a:p>
            <a:endParaRPr lang="en-US" sz="1400" b="1" i="1">
              <a:latin typeface="Arial" panose="020B0604020202020204" pitchFamily="34" charset="0"/>
              <a:cs typeface="Arial" panose="020B0604020202020204" pitchFamily="34" charset="0"/>
            </a:endParaRPr>
          </a:p>
        </p:txBody>
      </p:sp>
      <p:pic>
        <p:nvPicPr>
          <p:cNvPr id="14" name="Graphic 13" descr="Document">
            <a:extLst>
              <a:ext uri="{FF2B5EF4-FFF2-40B4-BE49-F238E27FC236}">
                <a16:creationId xmlns:a16="http://schemas.microsoft.com/office/drawing/2014/main" id="{0D3C252D-ECD3-450F-AE03-1F4954145B7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349184" y="2123239"/>
            <a:ext cx="914400" cy="914400"/>
          </a:xfrm>
          <a:prstGeom prst="rect">
            <a:avLst/>
          </a:prstGeom>
        </p:spPr>
      </p:pic>
      <p:sp>
        <p:nvSpPr>
          <p:cNvPr id="15" name="TextBox 14">
            <a:extLst>
              <a:ext uri="{FF2B5EF4-FFF2-40B4-BE49-F238E27FC236}">
                <a16:creationId xmlns:a16="http://schemas.microsoft.com/office/drawing/2014/main" id="{903BFA85-1824-4721-A799-BA6610B73901}"/>
              </a:ext>
            </a:extLst>
          </p:cNvPr>
          <p:cNvSpPr txBox="1"/>
          <p:nvPr/>
        </p:nvSpPr>
        <p:spPr>
          <a:xfrm>
            <a:off x="1330827" y="2166768"/>
            <a:ext cx="4355996" cy="2277547"/>
          </a:xfrm>
          <a:prstGeom prst="rect">
            <a:avLst/>
          </a:prstGeom>
          <a:noFill/>
        </p:spPr>
        <p:txBody>
          <a:bodyPr wrap="square" rtlCol="0">
            <a:spAutoFit/>
          </a:bodyPr>
          <a:lstStyle/>
          <a:p>
            <a:r>
              <a:rPr lang="en-US" sz="1400" b="1">
                <a:latin typeface="Arial" panose="020B0604020202020204" pitchFamily="34" charset="0"/>
                <a:cs typeface="Arial" panose="020B0604020202020204" pitchFamily="34" charset="0"/>
              </a:rPr>
              <a:t>CVMS Offline Operations Forms:</a:t>
            </a:r>
            <a:r>
              <a:rPr lang="en-US" sz="1600" b="1">
                <a:latin typeface="Arial" panose="020B0604020202020204" pitchFamily="34" charset="0"/>
                <a:cs typeface="Arial" panose="020B0604020202020204" pitchFamily="34" charset="0"/>
              </a:rPr>
              <a:t> </a:t>
            </a:r>
            <a:r>
              <a:rPr lang="en-US" sz="1400">
                <a:latin typeface="Arial" panose="020B0604020202020204" pitchFamily="34" charset="0"/>
                <a:cs typeface="Arial" panose="020B0604020202020204" pitchFamily="34" charset="0"/>
              </a:rPr>
              <a:t>CVMS has prepared for offline operations by designing forms to use in the event that vaccines need to be administered offline.  Offline forms contain all the necessary fields for Recipient Creation, Recipient Registration, and Vaccine Administration.</a:t>
            </a:r>
          </a:p>
          <a:p>
            <a:r>
              <a:rPr lang="en-US" sz="1400" b="1" i="1">
                <a:latin typeface="Arial" panose="020B0604020202020204" pitchFamily="34" charset="0"/>
                <a:cs typeface="Arial" panose="020B0604020202020204" pitchFamily="34" charset="0"/>
              </a:rPr>
              <a:t>Access CVMS Offline Operations Forms at: </a:t>
            </a:r>
            <a:r>
              <a:rPr lang="en-US" sz="1400">
                <a:latin typeface="Arial" panose="020B0604020202020204" pitchFamily="34" charset="0"/>
                <a:cs typeface="Arial" panose="020B0604020202020204" pitchFamily="34" charset="0"/>
                <a:hlinkClick r:id="rId4"/>
              </a:rPr>
              <a:t>https</a:t>
            </a:r>
            <a:r>
              <a:rPr lang="en-US" sz="1400">
                <a:hlinkClick r:id="rId4"/>
              </a:rPr>
              <a:t>://immunize.nc.gov/providers/covid-19training.htm</a:t>
            </a:r>
            <a:r>
              <a:rPr lang="en-US" sz="1400"/>
              <a:t>  </a:t>
            </a:r>
            <a:endParaRPr lang="en-US" sz="1400">
              <a:latin typeface="Arial" panose="020B0604020202020204" pitchFamily="34" charset="0"/>
              <a:cs typeface="Arial" panose="020B0604020202020204" pitchFamily="34" charset="0"/>
            </a:endParaRPr>
          </a:p>
          <a:p>
            <a:endParaRPr lang="en-US" sz="1400" i="1">
              <a:latin typeface="Arial" panose="020B0604020202020204" pitchFamily="34" charset="0"/>
              <a:cs typeface="Arial" panose="020B0604020202020204" pitchFamily="34" charset="0"/>
            </a:endParaRPr>
          </a:p>
          <a:p>
            <a:endParaRPr lang="en-US" sz="1400" b="1" i="1">
              <a:latin typeface="Arial" panose="020B0604020202020204" pitchFamily="34" charset="0"/>
              <a:cs typeface="Arial" panose="020B0604020202020204" pitchFamily="34" charset="0"/>
            </a:endParaRPr>
          </a:p>
        </p:txBody>
      </p:sp>
      <p:sp>
        <p:nvSpPr>
          <p:cNvPr id="2" name="Star: 5 Points 1">
            <a:extLst>
              <a:ext uri="{FF2B5EF4-FFF2-40B4-BE49-F238E27FC236}">
                <a16:creationId xmlns:a16="http://schemas.microsoft.com/office/drawing/2014/main" id="{62CB3197-CE12-48EA-A9B0-CEAADEFB20D9}"/>
              </a:ext>
            </a:extLst>
          </p:cNvPr>
          <p:cNvSpPr/>
          <p:nvPr/>
        </p:nvSpPr>
        <p:spPr>
          <a:xfrm>
            <a:off x="2618221" y="1764649"/>
            <a:ext cx="437586" cy="437586"/>
          </a:xfrm>
          <a:prstGeom prst="star5">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DA105E-0BEF-47FA-8EC8-3FE75D906CE0}"/>
              </a:ext>
            </a:extLst>
          </p:cNvPr>
          <p:cNvSpPr txBox="1"/>
          <p:nvPr/>
        </p:nvSpPr>
        <p:spPr>
          <a:xfrm>
            <a:off x="7647008" y="5486400"/>
            <a:ext cx="4093579" cy="12311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a:latin typeface="Arial"/>
                <a:cs typeface="Calibri"/>
              </a:rPr>
              <a:t>Dashboard</a:t>
            </a:r>
            <a:r>
              <a:rPr lang="en-US" sz="1400">
                <a:latin typeface="Arial"/>
                <a:cs typeface="Calibri"/>
              </a:rPr>
              <a:t>: North Carolina's Public Dashboard detailing current vaccine administrations and currently eligible populations</a:t>
            </a:r>
          </a:p>
          <a:p>
            <a:r>
              <a:rPr lang="en-US" sz="1400" b="1" i="1">
                <a:latin typeface="Arial"/>
                <a:cs typeface="Arial"/>
              </a:rPr>
              <a:t>Access dashboard at</a:t>
            </a:r>
            <a:r>
              <a:rPr lang="en-US" sz="1400">
                <a:latin typeface="Arial"/>
                <a:cs typeface="Arial"/>
              </a:rPr>
              <a:t>: </a:t>
            </a:r>
          </a:p>
          <a:p>
            <a:r>
              <a:rPr lang="en-US" sz="1400">
                <a:hlinkClick r:id="rId11"/>
              </a:rPr>
              <a:t> https://covid19.ncdhhs.gov/dashboard/vaccinations</a:t>
            </a:r>
            <a:r>
              <a:rPr lang="en-US"/>
              <a:t> </a:t>
            </a:r>
          </a:p>
        </p:txBody>
      </p:sp>
      <p:pic>
        <p:nvPicPr>
          <p:cNvPr id="8" name="Graphic 8" descr="Gauge with solid fill">
            <a:extLst>
              <a:ext uri="{FF2B5EF4-FFF2-40B4-BE49-F238E27FC236}">
                <a16:creationId xmlns:a16="http://schemas.microsoft.com/office/drawing/2014/main" id="{04E1DE69-9CA9-45BE-AD24-881872C19CE3}"/>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439382" y="5373547"/>
            <a:ext cx="914400" cy="914400"/>
          </a:xfrm>
          <a:prstGeom prst="rect">
            <a:avLst/>
          </a:prstGeom>
        </p:spPr>
      </p:pic>
    </p:spTree>
    <p:custDataLst>
      <p:tags r:id="rId1"/>
    </p:custDataLst>
    <p:extLst>
      <p:ext uri="{BB962C8B-B14F-4D97-AF65-F5344CB8AC3E}">
        <p14:creationId xmlns:p14="http://schemas.microsoft.com/office/powerpoint/2010/main" val="12215700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2705"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31" name="Group 30">
            <a:extLst>
              <a:ext uri="{FF2B5EF4-FFF2-40B4-BE49-F238E27FC236}">
                <a16:creationId xmlns:a16="http://schemas.microsoft.com/office/drawing/2014/main" id="{2F6A159A-FAC6-467F-BD44-1AB51D910CE7}"/>
              </a:ext>
            </a:extLst>
          </p:cNvPr>
          <p:cNvGrpSpPr/>
          <p:nvPr/>
        </p:nvGrpSpPr>
        <p:grpSpPr>
          <a:xfrm>
            <a:off x="-19456" y="4543422"/>
            <a:ext cx="9361576" cy="1428858"/>
            <a:chOff x="-19456" y="4543422"/>
            <a:chExt cx="9361576" cy="1428858"/>
          </a:xfrm>
        </p:grpSpPr>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grpSp>
          <p:nvGrpSpPr>
            <p:cNvPr id="33" name="Group 32">
              <a:extLst>
                <a:ext uri="{FF2B5EF4-FFF2-40B4-BE49-F238E27FC236}">
                  <a16:creationId xmlns:a16="http://schemas.microsoft.com/office/drawing/2014/main" id="{A8A6C616-01FC-4FBB-8565-FFC6F878BECB}"/>
                </a:ext>
              </a:extLst>
            </p:cNvPr>
            <p:cNvGrpSpPr/>
            <p:nvPr/>
          </p:nvGrpSpPr>
          <p:grpSpPr>
            <a:xfrm>
              <a:off x="269044" y="4806893"/>
              <a:ext cx="8194472" cy="1140818"/>
              <a:chOff x="269044" y="4441133"/>
              <a:chExt cx="8194472" cy="1140818"/>
            </a:xfrm>
          </p:grpSpPr>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4441133"/>
                <a:ext cx="8194472" cy="477238"/>
              </a:xfrm>
              <a:prstGeom prst="rect">
                <a:avLst/>
              </a:prstGeom>
            </p:spPr>
            <p:txBody>
              <a:bodyPr>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latin typeface="Arial" panose="020B0604020202020204" pitchFamily="34" charset="0"/>
                    <a:cs typeface="Arial" panose="020B0604020202020204" pitchFamily="34" charset="0"/>
                  </a:rPr>
                  <a:t>Thank You!</a:t>
                </a:r>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18184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grpSp>
    </p:spTree>
    <p:custDataLst>
      <p:tags r:id="rId2"/>
    </p:custDataLst>
    <p:extLst>
      <p:ext uri="{BB962C8B-B14F-4D97-AF65-F5344CB8AC3E}">
        <p14:creationId xmlns:p14="http://schemas.microsoft.com/office/powerpoint/2010/main" val="363653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AFF77C1-6AC3-4423-9904-39C507FB4024}"/>
              </a:ext>
            </a:extLst>
          </p:cNvPr>
          <p:cNvSpPr>
            <a:spLocks noGrp="1"/>
          </p:cNvSpPr>
          <p:nvPr>
            <p:ph type="title"/>
          </p:nvPr>
        </p:nvSpPr>
        <p:spPr/>
        <p:txBody>
          <a:bodyPr/>
          <a:lstStyle/>
          <a:p>
            <a:r>
              <a:rPr lang="en-US"/>
              <a:t>Agenda</a:t>
            </a:r>
          </a:p>
        </p:txBody>
      </p:sp>
      <p:sp>
        <p:nvSpPr>
          <p:cNvPr id="32" name="Rectangle 31">
            <a:extLst>
              <a:ext uri="{FF2B5EF4-FFF2-40B4-BE49-F238E27FC236}">
                <a16:creationId xmlns:a16="http://schemas.microsoft.com/office/drawing/2014/main" id="{109B687D-9ED6-476E-8C17-58BD041D11A1}"/>
              </a:ext>
            </a:extLst>
          </p:cNvPr>
          <p:cNvSpPr/>
          <p:nvPr/>
        </p:nvSpPr>
        <p:spPr>
          <a:xfrm>
            <a:off x="352725" y="863113"/>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Welcome and What to Expect Today</a:t>
            </a:r>
          </a:p>
        </p:txBody>
      </p:sp>
      <p:sp>
        <p:nvSpPr>
          <p:cNvPr id="34" name="Rectangle 33">
            <a:extLst>
              <a:ext uri="{FF2B5EF4-FFF2-40B4-BE49-F238E27FC236}">
                <a16:creationId xmlns:a16="http://schemas.microsoft.com/office/drawing/2014/main" id="{B31A8231-74E4-4010-989F-B418538EE766}"/>
              </a:ext>
            </a:extLst>
          </p:cNvPr>
          <p:cNvSpPr/>
          <p:nvPr/>
        </p:nvSpPr>
        <p:spPr>
          <a:xfrm>
            <a:off x="352725" y="1900099"/>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CVMS Overview &amp; Onboarding</a:t>
            </a:r>
          </a:p>
        </p:txBody>
      </p:sp>
      <p:sp>
        <p:nvSpPr>
          <p:cNvPr id="38" name="Rectangle 37">
            <a:extLst>
              <a:ext uri="{FF2B5EF4-FFF2-40B4-BE49-F238E27FC236}">
                <a16:creationId xmlns:a16="http://schemas.microsoft.com/office/drawing/2014/main" id="{72A7C30B-A47E-418D-B304-CF98C090D4D8}"/>
              </a:ext>
            </a:extLst>
          </p:cNvPr>
          <p:cNvSpPr/>
          <p:nvPr/>
        </p:nvSpPr>
        <p:spPr>
          <a:xfrm>
            <a:off x="352725" y="5266101"/>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lang="en-US" b="1">
                <a:solidFill>
                  <a:prstClr val="white"/>
                </a:solidFill>
                <a:latin typeface="Arial" panose="020B0604020202020204" pitchFamily="34" charset="0"/>
                <a:cs typeface="Arial" panose="020B0604020202020204" pitchFamily="34" charset="0"/>
              </a:rPr>
              <a:t>Additional Resources</a:t>
            </a:r>
            <a:endPar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0DB59594-F635-43AB-B573-BA8BE20B5767}"/>
              </a:ext>
            </a:extLst>
          </p:cNvPr>
          <p:cNvSpPr/>
          <p:nvPr/>
        </p:nvSpPr>
        <p:spPr>
          <a:xfrm>
            <a:off x="352725" y="5784594"/>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lang="en-US" b="1">
                <a:solidFill>
                  <a:prstClr val="white"/>
                </a:solidFill>
                <a:latin typeface="Arial" panose="020B0604020202020204" pitchFamily="34" charset="0"/>
                <a:cs typeface="Arial" panose="020B0604020202020204" pitchFamily="34" charset="0"/>
              </a:rPr>
              <a:t>Q&amp;A</a:t>
            </a:r>
            <a:endPar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37" name="Rectangle 36">
            <a:extLst>
              <a:ext uri="{FF2B5EF4-FFF2-40B4-BE49-F238E27FC236}">
                <a16:creationId xmlns:a16="http://schemas.microsoft.com/office/drawing/2014/main" id="{F484F7E9-E393-4F45-B4B6-1E5389BAE7CB}"/>
              </a:ext>
            </a:extLst>
          </p:cNvPr>
          <p:cNvSpPr/>
          <p:nvPr/>
        </p:nvSpPr>
        <p:spPr>
          <a:xfrm>
            <a:off x="352725" y="2418592"/>
            <a:ext cx="11493630" cy="2267723"/>
          </a:xfrm>
          <a:prstGeom prst="rect">
            <a:avLst/>
          </a:prstGeom>
          <a:solidFill>
            <a:srgbClr val="014373"/>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numCol="2" rtlCol="0" anchor="t"/>
          <a:lstStyle/>
          <a:p>
            <a:pPr marL="0" marR="0" lvl="0" indent="0" defTabSz="457200" rtl="0" eaLnBrk="1" fontAlgn="auto" latinLnBrk="0" hangingPunct="1">
              <a:lnSpc>
                <a:spcPct val="100000"/>
              </a:lnSpc>
              <a:spcBef>
                <a:spcPts val="0"/>
              </a:spcBef>
              <a:spcAft>
                <a:spcPts val="600"/>
              </a:spcAft>
              <a:buClrTx/>
              <a:buSzTx/>
              <a:buFontTx/>
              <a:buNone/>
              <a:tabLst/>
              <a:defRPr/>
            </a:pPr>
            <a:r>
              <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CVMS Provider Portal</a:t>
            </a:r>
          </a:p>
          <a:p>
            <a:pPr lvl="0">
              <a:spcAft>
                <a:spcPts val="600"/>
              </a:spcAft>
              <a:defRPr/>
            </a:pPr>
            <a:endParaRPr lang="en-US" b="1">
              <a:solidFill>
                <a:prstClr val="white"/>
              </a:solidFill>
              <a:latin typeface="Arial" panose="020B0604020202020204" pitchFamily="34" charset="0"/>
              <a:cs typeface="Arial" panose="020B0604020202020204" pitchFamily="34" charset="0"/>
            </a:endParaRPr>
          </a:p>
          <a:p>
            <a:pPr marL="342900" lvl="0" indent="-342900">
              <a:spcAft>
                <a:spcPts val="600"/>
              </a:spcAft>
              <a:buFont typeface="+mj-lt"/>
              <a:buAutoNum type="arabicPeriod"/>
              <a:defRPr/>
            </a:pPr>
            <a:endParaRPr lang="en-US" sz="1400">
              <a:solidFill>
                <a:prstClr val="white"/>
              </a:solidFill>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BAC471DE-02EE-4007-9B9B-C73D81409578}"/>
              </a:ext>
            </a:extLst>
          </p:cNvPr>
          <p:cNvSpPr txBox="1"/>
          <p:nvPr/>
        </p:nvSpPr>
        <p:spPr>
          <a:xfrm>
            <a:off x="775184" y="2952742"/>
            <a:ext cx="5700567" cy="1231106"/>
          </a:xfrm>
          <a:prstGeom prst="rect">
            <a:avLst/>
          </a:prstGeom>
          <a:noFill/>
        </p:spPr>
        <p:txBody>
          <a:bodyPr wrap="square" rtlCol="0">
            <a:spAutoFit/>
          </a:bodyPr>
          <a:lstStyle/>
          <a:p>
            <a:pPr lvl="0">
              <a:spcAft>
                <a:spcPts val="600"/>
              </a:spcAft>
              <a:defRPr/>
            </a:pPr>
            <a:r>
              <a:rPr lang="en-US" sz="1600" b="1">
                <a:solidFill>
                  <a:prstClr val="white"/>
                </a:solidFill>
                <a:latin typeface="Arial" panose="020B0604020202020204" pitchFamily="34" charset="0"/>
                <a:cs typeface="Arial" panose="020B0604020202020204" pitchFamily="34" charset="0"/>
              </a:rPr>
              <a:t>For all profiles (Location Manager and Provider)</a:t>
            </a:r>
          </a:p>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Entering Vaccine Administration Details for a Registered Recipient</a:t>
            </a:r>
          </a:p>
          <a:p>
            <a:pPr marL="457200" lvl="0" indent="-457200">
              <a:spcAft>
                <a:spcPts val="600"/>
              </a:spcAft>
              <a:buFont typeface="+mj-lt"/>
              <a:buAutoNum type="arabicPeriod"/>
              <a:defRPr/>
            </a:pPr>
            <a:r>
              <a:rPr lang="en-US" sz="1600">
                <a:solidFill>
                  <a:prstClr val="white"/>
                </a:solidFill>
                <a:latin typeface="Arial" panose="020B0604020202020204" pitchFamily="34" charset="0"/>
                <a:cs typeface="Arial" panose="020B0604020202020204" pitchFamily="34" charset="0"/>
              </a:rPr>
              <a:t>Creating / Registering Recipients at the Point of Care</a:t>
            </a:r>
          </a:p>
        </p:txBody>
      </p:sp>
      <p:sp>
        <p:nvSpPr>
          <p:cNvPr id="11" name="Rectangle 10">
            <a:extLst>
              <a:ext uri="{FF2B5EF4-FFF2-40B4-BE49-F238E27FC236}">
                <a16:creationId xmlns:a16="http://schemas.microsoft.com/office/drawing/2014/main" id="{925CA1A7-EEEE-4372-AF2F-8BF9EA0414A5}"/>
              </a:ext>
            </a:extLst>
          </p:cNvPr>
          <p:cNvSpPr/>
          <p:nvPr/>
        </p:nvSpPr>
        <p:spPr>
          <a:xfrm>
            <a:off x="352725" y="1381606"/>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45720" rIns="91440" bIns="45720" rtlCol="0" anchor="ctr"/>
          <a:lstStyle/>
          <a:p>
            <a:pPr>
              <a:defRPr/>
            </a:pPr>
            <a:r>
              <a:rPr lang="en-US" b="1">
                <a:latin typeface="Arial"/>
                <a:cs typeface="Arial"/>
              </a:rPr>
              <a:t>Updates for</a:t>
            </a:r>
            <a:r>
              <a:rPr kumimoji="0" lang="en-US" b="1" i="0" u="none" strike="noStrike" kern="1200" cap="none" spc="0" normalizeH="0" baseline="0" noProof="0">
                <a:ln>
                  <a:noFill/>
                </a:ln>
                <a:effectLst/>
                <a:uLnTx/>
                <a:uFillTx/>
                <a:latin typeface="Arial"/>
                <a:cs typeface="Arial"/>
              </a:rPr>
              <a:t> Pharmacies in the North Carolina Vaccination Program</a:t>
            </a:r>
          </a:p>
        </p:txBody>
      </p:sp>
      <p:sp>
        <p:nvSpPr>
          <p:cNvPr id="13" name="Rectangle 12">
            <a:extLst>
              <a:ext uri="{FF2B5EF4-FFF2-40B4-BE49-F238E27FC236}">
                <a16:creationId xmlns:a16="http://schemas.microsoft.com/office/drawing/2014/main" id="{343C7B52-F928-4F8F-8447-319E063A0013}"/>
              </a:ext>
            </a:extLst>
          </p:cNvPr>
          <p:cNvSpPr/>
          <p:nvPr/>
        </p:nvSpPr>
        <p:spPr>
          <a:xfrm>
            <a:off x="352725" y="4747608"/>
            <a:ext cx="11493630" cy="457200"/>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tlCol="0" anchor="ctr"/>
          <a:lstStyle/>
          <a:p>
            <a:pPr marL="0" marR="0" lvl="0" indent="0" defTabSz="457200" rtl="0" eaLnBrk="1" fontAlgn="auto" latinLnBrk="0" hangingPunct="1">
              <a:lnSpc>
                <a:spcPct val="100000"/>
              </a:lnSpc>
              <a:spcBef>
                <a:spcPts val="0"/>
              </a:spcBef>
              <a:spcAft>
                <a:spcPts val="0"/>
              </a:spcAft>
              <a:buClrTx/>
              <a:buSzTx/>
              <a:buFontTx/>
              <a:buNone/>
              <a:tabLst/>
              <a:defRPr/>
            </a:pPr>
            <a:r>
              <a:rPr lang="en-US" b="1">
                <a:solidFill>
                  <a:prstClr val="white"/>
                </a:solidFill>
                <a:latin typeface="Arial" panose="020B0604020202020204" pitchFamily="34" charset="0"/>
                <a:cs typeface="Arial" panose="020B0604020202020204" pitchFamily="34" charset="0"/>
              </a:rPr>
              <a:t>Next Steps and Closing Thoughts</a:t>
            </a:r>
            <a:endParaRPr kumimoji="0" lang="en-US"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Tree>
    <p:custDataLst>
      <p:tags r:id="rId1"/>
    </p:custDataLst>
    <p:extLst>
      <p:ext uri="{BB962C8B-B14F-4D97-AF65-F5344CB8AC3E}">
        <p14:creationId xmlns:p14="http://schemas.microsoft.com/office/powerpoint/2010/main" val="29837090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a:extLst>
              <a:ext uri="{FF2B5EF4-FFF2-40B4-BE49-F238E27FC236}">
                <a16:creationId xmlns:a16="http://schemas.microsoft.com/office/drawing/2014/main" id="{512B84AF-31D2-4D57-857D-C1DDAFB16583}"/>
              </a:ext>
            </a:extLst>
          </p:cNvPr>
          <p:cNvSpPr/>
          <p:nvPr/>
        </p:nvSpPr>
        <p:spPr>
          <a:xfrm>
            <a:off x="349184" y="1029116"/>
            <a:ext cx="11493630" cy="4914069"/>
          </a:xfrm>
          <a:prstGeom prst="rect">
            <a:avLst/>
          </a:prstGeom>
          <a:solidFill>
            <a:srgbClr val="5688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YInterstate" panose="02000503020000020004" pitchFamily="2" charset="0"/>
            </a:endParaRPr>
          </a:p>
        </p:txBody>
      </p:sp>
      <p:sp>
        <p:nvSpPr>
          <p:cNvPr id="43" name="Rectangle: Rounded Corners 42">
            <a:extLst>
              <a:ext uri="{FF2B5EF4-FFF2-40B4-BE49-F238E27FC236}">
                <a16:creationId xmlns:a16="http://schemas.microsoft.com/office/drawing/2014/main" id="{15D3C284-3B8B-453A-B94A-AA0237EFB7D2}"/>
              </a:ext>
            </a:extLst>
          </p:cNvPr>
          <p:cNvSpPr/>
          <p:nvPr/>
        </p:nvSpPr>
        <p:spPr>
          <a:xfrm>
            <a:off x="2190746" y="1852719"/>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4" name="Rectangle: Rounded Corners 43">
            <a:extLst>
              <a:ext uri="{FF2B5EF4-FFF2-40B4-BE49-F238E27FC236}">
                <a16:creationId xmlns:a16="http://schemas.microsoft.com/office/drawing/2014/main" id="{67CD79FA-71D4-47A1-BAD9-5FD719929564}"/>
              </a:ext>
            </a:extLst>
          </p:cNvPr>
          <p:cNvSpPr/>
          <p:nvPr/>
        </p:nvSpPr>
        <p:spPr>
          <a:xfrm>
            <a:off x="2190746" y="2538712"/>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5" name="Rectangle: Rounded Corners 44">
            <a:extLst>
              <a:ext uri="{FF2B5EF4-FFF2-40B4-BE49-F238E27FC236}">
                <a16:creationId xmlns:a16="http://schemas.microsoft.com/office/drawing/2014/main" id="{637DF4EA-1ED6-4E97-8F3A-22A4ADB99EFB}"/>
              </a:ext>
            </a:extLst>
          </p:cNvPr>
          <p:cNvSpPr/>
          <p:nvPr/>
        </p:nvSpPr>
        <p:spPr>
          <a:xfrm>
            <a:off x="2190746" y="3224705"/>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6" name="Rectangle: Rounded Corners 45">
            <a:extLst>
              <a:ext uri="{FF2B5EF4-FFF2-40B4-BE49-F238E27FC236}">
                <a16:creationId xmlns:a16="http://schemas.microsoft.com/office/drawing/2014/main" id="{70591083-3C89-485E-8994-78B204C83F21}"/>
              </a:ext>
            </a:extLst>
          </p:cNvPr>
          <p:cNvSpPr/>
          <p:nvPr/>
        </p:nvSpPr>
        <p:spPr>
          <a:xfrm>
            <a:off x="2190746" y="3910698"/>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47" name="Rectangle: Rounded Corners 46">
            <a:extLst>
              <a:ext uri="{FF2B5EF4-FFF2-40B4-BE49-F238E27FC236}">
                <a16:creationId xmlns:a16="http://schemas.microsoft.com/office/drawing/2014/main" id="{34A0921F-3175-48E8-BCCE-8E5EE3D6EA37}"/>
              </a:ext>
            </a:extLst>
          </p:cNvPr>
          <p:cNvSpPr/>
          <p:nvPr/>
        </p:nvSpPr>
        <p:spPr>
          <a:xfrm>
            <a:off x="2190746" y="4596691"/>
            <a:ext cx="8391521" cy="500372"/>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1DE621D1-55E8-4499-9154-A4AD0BEF2D0C}"/>
              </a:ext>
            </a:extLst>
          </p:cNvPr>
          <p:cNvSpPr txBox="1"/>
          <p:nvPr/>
        </p:nvSpPr>
        <p:spPr>
          <a:xfrm>
            <a:off x="2190748" y="3972667"/>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We will pause for questions at the conclusion of each demonstration</a:t>
            </a:r>
          </a:p>
        </p:txBody>
      </p:sp>
      <p:grpSp>
        <p:nvGrpSpPr>
          <p:cNvPr id="12" name="Group 11">
            <a:extLst>
              <a:ext uri="{FF2B5EF4-FFF2-40B4-BE49-F238E27FC236}">
                <a16:creationId xmlns:a16="http://schemas.microsoft.com/office/drawing/2014/main" id="{92FE64E2-A960-4DE8-ADC6-3A37B4DD8AA0}"/>
              </a:ext>
            </a:extLst>
          </p:cNvPr>
          <p:cNvGrpSpPr/>
          <p:nvPr/>
        </p:nvGrpSpPr>
        <p:grpSpPr>
          <a:xfrm>
            <a:off x="1693067" y="1990725"/>
            <a:ext cx="219075" cy="2914651"/>
            <a:chOff x="1693067" y="1914525"/>
            <a:chExt cx="219075" cy="2914651"/>
          </a:xfrm>
        </p:grpSpPr>
        <p:cxnSp>
          <p:nvCxnSpPr>
            <p:cNvPr id="5" name="Straight Connector 4">
              <a:extLst>
                <a:ext uri="{FF2B5EF4-FFF2-40B4-BE49-F238E27FC236}">
                  <a16:creationId xmlns:a16="http://schemas.microsoft.com/office/drawing/2014/main" id="{BA046F67-2E9F-44D5-AA88-F4B58D9A0BCF}"/>
                </a:ext>
              </a:extLst>
            </p:cNvPr>
            <p:cNvCxnSpPr/>
            <p:nvPr/>
          </p:nvCxnSpPr>
          <p:spPr>
            <a:xfrm>
              <a:off x="1802604" y="2136338"/>
              <a:ext cx="0" cy="2585323"/>
            </a:xfrm>
            <a:prstGeom prst="line">
              <a:avLst/>
            </a:prstGeom>
            <a:ln w="38100">
              <a:solidFill>
                <a:srgbClr val="014373"/>
              </a:solidFill>
            </a:ln>
          </p:spPr>
          <p:style>
            <a:lnRef idx="1">
              <a:schemeClr val="accent1"/>
            </a:lnRef>
            <a:fillRef idx="0">
              <a:schemeClr val="accent1"/>
            </a:fillRef>
            <a:effectRef idx="0">
              <a:schemeClr val="accent1"/>
            </a:effectRef>
            <a:fontRef idx="minor">
              <a:schemeClr val="tx1"/>
            </a:fontRef>
          </p:style>
        </p:cxnSp>
        <p:sp>
          <p:nvSpPr>
            <p:cNvPr id="6" name="Oval 5">
              <a:extLst>
                <a:ext uri="{FF2B5EF4-FFF2-40B4-BE49-F238E27FC236}">
                  <a16:creationId xmlns:a16="http://schemas.microsoft.com/office/drawing/2014/main" id="{D34AB134-610F-459D-9F3F-82831491CDA9}"/>
                </a:ext>
              </a:extLst>
            </p:cNvPr>
            <p:cNvSpPr/>
            <p:nvPr/>
          </p:nvSpPr>
          <p:spPr>
            <a:xfrm>
              <a:off x="1693067" y="1914525"/>
              <a:ext cx="219075" cy="228600"/>
            </a:xfrm>
            <a:prstGeom prst="ellipse">
              <a:avLst/>
            </a:prstGeom>
            <a:solidFill>
              <a:schemeClr val="bg2">
                <a:lumMod val="75000"/>
              </a:schemeClr>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 name="Oval 6">
              <a:extLst>
                <a:ext uri="{FF2B5EF4-FFF2-40B4-BE49-F238E27FC236}">
                  <a16:creationId xmlns:a16="http://schemas.microsoft.com/office/drawing/2014/main" id="{4EDA69C4-60B6-48DA-9F5F-954F4B0050E1}"/>
                </a:ext>
              </a:extLst>
            </p:cNvPr>
            <p:cNvSpPr/>
            <p:nvPr/>
          </p:nvSpPr>
          <p:spPr>
            <a:xfrm>
              <a:off x="1693067" y="4600576"/>
              <a:ext cx="219075" cy="228600"/>
            </a:xfrm>
            <a:prstGeom prst="ellipse">
              <a:avLst/>
            </a:prstGeom>
            <a:solidFill>
              <a:schemeClr val="bg2">
                <a:lumMod val="75000"/>
              </a:schemeClr>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8" name="Oval 7">
              <a:extLst>
                <a:ext uri="{FF2B5EF4-FFF2-40B4-BE49-F238E27FC236}">
                  <a16:creationId xmlns:a16="http://schemas.microsoft.com/office/drawing/2014/main" id="{A021F186-282C-4A18-BA7A-BA8963F25B9B}"/>
                </a:ext>
              </a:extLst>
            </p:cNvPr>
            <p:cNvSpPr/>
            <p:nvPr/>
          </p:nvSpPr>
          <p:spPr>
            <a:xfrm>
              <a:off x="1693067" y="2586038"/>
              <a:ext cx="219075" cy="228600"/>
            </a:xfrm>
            <a:prstGeom prst="ellipse">
              <a:avLst/>
            </a:prstGeom>
            <a:solidFill>
              <a:schemeClr val="bg1"/>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 name="Oval 8">
              <a:extLst>
                <a:ext uri="{FF2B5EF4-FFF2-40B4-BE49-F238E27FC236}">
                  <a16:creationId xmlns:a16="http://schemas.microsoft.com/office/drawing/2014/main" id="{F11E7EE0-B002-4DF3-AC25-D164D2EE4009}"/>
                </a:ext>
              </a:extLst>
            </p:cNvPr>
            <p:cNvSpPr/>
            <p:nvPr/>
          </p:nvSpPr>
          <p:spPr>
            <a:xfrm>
              <a:off x="1693067" y="3257551"/>
              <a:ext cx="219075" cy="228600"/>
            </a:xfrm>
            <a:prstGeom prst="ellipse">
              <a:avLst/>
            </a:prstGeom>
            <a:solidFill>
              <a:schemeClr val="bg1"/>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 name="Oval 9">
              <a:extLst>
                <a:ext uri="{FF2B5EF4-FFF2-40B4-BE49-F238E27FC236}">
                  <a16:creationId xmlns:a16="http://schemas.microsoft.com/office/drawing/2014/main" id="{F06B72B7-3ED0-4707-BB82-0CD6314BEDE7}"/>
                </a:ext>
              </a:extLst>
            </p:cNvPr>
            <p:cNvSpPr/>
            <p:nvPr/>
          </p:nvSpPr>
          <p:spPr>
            <a:xfrm>
              <a:off x="1693067" y="3929064"/>
              <a:ext cx="219075" cy="228600"/>
            </a:xfrm>
            <a:prstGeom prst="ellipse">
              <a:avLst/>
            </a:prstGeom>
            <a:solidFill>
              <a:schemeClr val="bg1"/>
            </a:solidFill>
            <a:ln w="38100">
              <a:solidFill>
                <a:srgbClr val="01437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grpSp>
      <p:sp>
        <p:nvSpPr>
          <p:cNvPr id="14" name="TextBox 13">
            <a:extLst>
              <a:ext uri="{FF2B5EF4-FFF2-40B4-BE49-F238E27FC236}">
                <a16:creationId xmlns:a16="http://schemas.microsoft.com/office/drawing/2014/main" id="{F37132E7-6E5A-4067-8633-8B5BC4BCAD64}"/>
              </a:ext>
            </a:extLst>
          </p:cNvPr>
          <p:cNvSpPr txBox="1"/>
          <p:nvPr/>
        </p:nvSpPr>
        <p:spPr>
          <a:xfrm>
            <a:off x="2190748" y="3290225"/>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You will be muted during the webinar </a:t>
            </a:r>
          </a:p>
        </p:txBody>
      </p:sp>
      <p:sp>
        <p:nvSpPr>
          <p:cNvPr id="15" name="TextBox 14">
            <a:extLst>
              <a:ext uri="{FF2B5EF4-FFF2-40B4-BE49-F238E27FC236}">
                <a16:creationId xmlns:a16="http://schemas.microsoft.com/office/drawing/2014/main" id="{09C2EDFC-5ADC-4681-96E9-DEF14A9CD937}"/>
              </a:ext>
            </a:extLst>
          </p:cNvPr>
          <p:cNvSpPr txBox="1"/>
          <p:nvPr/>
        </p:nvSpPr>
        <p:spPr>
          <a:xfrm>
            <a:off x="2190748" y="2604232"/>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Feel free to ask questions in the chat as they occur to you</a:t>
            </a:r>
          </a:p>
        </p:txBody>
      </p:sp>
      <p:sp>
        <p:nvSpPr>
          <p:cNvPr id="16" name="TextBox 15">
            <a:extLst>
              <a:ext uri="{FF2B5EF4-FFF2-40B4-BE49-F238E27FC236}">
                <a16:creationId xmlns:a16="http://schemas.microsoft.com/office/drawing/2014/main" id="{DE40A3FF-51D6-4875-98FA-9A173E846124}"/>
              </a:ext>
            </a:extLst>
          </p:cNvPr>
          <p:cNvSpPr txBox="1"/>
          <p:nvPr/>
        </p:nvSpPr>
        <p:spPr>
          <a:xfrm>
            <a:off x="2190748" y="1918239"/>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Session is being recorded and slides will be sent to attendees</a:t>
            </a:r>
          </a:p>
        </p:txBody>
      </p:sp>
      <p:sp>
        <p:nvSpPr>
          <p:cNvPr id="48" name="Title 47">
            <a:extLst>
              <a:ext uri="{FF2B5EF4-FFF2-40B4-BE49-F238E27FC236}">
                <a16:creationId xmlns:a16="http://schemas.microsoft.com/office/drawing/2014/main" id="{A694C7EB-43FC-4DF2-9F85-D28D207A1616}"/>
              </a:ext>
            </a:extLst>
          </p:cNvPr>
          <p:cNvSpPr>
            <a:spLocks noGrp="1"/>
          </p:cNvSpPr>
          <p:nvPr>
            <p:ph type="title"/>
          </p:nvPr>
        </p:nvSpPr>
        <p:spPr/>
        <p:txBody>
          <a:bodyPr/>
          <a:lstStyle/>
          <a:p>
            <a:r>
              <a:rPr lang="en-US"/>
              <a:t>How to Participate Today</a:t>
            </a:r>
          </a:p>
        </p:txBody>
      </p:sp>
      <p:sp>
        <p:nvSpPr>
          <p:cNvPr id="21" name="TextBox 20">
            <a:extLst>
              <a:ext uri="{FF2B5EF4-FFF2-40B4-BE49-F238E27FC236}">
                <a16:creationId xmlns:a16="http://schemas.microsoft.com/office/drawing/2014/main" id="{4E61E679-B689-4076-ADA6-55E5F21F960A}"/>
              </a:ext>
            </a:extLst>
          </p:cNvPr>
          <p:cNvSpPr txBox="1"/>
          <p:nvPr/>
        </p:nvSpPr>
        <p:spPr>
          <a:xfrm>
            <a:off x="2190748" y="4664707"/>
            <a:ext cx="8258175" cy="369332"/>
          </a:xfrm>
          <a:prstGeom prst="rect">
            <a:avLst/>
          </a:prstGeom>
          <a:noFill/>
        </p:spPr>
        <p:txBody>
          <a:bodyPr wrap="square" rtlCol="0">
            <a:spAutoFit/>
          </a:bodyPr>
          <a:lstStyle/>
          <a:p>
            <a:r>
              <a:rPr lang="en-US">
                <a:latin typeface="Arial" panose="020B0604020202020204" pitchFamily="34" charset="0"/>
                <a:cs typeface="Arial" panose="020B0604020202020204" pitchFamily="34" charset="0"/>
              </a:rPr>
              <a:t>We will follow up on any questions we don’t have time to answer</a:t>
            </a:r>
          </a:p>
        </p:txBody>
      </p:sp>
    </p:spTree>
    <p:custDataLst>
      <p:tags r:id="rId1"/>
    </p:custDataLst>
    <p:extLst>
      <p:ext uri="{BB962C8B-B14F-4D97-AF65-F5344CB8AC3E}">
        <p14:creationId xmlns:p14="http://schemas.microsoft.com/office/powerpoint/2010/main" val="314096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47966D3D-84B9-401F-A4C5-328C79A2452A}"/>
              </a:ext>
            </a:extLst>
          </p:cNvPr>
          <p:cNvPicPr>
            <a:picLocks noChangeAspect="1"/>
          </p:cNvPicPr>
          <p:nvPr/>
        </p:nvPicPr>
        <p:blipFill rotWithShape="1">
          <a:blip r:embed="rId6"/>
          <a:srcRect t="24874"/>
          <a:stretch/>
        </p:blipFill>
        <p:spPr>
          <a:xfrm>
            <a:off x="0" y="10633"/>
            <a:ext cx="12192000" cy="6101444"/>
          </a:xfrm>
          <a:prstGeom prst="rect">
            <a:avLst/>
          </a:prstGeom>
        </p:spPr>
      </p:pic>
      <p:graphicFrame>
        <p:nvGraphicFramePr>
          <p:cNvPr id="4" name="Object 3" hidden="1">
            <a:extLst>
              <a:ext uri="{FF2B5EF4-FFF2-40B4-BE49-F238E27FC236}">
                <a16:creationId xmlns:a16="http://schemas.microsoft.com/office/drawing/2014/main" id="{0954613E-E3F7-D44B-B1D7-C81E923F5BBD}"/>
              </a:ext>
            </a:extLst>
          </p:cNvPr>
          <p:cNvGraphicFramePr>
            <a:graphicFrameLocks noChangeAspect="1"/>
          </p:cNvGraphicFramePr>
          <p:nvPr>
            <p:custDataLst>
              <p:tags r:id="rId3"/>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7649" name="think-cell Slide" r:id="rId7" imgW="7772400" imgH="10058400" progId="TCLayout.ActiveDocument.1">
                  <p:embed/>
                </p:oleObj>
              </mc:Choice>
              <mc:Fallback>
                <p:oleObj name="think-cell Slide" r:id="rId7" imgW="7772400" imgH="10058400" progId="TCLayout.ActiveDocument.1">
                  <p:embed/>
                  <p:pic>
                    <p:nvPicPr>
                      <p:cNvPr id="4" name="Object 3" hidden="1">
                        <a:extLst>
                          <a:ext uri="{FF2B5EF4-FFF2-40B4-BE49-F238E27FC236}">
                            <a16:creationId xmlns:a16="http://schemas.microsoft.com/office/drawing/2014/main" id="{0954613E-E3F7-D44B-B1D7-C81E923F5BBD}"/>
                          </a:ext>
                        </a:extLst>
                      </p:cNvPr>
                      <p:cNvPicPr/>
                      <p:nvPr/>
                    </p:nvPicPr>
                    <p:blipFill>
                      <a:blip r:embed="rId8"/>
                      <a:stretch>
                        <a:fillRect/>
                      </a:stretch>
                    </p:blipFill>
                    <p:spPr>
                      <a:xfrm>
                        <a:off x="1588" y="1588"/>
                        <a:ext cx="1587" cy="1587"/>
                      </a:xfrm>
                      <a:prstGeom prst="rect">
                        <a:avLst/>
                      </a:prstGeom>
                    </p:spPr>
                  </p:pic>
                </p:oleObj>
              </mc:Fallback>
            </mc:AlternateContent>
          </a:graphicData>
        </a:graphic>
      </p:graphicFrame>
      <p:grpSp>
        <p:nvGrpSpPr>
          <p:cNvPr id="28" name="Group 27">
            <a:extLst>
              <a:ext uri="{FF2B5EF4-FFF2-40B4-BE49-F238E27FC236}">
                <a16:creationId xmlns:a16="http://schemas.microsoft.com/office/drawing/2014/main" id="{60F290A0-C613-47AD-ADB0-49CE3EB7D264}"/>
              </a:ext>
            </a:extLst>
          </p:cNvPr>
          <p:cNvGrpSpPr/>
          <p:nvPr/>
        </p:nvGrpSpPr>
        <p:grpSpPr>
          <a:xfrm>
            <a:off x="6736080" y="5251574"/>
            <a:ext cx="5255922" cy="1081385"/>
            <a:chOff x="6736080" y="5251574"/>
            <a:chExt cx="5255922" cy="1081385"/>
          </a:xfrm>
        </p:grpSpPr>
        <p:sp>
          <p:nvSpPr>
            <p:cNvPr id="29" name="Rectangle 2">
              <a:extLst>
                <a:ext uri="{FF2B5EF4-FFF2-40B4-BE49-F238E27FC236}">
                  <a16:creationId xmlns:a16="http://schemas.microsoft.com/office/drawing/2014/main" id="{6BF70806-7594-40EF-ACA3-AE24F6018720}"/>
                </a:ext>
              </a:extLst>
            </p:cNvPr>
            <p:cNvSpPr/>
            <p:nvPr/>
          </p:nvSpPr>
          <p:spPr>
            <a:xfrm>
              <a:off x="6736080" y="5251574"/>
              <a:ext cx="5065595" cy="1081385"/>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1325377 w 7467600"/>
                <a:gd name="connsiteY0" fmla="*/ 9525 h 1139161"/>
                <a:gd name="connsiteX1" fmla="*/ 7467600 w 7467600"/>
                <a:gd name="connsiteY1" fmla="*/ 0 h 1139161"/>
                <a:gd name="connsiteX2" fmla="*/ 6150249 w 7467600"/>
                <a:gd name="connsiteY2" fmla="*/ 1139161 h 1139161"/>
                <a:gd name="connsiteX3" fmla="*/ 0 w 7467600"/>
                <a:gd name="connsiteY3" fmla="*/ 1139161 h 1139161"/>
                <a:gd name="connsiteX4" fmla="*/ 1325377 w 7467600"/>
                <a:gd name="connsiteY4" fmla="*/ 9525 h 1139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7600" h="1139161">
                  <a:moveTo>
                    <a:pt x="1325377" y="9525"/>
                  </a:moveTo>
                  <a:lnTo>
                    <a:pt x="7467600" y="0"/>
                  </a:lnTo>
                  <a:lnTo>
                    <a:pt x="6150249" y="1139161"/>
                  </a:lnTo>
                  <a:lnTo>
                    <a:pt x="0" y="1139161"/>
                  </a:lnTo>
                  <a:lnTo>
                    <a:pt x="1325377" y="9525"/>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
              <a:extLst>
                <a:ext uri="{FF2B5EF4-FFF2-40B4-BE49-F238E27FC236}">
                  <a16:creationId xmlns:a16="http://schemas.microsoft.com/office/drawing/2014/main" id="{BE18D9EA-E5BA-4482-AAF4-AE2B0008607B}"/>
                </a:ext>
              </a:extLst>
            </p:cNvPr>
            <p:cNvSpPr/>
            <p:nvPr/>
          </p:nvSpPr>
          <p:spPr>
            <a:xfrm>
              <a:off x="10993184" y="5256605"/>
              <a:ext cx="998818" cy="1068860"/>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556331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556331 w 7467600"/>
                <a:gd name="connsiteY4" fmla="*/ 0 h 1139161"/>
                <a:gd name="connsiteX0" fmla="*/ 1325377 w 7467600"/>
                <a:gd name="connsiteY0" fmla="*/ 0 h 1148686"/>
                <a:gd name="connsiteX1" fmla="*/ 7467600 w 7467600"/>
                <a:gd name="connsiteY1" fmla="*/ 9525 h 1148686"/>
                <a:gd name="connsiteX2" fmla="*/ 6667500 w 7467600"/>
                <a:gd name="connsiteY2" fmla="*/ 1148686 h 1148686"/>
                <a:gd name="connsiteX3" fmla="*/ 0 w 7467600"/>
                <a:gd name="connsiteY3" fmla="*/ 1148686 h 1148686"/>
                <a:gd name="connsiteX4" fmla="*/ 1325377 w 7467600"/>
                <a:gd name="connsiteY4" fmla="*/ 0 h 1148686"/>
                <a:gd name="connsiteX0" fmla="*/ 1325377 w 7467600"/>
                <a:gd name="connsiteY0" fmla="*/ 9525 h 1139161"/>
                <a:gd name="connsiteX1" fmla="*/ 7467600 w 7467600"/>
                <a:gd name="connsiteY1" fmla="*/ 0 h 1139161"/>
                <a:gd name="connsiteX2" fmla="*/ 6667500 w 7467600"/>
                <a:gd name="connsiteY2" fmla="*/ 1139161 h 1139161"/>
                <a:gd name="connsiteX3" fmla="*/ 0 w 7467600"/>
                <a:gd name="connsiteY3" fmla="*/ 1139161 h 1139161"/>
                <a:gd name="connsiteX4" fmla="*/ 1325377 w 7467600"/>
                <a:gd name="connsiteY4" fmla="*/ 9525 h 1139161"/>
                <a:gd name="connsiteX0" fmla="*/ 3996707 w 7467600"/>
                <a:gd name="connsiteY0" fmla="*/ 19050 h 1139161"/>
                <a:gd name="connsiteX1" fmla="*/ 7467600 w 7467600"/>
                <a:gd name="connsiteY1" fmla="*/ 0 h 1139161"/>
                <a:gd name="connsiteX2" fmla="*/ 6667500 w 7467600"/>
                <a:gd name="connsiteY2" fmla="*/ 1139161 h 1139161"/>
                <a:gd name="connsiteX3" fmla="*/ 0 w 7467600"/>
                <a:gd name="connsiteY3" fmla="*/ 1139161 h 1139161"/>
                <a:gd name="connsiteX4" fmla="*/ 3996707 w 7467600"/>
                <a:gd name="connsiteY4" fmla="*/ 19050 h 1139161"/>
                <a:gd name="connsiteX0" fmla="*/ 3996707 w 8681841"/>
                <a:gd name="connsiteY0" fmla="*/ 19050 h 1139161"/>
                <a:gd name="connsiteX1" fmla="*/ 8681841 w 8681841"/>
                <a:gd name="connsiteY1" fmla="*/ 0 h 1139161"/>
                <a:gd name="connsiteX2" fmla="*/ 6667500 w 8681841"/>
                <a:gd name="connsiteY2" fmla="*/ 1139161 h 1139161"/>
                <a:gd name="connsiteX3" fmla="*/ 0 w 8681841"/>
                <a:gd name="connsiteY3" fmla="*/ 1139161 h 1139161"/>
                <a:gd name="connsiteX4" fmla="*/ 3996707 w 8681841"/>
                <a:gd name="connsiteY4" fmla="*/ 19050 h 1139161"/>
                <a:gd name="connsiteX0" fmla="*/ 3996707 w 8681841"/>
                <a:gd name="connsiteY0" fmla="*/ 19050 h 1139161"/>
                <a:gd name="connsiteX1" fmla="*/ 8681841 w 8681841"/>
                <a:gd name="connsiteY1" fmla="*/ 0 h 1139161"/>
                <a:gd name="connsiteX2" fmla="*/ 3267627 w 8681841"/>
                <a:gd name="connsiteY2" fmla="*/ 1139161 h 1139161"/>
                <a:gd name="connsiteX3" fmla="*/ 0 w 8681841"/>
                <a:gd name="connsiteY3" fmla="*/ 1139161 h 1139161"/>
                <a:gd name="connsiteX4" fmla="*/ 3996707 w 8681841"/>
                <a:gd name="connsiteY4" fmla="*/ 19050 h 1139161"/>
                <a:gd name="connsiteX0" fmla="*/ 3996707 w 6617632"/>
                <a:gd name="connsiteY0" fmla="*/ 28575 h 1148686"/>
                <a:gd name="connsiteX1" fmla="*/ 6617632 w 6617632"/>
                <a:gd name="connsiteY1" fmla="*/ 0 h 1148686"/>
                <a:gd name="connsiteX2" fmla="*/ 3267627 w 6617632"/>
                <a:gd name="connsiteY2" fmla="*/ 1148686 h 1148686"/>
                <a:gd name="connsiteX3" fmla="*/ 0 w 6617632"/>
                <a:gd name="connsiteY3" fmla="*/ 1148686 h 1148686"/>
                <a:gd name="connsiteX4" fmla="*/ 3996707 w 6617632"/>
                <a:gd name="connsiteY4" fmla="*/ 28575 h 1148686"/>
                <a:gd name="connsiteX0" fmla="*/ 3996707 w 6678350"/>
                <a:gd name="connsiteY0" fmla="*/ 0 h 1120111"/>
                <a:gd name="connsiteX1" fmla="*/ 6678350 w 6678350"/>
                <a:gd name="connsiteY1" fmla="*/ 4763 h 1120111"/>
                <a:gd name="connsiteX2" fmla="*/ 3267627 w 6678350"/>
                <a:gd name="connsiteY2" fmla="*/ 1120111 h 1120111"/>
                <a:gd name="connsiteX3" fmla="*/ 0 w 6678350"/>
                <a:gd name="connsiteY3" fmla="*/ 1120111 h 1120111"/>
                <a:gd name="connsiteX4" fmla="*/ 3996707 w 6678350"/>
                <a:gd name="connsiteY4" fmla="*/ 0 h 1120111"/>
                <a:gd name="connsiteX0" fmla="*/ 6516247 w 9197890"/>
                <a:gd name="connsiteY0" fmla="*/ 0 h 1141542"/>
                <a:gd name="connsiteX1" fmla="*/ 9197890 w 9197890"/>
                <a:gd name="connsiteY1" fmla="*/ 4763 h 1141542"/>
                <a:gd name="connsiteX2" fmla="*/ 5787167 w 9197890"/>
                <a:gd name="connsiteY2" fmla="*/ 1120111 h 1141542"/>
                <a:gd name="connsiteX3" fmla="*/ 0 w 9197890"/>
                <a:gd name="connsiteY3" fmla="*/ 1141542 h 1141542"/>
                <a:gd name="connsiteX4" fmla="*/ 6516247 w 9197890"/>
                <a:gd name="connsiteY4" fmla="*/ 0 h 1141542"/>
                <a:gd name="connsiteX0" fmla="*/ 6516247 w 9197890"/>
                <a:gd name="connsiteY0" fmla="*/ 0 h 1143923"/>
                <a:gd name="connsiteX1" fmla="*/ 9197890 w 9197890"/>
                <a:gd name="connsiteY1" fmla="*/ 4763 h 1143923"/>
                <a:gd name="connsiteX2" fmla="*/ 5787167 w 9197890"/>
                <a:gd name="connsiteY2" fmla="*/ 1143923 h 1143923"/>
                <a:gd name="connsiteX3" fmla="*/ 0 w 9197890"/>
                <a:gd name="connsiteY3" fmla="*/ 1141542 h 1143923"/>
                <a:gd name="connsiteX4" fmla="*/ 6516247 w 9197890"/>
                <a:gd name="connsiteY4" fmla="*/ 0 h 1143923"/>
                <a:gd name="connsiteX0" fmla="*/ 6516247 w 9197890"/>
                <a:gd name="connsiteY0" fmla="*/ 0 h 1146304"/>
                <a:gd name="connsiteX1" fmla="*/ 9197890 w 9197890"/>
                <a:gd name="connsiteY1" fmla="*/ 4763 h 1146304"/>
                <a:gd name="connsiteX2" fmla="*/ 1658749 w 9197890"/>
                <a:gd name="connsiteY2" fmla="*/ 1146304 h 1146304"/>
                <a:gd name="connsiteX3" fmla="*/ 0 w 9197890"/>
                <a:gd name="connsiteY3" fmla="*/ 1141542 h 1146304"/>
                <a:gd name="connsiteX4" fmla="*/ 6516247 w 9197890"/>
                <a:gd name="connsiteY4" fmla="*/ 0 h 1146304"/>
                <a:gd name="connsiteX0" fmla="*/ 6516247 w 8560417"/>
                <a:gd name="connsiteY0" fmla="*/ 2381 h 1148685"/>
                <a:gd name="connsiteX1" fmla="*/ 8560417 w 8560417"/>
                <a:gd name="connsiteY1" fmla="*/ 0 h 1148685"/>
                <a:gd name="connsiteX2" fmla="*/ 1658749 w 8560417"/>
                <a:gd name="connsiteY2" fmla="*/ 1148685 h 1148685"/>
                <a:gd name="connsiteX3" fmla="*/ 0 w 8560417"/>
                <a:gd name="connsiteY3" fmla="*/ 1143923 h 1148685"/>
                <a:gd name="connsiteX4" fmla="*/ 6516247 w 8560417"/>
                <a:gd name="connsiteY4" fmla="*/ 2381 h 1148685"/>
                <a:gd name="connsiteX0" fmla="*/ 6516247 w 8560417"/>
                <a:gd name="connsiteY0" fmla="*/ 0 h 1146304"/>
                <a:gd name="connsiteX1" fmla="*/ 8560417 w 8560417"/>
                <a:gd name="connsiteY1" fmla="*/ 2381 h 1146304"/>
                <a:gd name="connsiteX2" fmla="*/ 1658749 w 8560417"/>
                <a:gd name="connsiteY2" fmla="*/ 1146304 h 1146304"/>
                <a:gd name="connsiteX3" fmla="*/ 0 w 8560417"/>
                <a:gd name="connsiteY3" fmla="*/ 1141542 h 1146304"/>
                <a:gd name="connsiteX4" fmla="*/ 6516247 w 8560417"/>
                <a:gd name="connsiteY4" fmla="*/ 0 h 1146304"/>
                <a:gd name="connsiteX0" fmla="*/ 6516247 w 8560417"/>
                <a:gd name="connsiteY0" fmla="*/ 0 h 1141542"/>
                <a:gd name="connsiteX1" fmla="*/ 8560417 w 8560417"/>
                <a:gd name="connsiteY1" fmla="*/ 2381 h 1141542"/>
                <a:gd name="connsiteX2" fmla="*/ 1628383 w 8560417"/>
                <a:gd name="connsiteY2" fmla="*/ 1139160 h 1141542"/>
                <a:gd name="connsiteX3" fmla="*/ 0 w 8560417"/>
                <a:gd name="connsiteY3" fmla="*/ 1141542 h 1141542"/>
                <a:gd name="connsiteX4" fmla="*/ 6516247 w 8560417"/>
                <a:gd name="connsiteY4" fmla="*/ 0 h 1141542"/>
                <a:gd name="connsiteX0" fmla="*/ 6516247 w 8135426"/>
                <a:gd name="connsiteY0" fmla="*/ 0 h 1141542"/>
                <a:gd name="connsiteX1" fmla="*/ 8135426 w 8135426"/>
                <a:gd name="connsiteY1" fmla="*/ 9525 h 1141542"/>
                <a:gd name="connsiteX2" fmla="*/ 1628383 w 8135426"/>
                <a:gd name="connsiteY2" fmla="*/ 1139160 h 1141542"/>
                <a:gd name="connsiteX3" fmla="*/ 0 w 8135426"/>
                <a:gd name="connsiteY3" fmla="*/ 1141542 h 1141542"/>
                <a:gd name="connsiteX4" fmla="*/ 6516247 w 8135426"/>
                <a:gd name="connsiteY4" fmla="*/ 0 h 1141542"/>
                <a:gd name="connsiteX0" fmla="*/ 6516247 w 7983649"/>
                <a:gd name="connsiteY0" fmla="*/ 0 h 1141542"/>
                <a:gd name="connsiteX1" fmla="*/ 7983649 w 7983649"/>
                <a:gd name="connsiteY1" fmla="*/ 4762 h 1141542"/>
                <a:gd name="connsiteX2" fmla="*/ 1628383 w 7983649"/>
                <a:gd name="connsiteY2" fmla="*/ 1139160 h 1141542"/>
                <a:gd name="connsiteX3" fmla="*/ 0 w 7983649"/>
                <a:gd name="connsiteY3" fmla="*/ 1141542 h 1141542"/>
                <a:gd name="connsiteX4" fmla="*/ 6516247 w 7983649"/>
                <a:gd name="connsiteY4" fmla="*/ 0 h 1141542"/>
                <a:gd name="connsiteX0" fmla="*/ 6516247 w 8014002"/>
                <a:gd name="connsiteY0" fmla="*/ 1 h 1141543"/>
                <a:gd name="connsiteX1" fmla="*/ 8014002 w 8014002"/>
                <a:gd name="connsiteY1" fmla="*/ 0 h 1141543"/>
                <a:gd name="connsiteX2" fmla="*/ 1628383 w 8014002"/>
                <a:gd name="connsiteY2" fmla="*/ 1139161 h 1141543"/>
                <a:gd name="connsiteX3" fmla="*/ 0 w 8014002"/>
                <a:gd name="connsiteY3" fmla="*/ 1141543 h 1141543"/>
                <a:gd name="connsiteX4" fmla="*/ 6516247 w 8014002"/>
                <a:gd name="connsiteY4" fmla="*/ 1 h 1141543"/>
                <a:gd name="connsiteX0" fmla="*/ 6516247 w 8014002"/>
                <a:gd name="connsiteY0" fmla="*/ 1 h 1141543"/>
                <a:gd name="connsiteX1" fmla="*/ 8014002 w 8014002"/>
                <a:gd name="connsiteY1" fmla="*/ 0 h 1141543"/>
                <a:gd name="connsiteX2" fmla="*/ 1476606 w 8014002"/>
                <a:gd name="connsiteY2" fmla="*/ 1141543 h 1141543"/>
                <a:gd name="connsiteX3" fmla="*/ 0 w 8014002"/>
                <a:gd name="connsiteY3" fmla="*/ 1141543 h 1141543"/>
                <a:gd name="connsiteX4" fmla="*/ 6516247 w 8014002"/>
                <a:gd name="connsiteY4" fmla="*/ 1 h 1141543"/>
                <a:gd name="connsiteX0" fmla="*/ 6789448 w 8014002"/>
                <a:gd name="connsiteY0" fmla="*/ 2382 h 1141543"/>
                <a:gd name="connsiteX1" fmla="*/ 8014002 w 8014002"/>
                <a:gd name="connsiteY1" fmla="*/ 0 h 1141543"/>
                <a:gd name="connsiteX2" fmla="*/ 1476606 w 8014002"/>
                <a:gd name="connsiteY2" fmla="*/ 1141543 h 1141543"/>
                <a:gd name="connsiteX3" fmla="*/ 0 w 8014002"/>
                <a:gd name="connsiteY3" fmla="*/ 1141543 h 1141543"/>
                <a:gd name="connsiteX4" fmla="*/ 6789448 w 8014002"/>
                <a:gd name="connsiteY4" fmla="*/ 2382 h 1141543"/>
                <a:gd name="connsiteX0" fmla="*/ 6789448 w 8165779"/>
                <a:gd name="connsiteY0" fmla="*/ 1 h 1139162"/>
                <a:gd name="connsiteX1" fmla="*/ 8165779 w 8165779"/>
                <a:gd name="connsiteY1" fmla="*/ 0 h 1139162"/>
                <a:gd name="connsiteX2" fmla="*/ 1476606 w 8165779"/>
                <a:gd name="connsiteY2" fmla="*/ 1139162 h 1139162"/>
                <a:gd name="connsiteX3" fmla="*/ 0 w 8165779"/>
                <a:gd name="connsiteY3" fmla="*/ 1139162 h 1139162"/>
                <a:gd name="connsiteX4" fmla="*/ 6789448 w 8165779"/>
                <a:gd name="connsiteY4" fmla="*/ 1 h 1139162"/>
                <a:gd name="connsiteX0" fmla="*/ 10893312 w 12269643"/>
                <a:gd name="connsiteY0" fmla="*/ 1 h 1139162"/>
                <a:gd name="connsiteX1" fmla="*/ 12269643 w 12269643"/>
                <a:gd name="connsiteY1" fmla="*/ 0 h 1139162"/>
                <a:gd name="connsiteX2" fmla="*/ 5580470 w 12269643"/>
                <a:gd name="connsiteY2" fmla="*/ 1139162 h 1139162"/>
                <a:gd name="connsiteX3" fmla="*/ 0 w 12269643"/>
                <a:gd name="connsiteY3" fmla="*/ 1112772 h 1139162"/>
                <a:gd name="connsiteX4" fmla="*/ 10893312 w 12269643"/>
                <a:gd name="connsiteY4" fmla="*/ 1 h 1139162"/>
                <a:gd name="connsiteX0" fmla="*/ 10893312 w 12269643"/>
                <a:gd name="connsiteY0" fmla="*/ 1 h 1125967"/>
                <a:gd name="connsiteX1" fmla="*/ 12269643 w 12269643"/>
                <a:gd name="connsiteY1" fmla="*/ 0 h 1125967"/>
                <a:gd name="connsiteX2" fmla="*/ 1798477 w 12269643"/>
                <a:gd name="connsiteY2" fmla="*/ 1125967 h 1125967"/>
                <a:gd name="connsiteX3" fmla="*/ 0 w 12269643"/>
                <a:gd name="connsiteY3" fmla="*/ 1112772 h 1125967"/>
                <a:gd name="connsiteX4" fmla="*/ 10893312 w 12269643"/>
                <a:gd name="connsiteY4" fmla="*/ 1 h 1125967"/>
                <a:gd name="connsiteX0" fmla="*/ 10893312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0893312 w 12832917"/>
                <a:gd name="connsiteY4" fmla="*/ 1 h 1125967"/>
                <a:gd name="connsiteX0" fmla="*/ 11215187 w 12832917"/>
                <a:gd name="connsiteY0" fmla="*/ 1 h 1125967"/>
                <a:gd name="connsiteX1" fmla="*/ 12832917 w 12832917"/>
                <a:gd name="connsiteY1" fmla="*/ 0 h 1125967"/>
                <a:gd name="connsiteX2" fmla="*/ 1798477 w 12832917"/>
                <a:gd name="connsiteY2" fmla="*/ 1125967 h 1125967"/>
                <a:gd name="connsiteX3" fmla="*/ 0 w 12832917"/>
                <a:gd name="connsiteY3" fmla="*/ 1112772 h 1125967"/>
                <a:gd name="connsiteX4" fmla="*/ 11215187 w 12832917"/>
                <a:gd name="connsiteY4" fmla="*/ 1 h 11259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32917" h="1125967">
                  <a:moveTo>
                    <a:pt x="11215187" y="1"/>
                  </a:moveTo>
                  <a:lnTo>
                    <a:pt x="12832917" y="0"/>
                  </a:lnTo>
                  <a:lnTo>
                    <a:pt x="1798477" y="1125967"/>
                  </a:lnTo>
                  <a:lnTo>
                    <a:pt x="0" y="1112772"/>
                  </a:lnTo>
                  <a:lnTo>
                    <a:pt x="11215187" y="1"/>
                  </a:lnTo>
                  <a:close/>
                </a:path>
              </a:pathLst>
            </a:custGeom>
            <a:solidFill>
              <a:srgbClr val="009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Rectangle 2">
            <a:extLst>
              <a:ext uri="{FF2B5EF4-FFF2-40B4-BE49-F238E27FC236}">
                <a16:creationId xmlns:a16="http://schemas.microsoft.com/office/drawing/2014/main" id="{229E899C-8373-4261-AC76-F9ACD724F59A}"/>
              </a:ext>
            </a:extLst>
          </p:cNvPr>
          <p:cNvSpPr/>
          <p:nvPr/>
        </p:nvSpPr>
        <p:spPr>
          <a:xfrm>
            <a:off x="-19456" y="4543422"/>
            <a:ext cx="9361576" cy="1428858"/>
          </a:xfrm>
          <a:custGeom>
            <a:avLst/>
            <a:gdLst>
              <a:gd name="connsiteX0" fmla="*/ 0 w 7467600"/>
              <a:gd name="connsiteY0" fmla="*/ 0 h 1139161"/>
              <a:gd name="connsiteX1" fmla="*/ 7467600 w 7467600"/>
              <a:gd name="connsiteY1" fmla="*/ 0 h 1139161"/>
              <a:gd name="connsiteX2" fmla="*/ 7467600 w 7467600"/>
              <a:gd name="connsiteY2" fmla="*/ 1139161 h 1139161"/>
              <a:gd name="connsiteX3" fmla="*/ 0 w 7467600"/>
              <a:gd name="connsiteY3" fmla="*/ 1139161 h 1139161"/>
              <a:gd name="connsiteX4" fmla="*/ 0 w 7467600"/>
              <a:gd name="connsiteY4" fmla="*/ 0 h 1139161"/>
              <a:gd name="connsiteX0" fmla="*/ 0 w 7467600"/>
              <a:gd name="connsiteY0" fmla="*/ 0 h 1139161"/>
              <a:gd name="connsiteX1" fmla="*/ 7467600 w 7467600"/>
              <a:gd name="connsiteY1" fmla="*/ 0 h 1139161"/>
              <a:gd name="connsiteX2" fmla="*/ 6667500 w 7467600"/>
              <a:gd name="connsiteY2" fmla="*/ 1139161 h 1139161"/>
              <a:gd name="connsiteX3" fmla="*/ 0 w 7467600"/>
              <a:gd name="connsiteY3" fmla="*/ 1139161 h 1139161"/>
              <a:gd name="connsiteX4" fmla="*/ 0 w 7467600"/>
              <a:gd name="connsiteY4" fmla="*/ 0 h 1139161"/>
              <a:gd name="connsiteX0" fmla="*/ 0 w 7669572"/>
              <a:gd name="connsiteY0" fmla="*/ 0 h 1139161"/>
              <a:gd name="connsiteX1" fmla="*/ 7669572 w 7669572"/>
              <a:gd name="connsiteY1" fmla="*/ 0 h 1139161"/>
              <a:gd name="connsiteX2" fmla="*/ 6667500 w 7669572"/>
              <a:gd name="connsiteY2" fmla="*/ 1139161 h 1139161"/>
              <a:gd name="connsiteX3" fmla="*/ 0 w 7669572"/>
              <a:gd name="connsiteY3" fmla="*/ 1139161 h 1139161"/>
              <a:gd name="connsiteX4" fmla="*/ 0 w 7669572"/>
              <a:gd name="connsiteY4" fmla="*/ 0 h 1139161"/>
              <a:gd name="connsiteX0" fmla="*/ 0 w 7677651"/>
              <a:gd name="connsiteY0" fmla="*/ 0 h 1145778"/>
              <a:gd name="connsiteX1" fmla="*/ 7677651 w 7677651"/>
              <a:gd name="connsiteY1" fmla="*/ 6617 h 1145778"/>
              <a:gd name="connsiteX2" fmla="*/ 6675579 w 7677651"/>
              <a:gd name="connsiteY2" fmla="*/ 1145778 h 1145778"/>
              <a:gd name="connsiteX3" fmla="*/ 8079 w 7677651"/>
              <a:gd name="connsiteY3" fmla="*/ 1145778 h 1145778"/>
              <a:gd name="connsiteX4" fmla="*/ 0 w 7677651"/>
              <a:gd name="connsiteY4" fmla="*/ 0 h 1145778"/>
              <a:gd name="connsiteX0" fmla="*/ 0 w 7685730"/>
              <a:gd name="connsiteY0" fmla="*/ 0 h 1145778"/>
              <a:gd name="connsiteX1" fmla="*/ 7685730 w 7685730"/>
              <a:gd name="connsiteY1" fmla="*/ 6617 h 1145778"/>
              <a:gd name="connsiteX2" fmla="*/ 6683658 w 7685730"/>
              <a:gd name="connsiteY2" fmla="*/ 1145778 h 1145778"/>
              <a:gd name="connsiteX3" fmla="*/ 16158 w 7685730"/>
              <a:gd name="connsiteY3" fmla="*/ 1145778 h 1145778"/>
              <a:gd name="connsiteX4" fmla="*/ 0 w 7685730"/>
              <a:gd name="connsiteY4" fmla="*/ 0 h 1145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85730" h="1145778">
                <a:moveTo>
                  <a:pt x="0" y="0"/>
                </a:moveTo>
                <a:lnTo>
                  <a:pt x="7685730" y="6617"/>
                </a:lnTo>
                <a:lnTo>
                  <a:pt x="6683658" y="1145778"/>
                </a:lnTo>
                <a:lnTo>
                  <a:pt x="16158" y="1145778"/>
                </a:lnTo>
                <a:lnTo>
                  <a:pt x="0" y="0"/>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 </a:t>
            </a:r>
          </a:p>
        </p:txBody>
      </p:sp>
      <p:sp>
        <p:nvSpPr>
          <p:cNvPr id="34" name="Title 5">
            <a:extLst>
              <a:ext uri="{FF2B5EF4-FFF2-40B4-BE49-F238E27FC236}">
                <a16:creationId xmlns:a16="http://schemas.microsoft.com/office/drawing/2014/main" id="{EC21BD2E-71DA-4946-A324-68C2A0193433}"/>
              </a:ext>
            </a:extLst>
          </p:cNvPr>
          <p:cNvSpPr txBox="1">
            <a:spLocks/>
          </p:cNvSpPr>
          <p:nvPr/>
        </p:nvSpPr>
        <p:spPr>
          <a:xfrm>
            <a:off x="269044" y="5019232"/>
            <a:ext cx="8595588" cy="477238"/>
          </a:xfrm>
          <a:prstGeom prst="rect">
            <a:avLst/>
          </a:prstGeom>
        </p:spPr>
        <p:txBody>
          <a:bodyPr lIns="91440" tIns="45720" rIns="91440" bIns="45720" anchor="t">
            <a:noAutofit/>
          </a:bodyPr>
          <a:lstStyle>
            <a:lvl1pPr algn="l" rtl="0" eaLnBrk="1" fontAlgn="base" hangingPunct="1">
              <a:lnSpc>
                <a:spcPct val="85000"/>
              </a:lnSpc>
              <a:spcBef>
                <a:spcPct val="0"/>
              </a:spcBef>
              <a:spcAft>
                <a:spcPct val="0"/>
              </a:spcAft>
              <a:defRPr sz="2200" b="1">
                <a:solidFill>
                  <a:schemeClr val="tx2"/>
                </a:solidFill>
                <a:latin typeface="+mj-lt"/>
                <a:ea typeface="+mj-ea"/>
                <a:cs typeface="+mj-cs"/>
              </a:defRPr>
            </a:lvl1pPr>
            <a:lvl2pPr algn="l" rtl="0" eaLnBrk="1" fontAlgn="base" hangingPunct="1">
              <a:lnSpc>
                <a:spcPct val="85000"/>
              </a:lnSpc>
              <a:spcBef>
                <a:spcPct val="0"/>
              </a:spcBef>
              <a:spcAft>
                <a:spcPct val="0"/>
              </a:spcAft>
              <a:defRPr sz="1483" b="1">
                <a:solidFill>
                  <a:schemeClr val="tx2"/>
                </a:solidFill>
                <a:latin typeface="Arial" charset="0"/>
              </a:defRPr>
            </a:lvl2pPr>
            <a:lvl3pPr algn="l" rtl="0" eaLnBrk="1" fontAlgn="base" hangingPunct="1">
              <a:lnSpc>
                <a:spcPct val="85000"/>
              </a:lnSpc>
              <a:spcBef>
                <a:spcPct val="0"/>
              </a:spcBef>
              <a:spcAft>
                <a:spcPct val="0"/>
              </a:spcAft>
              <a:defRPr sz="1483" b="1">
                <a:solidFill>
                  <a:schemeClr val="tx2"/>
                </a:solidFill>
                <a:latin typeface="Arial" charset="0"/>
              </a:defRPr>
            </a:lvl3pPr>
            <a:lvl4pPr algn="l" rtl="0" eaLnBrk="1" fontAlgn="base" hangingPunct="1">
              <a:lnSpc>
                <a:spcPct val="85000"/>
              </a:lnSpc>
              <a:spcBef>
                <a:spcPct val="0"/>
              </a:spcBef>
              <a:spcAft>
                <a:spcPct val="0"/>
              </a:spcAft>
              <a:defRPr sz="1483" b="1">
                <a:solidFill>
                  <a:schemeClr val="tx2"/>
                </a:solidFill>
                <a:latin typeface="Arial" charset="0"/>
              </a:defRPr>
            </a:lvl4pPr>
            <a:lvl5pPr algn="l" rtl="0" eaLnBrk="1" fontAlgn="base" hangingPunct="1">
              <a:lnSpc>
                <a:spcPct val="85000"/>
              </a:lnSpc>
              <a:spcBef>
                <a:spcPct val="0"/>
              </a:spcBef>
              <a:spcAft>
                <a:spcPct val="0"/>
              </a:spcAft>
              <a:defRPr sz="1483" b="1">
                <a:solidFill>
                  <a:schemeClr val="tx2"/>
                </a:solidFill>
                <a:latin typeface="Arial" charset="0"/>
              </a:defRPr>
            </a:lvl5pPr>
            <a:lvl6pPr marL="245465" algn="l" rtl="0" eaLnBrk="1" fontAlgn="base" hangingPunct="1">
              <a:lnSpc>
                <a:spcPct val="85000"/>
              </a:lnSpc>
              <a:spcBef>
                <a:spcPct val="0"/>
              </a:spcBef>
              <a:spcAft>
                <a:spcPct val="0"/>
              </a:spcAft>
              <a:defRPr sz="1483" b="1">
                <a:solidFill>
                  <a:schemeClr val="tx2"/>
                </a:solidFill>
                <a:latin typeface="Arial" charset="0"/>
              </a:defRPr>
            </a:lvl6pPr>
            <a:lvl7pPr marL="490930" algn="l" rtl="0" eaLnBrk="1" fontAlgn="base" hangingPunct="1">
              <a:lnSpc>
                <a:spcPct val="85000"/>
              </a:lnSpc>
              <a:spcBef>
                <a:spcPct val="0"/>
              </a:spcBef>
              <a:spcAft>
                <a:spcPct val="0"/>
              </a:spcAft>
              <a:defRPr sz="1483" b="1">
                <a:solidFill>
                  <a:schemeClr val="tx2"/>
                </a:solidFill>
                <a:latin typeface="Arial" charset="0"/>
              </a:defRPr>
            </a:lvl7pPr>
            <a:lvl8pPr marL="736396" algn="l" rtl="0" eaLnBrk="1" fontAlgn="base" hangingPunct="1">
              <a:lnSpc>
                <a:spcPct val="85000"/>
              </a:lnSpc>
              <a:spcBef>
                <a:spcPct val="0"/>
              </a:spcBef>
              <a:spcAft>
                <a:spcPct val="0"/>
              </a:spcAft>
              <a:defRPr sz="1483" b="1">
                <a:solidFill>
                  <a:schemeClr val="tx2"/>
                </a:solidFill>
                <a:latin typeface="Arial" charset="0"/>
              </a:defRPr>
            </a:lvl8pPr>
            <a:lvl9pPr marL="981861" algn="l" rtl="0" eaLnBrk="1" fontAlgn="base" hangingPunct="1">
              <a:lnSpc>
                <a:spcPct val="85000"/>
              </a:lnSpc>
              <a:spcBef>
                <a:spcPct val="0"/>
              </a:spcBef>
              <a:spcAft>
                <a:spcPct val="0"/>
              </a:spcAft>
              <a:defRPr sz="1483" b="1">
                <a:solidFill>
                  <a:schemeClr val="tx2"/>
                </a:solidFill>
                <a:latin typeface="Arial" charset="0"/>
              </a:defRPr>
            </a:lvl9pPr>
          </a:lstStyle>
          <a:p>
            <a:pPr>
              <a:spcAft>
                <a:spcPts val="1200"/>
              </a:spcAft>
            </a:pPr>
            <a:r>
              <a:rPr lang="en-US" sz="3200" b="0">
                <a:solidFill>
                  <a:srgbClr val="0028A0"/>
                </a:solidFill>
              </a:rPr>
              <a:t>Setting the Stage</a:t>
            </a:r>
            <a:endParaRPr lang="en-US"/>
          </a:p>
        </p:txBody>
      </p:sp>
      <p:sp>
        <p:nvSpPr>
          <p:cNvPr id="35" name="TextBox 34">
            <a:extLst>
              <a:ext uri="{FF2B5EF4-FFF2-40B4-BE49-F238E27FC236}">
                <a16:creationId xmlns:a16="http://schemas.microsoft.com/office/drawing/2014/main" id="{019CB3DC-A0C8-486E-99FC-AA4D61B36441}"/>
              </a:ext>
            </a:extLst>
          </p:cNvPr>
          <p:cNvSpPr txBox="1"/>
          <p:nvPr/>
        </p:nvSpPr>
        <p:spPr>
          <a:xfrm>
            <a:off x="390325" y="5547601"/>
            <a:ext cx="184731" cy="400110"/>
          </a:xfrm>
          <a:prstGeom prst="rect">
            <a:avLst/>
          </a:prstGeom>
          <a:noFill/>
        </p:spPr>
        <p:txBody>
          <a:bodyPr wrap="none" rtlCol="0">
            <a:spAutoFit/>
          </a:bodyPr>
          <a:lstStyle/>
          <a:p>
            <a:endParaRPr lang="en-US" sz="2000">
              <a:solidFill>
                <a:schemeClr val="bg2"/>
              </a:solidFill>
              <a:cs typeface="Arial" panose="020B0604020202020204" pitchFamily="34" charset="0"/>
            </a:endParaRPr>
          </a:p>
        </p:txBody>
      </p:sp>
      <p:grpSp>
        <p:nvGrpSpPr>
          <p:cNvPr id="36" name="Group 183">
            <a:extLst>
              <a:ext uri="{FF2B5EF4-FFF2-40B4-BE49-F238E27FC236}">
                <a16:creationId xmlns:a16="http://schemas.microsoft.com/office/drawing/2014/main" id="{143155B4-626F-450D-8851-723369269DB4}"/>
              </a:ext>
            </a:extLst>
          </p:cNvPr>
          <p:cNvGrpSpPr>
            <a:grpSpLocks noChangeAspect="1"/>
          </p:cNvGrpSpPr>
          <p:nvPr/>
        </p:nvGrpSpPr>
        <p:grpSpPr bwMode="auto">
          <a:xfrm>
            <a:off x="9281640" y="5642864"/>
            <a:ext cx="450852" cy="450852"/>
            <a:chOff x="6536" y="440"/>
            <a:chExt cx="426" cy="426"/>
          </a:xfrm>
          <a:solidFill>
            <a:schemeClr val="bg1"/>
          </a:solidFill>
        </p:grpSpPr>
        <p:sp>
          <p:nvSpPr>
            <p:cNvPr id="37" name="Freeform 184">
              <a:extLst>
                <a:ext uri="{FF2B5EF4-FFF2-40B4-BE49-F238E27FC236}">
                  <a16:creationId xmlns:a16="http://schemas.microsoft.com/office/drawing/2014/main" id="{37AE1459-918C-40BB-BC85-8AE660A27FDC}"/>
                </a:ext>
              </a:extLst>
            </p:cNvPr>
            <p:cNvSpPr>
              <a:spLocks/>
            </p:cNvSpPr>
            <p:nvPr/>
          </p:nvSpPr>
          <p:spPr bwMode="auto">
            <a:xfrm>
              <a:off x="6572" y="635"/>
              <a:ext cx="53" cy="18"/>
            </a:xfrm>
            <a:custGeom>
              <a:avLst/>
              <a:gdLst>
                <a:gd name="T0" fmla="*/ 36 w 36"/>
                <a:gd name="T1" fmla="*/ 6 h 12"/>
                <a:gd name="T2" fmla="*/ 30 w 36"/>
                <a:gd name="T3" fmla="*/ 0 h 12"/>
                <a:gd name="T4" fmla="*/ 6 w 36"/>
                <a:gd name="T5" fmla="*/ 0 h 12"/>
                <a:gd name="T6" fmla="*/ 0 w 36"/>
                <a:gd name="T7" fmla="*/ 6 h 12"/>
                <a:gd name="T8" fmla="*/ 6 w 36"/>
                <a:gd name="T9" fmla="*/ 12 h 12"/>
                <a:gd name="T10" fmla="*/ 30 w 36"/>
                <a:gd name="T11" fmla="*/ 12 h 12"/>
                <a:gd name="T12" fmla="*/ 36 w 36"/>
                <a:gd name="T13" fmla="*/ 6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6" y="6"/>
                  </a:moveTo>
                  <a:cubicBezTo>
                    <a:pt x="36" y="3"/>
                    <a:pt x="33" y="0"/>
                    <a:pt x="30" y="0"/>
                  </a:cubicBez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8" name="Freeform 185">
              <a:extLst>
                <a:ext uri="{FF2B5EF4-FFF2-40B4-BE49-F238E27FC236}">
                  <a16:creationId xmlns:a16="http://schemas.microsoft.com/office/drawing/2014/main" id="{E8077DAD-69D7-4F15-AEE0-06B10D84641B}"/>
                </a:ext>
              </a:extLst>
            </p:cNvPr>
            <p:cNvSpPr>
              <a:spLocks/>
            </p:cNvSpPr>
            <p:nvPr/>
          </p:nvSpPr>
          <p:spPr bwMode="auto">
            <a:xfrm>
              <a:off x="6873" y="635"/>
              <a:ext cx="54" cy="18"/>
            </a:xfrm>
            <a:custGeom>
              <a:avLst/>
              <a:gdLst>
                <a:gd name="T0" fmla="*/ 30 w 36"/>
                <a:gd name="T1" fmla="*/ 0 h 12"/>
                <a:gd name="T2" fmla="*/ 6 w 36"/>
                <a:gd name="T3" fmla="*/ 0 h 12"/>
                <a:gd name="T4" fmla="*/ 0 w 36"/>
                <a:gd name="T5" fmla="*/ 6 h 12"/>
                <a:gd name="T6" fmla="*/ 6 w 36"/>
                <a:gd name="T7" fmla="*/ 12 h 12"/>
                <a:gd name="T8" fmla="*/ 30 w 36"/>
                <a:gd name="T9" fmla="*/ 12 h 12"/>
                <a:gd name="T10" fmla="*/ 36 w 36"/>
                <a:gd name="T11" fmla="*/ 6 h 12"/>
                <a:gd name="T12" fmla="*/ 30 w 3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6" h="12">
                  <a:moveTo>
                    <a:pt x="30" y="0"/>
                  </a:moveTo>
                  <a:cubicBezTo>
                    <a:pt x="6" y="0"/>
                    <a:pt x="6" y="0"/>
                    <a:pt x="6" y="0"/>
                  </a:cubicBezTo>
                  <a:cubicBezTo>
                    <a:pt x="3" y="0"/>
                    <a:pt x="0" y="3"/>
                    <a:pt x="0" y="6"/>
                  </a:cubicBezTo>
                  <a:cubicBezTo>
                    <a:pt x="0" y="10"/>
                    <a:pt x="3" y="12"/>
                    <a:pt x="6" y="12"/>
                  </a:cubicBezTo>
                  <a:cubicBezTo>
                    <a:pt x="30" y="12"/>
                    <a:pt x="30" y="12"/>
                    <a:pt x="30" y="12"/>
                  </a:cubicBezTo>
                  <a:cubicBezTo>
                    <a:pt x="33" y="12"/>
                    <a:pt x="36" y="10"/>
                    <a:pt x="36" y="6"/>
                  </a:cubicBezTo>
                  <a:cubicBezTo>
                    <a:pt x="36" y="3"/>
                    <a:pt x="33"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39" name="Freeform 186">
              <a:extLst>
                <a:ext uri="{FF2B5EF4-FFF2-40B4-BE49-F238E27FC236}">
                  <a16:creationId xmlns:a16="http://schemas.microsoft.com/office/drawing/2014/main" id="{D574572C-970B-4B0D-9A50-E6084DC9D3E4}"/>
                </a:ext>
              </a:extLst>
            </p:cNvPr>
            <p:cNvSpPr>
              <a:spLocks/>
            </p:cNvSpPr>
            <p:nvPr/>
          </p:nvSpPr>
          <p:spPr bwMode="auto">
            <a:xfrm>
              <a:off x="6740" y="777"/>
              <a:ext cx="18" cy="54"/>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0" name="Freeform 187">
              <a:extLst>
                <a:ext uri="{FF2B5EF4-FFF2-40B4-BE49-F238E27FC236}">
                  <a16:creationId xmlns:a16="http://schemas.microsoft.com/office/drawing/2014/main" id="{B224C1A3-D69E-4BB2-A788-33FDA78E30D6}"/>
                </a:ext>
              </a:extLst>
            </p:cNvPr>
            <p:cNvSpPr>
              <a:spLocks/>
            </p:cNvSpPr>
            <p:nvPr/>
          </p:nvSpPr>
          <p:spPr bwMode="auto">
            <a:xfrm>
              <a:off x="6740" y="476"/>
              <a:ext cx="18" cy="53"/>
            </a:xfrm>
            <a:custGeom>
              <a:avLst/>
              <a:gdLst>
                <a:gd name="T0" fmla="*/ 6 w 12"/>
                <a:gd name="T1" fmla="*/ 0 h 36"/>
                <a:gd name="T2" fmla="*/ 0 w 12"/>
                <a:gd name="T3" fmla="*/ 6 h 36"/>
                <a:gd name="T4" fmla="*/ 0 w 12"/>
                <a:gd name="T5" fmla="*/ 30 h 36"/>
                <a:gd name="T6" fmla="*/ 6 w 12"/>
                <a:gd name="T7" fmla="*/ 36 h 36"/>
                <a:gd name="T8" fmla="*/ 12 w 12"/>
                <a:gd name="T9" fmla="*/ 30 h 36"/>
                <a:gd name="T10" fmla="*/ 12 w 12"/>
                <a:gd name="T11" fmla="*/ 6 h 36"/>
                <a:gd name="T12" fmla="*/ 6 w 12"/>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6" y="0"/>
                  </a:moveTo>
                  <a:cubicBezTo>
                    <a:pt x="3" y="0"/>
                    <a:pt x="0" y="3"/>
                    <a:pt x="0" y="6"/>
                  </a:cubicBezTo>
                  <a:cubicBezTo>
                    <a:pt x="0" y="30"/>
                    <a:pt x="0" y="30"/>
                    <a:pt x="0" y="30"/>
                  </a:cubicBezTo>
                  <a:cubicBezTo>
                    <a:pt x="0" y="34"/>
                    <a:pt x="3" y="36"/>
                    <a:pt x="6" y="36"/>
                  </a:cubicBezTo>
                  <a:cubicBezTo>
                    <a:pt x="9" y="36"/>
                    <a:pt x="12" y="34"/>
                    <a:pt x="12" y="30"/>
                  </a:cubicBezTo>
                  <a:cubicBezTo>
                    <a:pt x="12" y="6"/>
                    <a:pt x="12" y="6"/>
                    <a:pt x="12" y="6"/>
                  </a:cubicBezTo>
                  <a:cubicBezTo>
                    <a:pt x="12" y="3"/>
                    <a:pt x="9"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1" name="Freeform 188">
              <a:extLst>
                <a:ext uri="{FF2B5EF4-FFF2-40B4-BE49-F238E27FC236}">
                  <a16:creationId xmlns:a16="http://schemas.microsoft.com/office/drawing/2014/main" id="{F266F435-23F8-4A3F-B9B6-42C2CAA5D02E}"/>
                </a:ext>
              </a:extLst>
            </p:cNvPr>
            <p:cNvSpPr>
              <a:spLocks/>
            </p:cNvSpPr>
            <p:nvPr/>
          </p:nvSpPr>
          <p:spPr bwMode="auto">
            <a:xfrm>
              <a:off x="6536" y="440"/>
              <a:ext cx="426" cy="426"/>
            </a:xfrm>
            <a:custGeom>
              <a:avLst/>
              <a:gdLst>
                <a:gd name="T0" fmla="*/ 258 w 288"/>
                <a:gd name="T1" fmla="*/ 77 h 288"/>
                <a:gd name="T2" fmla="*/ 276 w 288"/>
                <a:gd name="T3" fmla="*/ 144 h 288"/>
                <a:gd name="T4" fmla="*/ 144 w 288"/>
                <a:gd name="T5" fmla="*/ 276 h 288"/>
                <a:gd name="T6" fmla="*/ 12 w 288"/>
                <a:gd name="T7" fmla="*/ 144 h 288"/>
                <a:gd name="T8" fmla="*/ 144 w 288"/>
                <a:gd name="T9" fmla="*/ 12 h 288"/>
                <a:gd name="T10" fmla="*/ 229 w 288"/>
                <a:gd name="T11" fmla="*/ 43 h 288"/>
                <a:gd name="T12" fmla="*/ 237 w 288"/>
                <a:gd name="T13" fmla="*/ 35 h 288"/>
                <a:gd name="T14" fmla="*/ 144 w 288"/>
                <a:gd name="T15" fmla="*/ 0 h 288"/>
                <a:gd name="T16" fmla="*/ 0 w 288"/>
                <a:gd name="T17" fmla="*/ 144 h 288"/>
                <a:gd name="T18" fmla="*/ 144 w 288"/>
                <a:gd name="T19" fmla="*/ 288 h 288"/>
                <a:gd name="T20" fmla="*/ 288 w 288"/>
                <a:gd name="T21" fmla="*/ 144 h 288"/>
                <a:gd name="T22" fmla="*/ 266 w 288"/>
                <a:gd name="T23" fmla="*/ 69 h 288"/>
                <a:gd name="T24" fmla="*/ 258 w 288"/>
                <a:gd name="T25" fmla="*/ 7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288">
                  <a:moveTo>
                    <a:pt x="258" y="77"/>
                  </a:moveTo>
                  <a:cubicBezTo>
                    <a:pt x="269" y="97"/>
                    <a:pt x="276" y="120"/>
                    <a:pt x="276" y="144"/>
                  </a:cubicBezTo>
                  <a:cubicBezTo>
                    <a:pt x="276" y="217"/>
                    <a:pt x="217" y="276"/>
                    <a:pt x="144" y="276"/>
                  </a:cubicBezTo>
                  <a:cubicBezTo>
                    <a:pt x="71" y="276"/>
                    <a:pt x="12" y="217"/>
                    <a:pt x="12" y="144"/>
                  </a:cubicBezTo>
                  <a:cubicBezTo>
                    <a:pt x="12" y="72"/>
                    <a:pt x="71" y="12"/>
                    <a:pt x="144" y="12"/>
                  </a:cubicBezTo>
                  <a:cubicBezTo>
                    <a:pt x="176" y="12"/>
                    <a:pt x="206" y="24"/>
                    <a:pt x="229" y="43"/>
                  </a:cubicBezTo>
                  <a:cubicBezTo>
                    <a:pt x="237" y="35"/>
                    <a:pt x="237" y="35"/>
                    <a:pt x="237" y="35"/>
                  </a:cubicBezTo>
                  <a:cubicBezTo>
                    <a:pt x="212" y="13"/>
                    <a:pt x="180" y="0"/>
                    <a:pt x="144" y="0"/>
                  </a:cubicBezTo>
                  <a:cubicBezTo>
                    <a:pt x="65" y="0"/>
                    <a:pt x="0" y="65"/>
                    <a:pt x="0" y="144"/>
                  </a:cubicBezTo>
                  <a:cubicBezTo>
                    <a:pt x="0" y="224"/>
                    <a:pt x="65" y="288"/>
                    <a:pt x="144" y="288"/>
                  </a:cubicBezTo>
                  <a:cubicBezTo>
                    <a:pt x="223" y="288"/>
                    <a:pt x="288" y="224"/>
                    <a:pt x="288" y="144"/>
                  </a:cubicBezTo>
                  <a:cubicBezTo>
                    <a:pt x="288" y="117"/>
                    <a:pt x="280" y="91"/>
                    <a:pt x="266" y="69"/>
                  </a:cubicBezTo>
                  <a:lnTo>
                    <a:pt x="258"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2" name="Freeform 189">
              <a:extLst>
                <a:ext uri="{FF2B5EF4-FFF2-40B4-BE49-F238E27FC236}">
                  <a16:creationId xmlns:a16="http://schemas.microsoft.com/office/drawing/2014/main" id="{784AB395-B70B-4473-9E2E-397BA54EAD83}"/>
                </a:ext>
              </a:extLst>
            </p:cNvPr>
            <p:cNvSpPr>
              <a:spLocks/>
            </p:cNvSpPr>
            <p:nvPr/>
          </p:nvSpPr>
          <p:spPr bwMode="auto">
            <a:xfrm>
              <a:off x="6740" y="483"/>
              <a:ext cx="203" cy="201"/>
            </a:xfrm>
            <a:custGeom>
              <a:avLst/>
              <a:gdLst>
                <a:gd name="T0" fmla="*/ 7 w 137"/>
                <a:gd name="T1" fmla="*/ 136 h 136"/>
                <a:gd name="T2" fmla="*/ 11 w 137"/>
                <a:gd name="T3" fmla="*/ 134 h 136"/>
                <a:gd name="T4" fmla="*/ 134 w 137"/>
                <a:gd name="T5" fmla="*/ 11 h 136"/>
                <a:gd name="T6" fmla="*/ 134 w 137"/>
                <a:gd name="T7" fmla="*/ 2 h 136"/>
                <a:gd name="T8" fmla="*/ 126 w 137"/>
                <a:gd name="T9" fmla="*/ 2 h 136"/>
                <a:gd name="T10" fmla="*/ 3 w 137"/>
                <a:gd name="T11" fmla="*/ 126 h 136"/>
                <a:gd name="T12" fmla="*/ 3 w 137"/>
                <a:gd name="T13" fmla="*/ 134 h 136"/>
                <a:gd name="T14" fmla="*/ 7 w 137"/>
                <a:gd name="T15" fmla="*/ 136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36">
                  <a:moveTo>
                    <a:pt x="7" y="136"/>
                  </a:moveTo>
                  <a:cubicBezTo>
                    <a:pt x="8" y="136"/>
                    <a:pt x="10" y="135"/>
                    <a:pt x="11" y="134"/>
                  </a:cubicBezTo>
                  <a:cubicBezTo>
                    <a:pt x="134" y="11"/>
                    <a:pt x="134" y="11"/>
                    <a:pt x="134" y="11"/>
                  </a:cubicBezTo>
                  <a:cubicBezTo>
                    <a:pt x="137" y="8"/>
                    <a:pt x="137" y="5"/>
                    <a:pt x="134" y="2"/>
                  </a:cubicBezTo>
                  <a:cubicBezTo>
                    <a:pt x="132" y="0"/>
                    <a:pt x="128" y="0"/>
                    <a:pt x="126" y="2"/>
                  </a:cubicBezTo>
                  <a:cubicBezTo>
                    <a:pt x="3" y="126"/>
                    <a:pt x="3" y="126"/>
                    <a:pt x="3" y="126"/>
                  </a:cubicBezTo>
                  <a:cubicBezTo>
                    <a:pt x="0" y="128"/>
                    <a:pt x="0" y="132"/>
                    <a:pt x="3" y="134"/>
                  </a:cubicBezTo>
                  <a:cubicBezTo>
                    <a:pt x="4" y="135"/>
                    <a:pt x="5" y="136"/>
                    <a:pt x="7" y="1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sp>
          <p:nvSpPr>
            <p:cNvPr id="43" name="Freeform 190">
              <a:extLst>
                <a:ext uri="{FF2B5EF4-FFF2-40B4-BE49-F238E27FC236}">
                  <a16:creationId xmlns:a16="http://schemas.microsoft.com/office/drawing/2014/main" id="{E4E8FFC1-AAE4-464C-B2E2-FA942812F123}"/>
                </a:ext>
              </a:extLst>
            </p:cNvPr>
            <p:cNvSpPr>
              <a:spLocks/>
            </p:cNvSpPr>
            <p:nvPr/>
          </p:nvSpPr>
          <p:spPr bwMode="auto">
            <a:xfrm>
              <a:off x="6650" y="578"/>
              <a:ext cx="108" cy="106"/>
            </a:xfrm>
            <a:custGeom>
              <a:avLst/>
              <a:gdLst>
                <a:gd name="T0" fmla="*/ 11 w 73"/>
                <a:gd name="T1" fmla="*/ 2 h 72"/>
                <a:gd name="T2" fmla="*/ 2 w 73"/>
                <a:gd name="T3" fmla="*/ 2 h 72"/>
                <a:gd name="T4" fmla="*/ 2 w 73"/>
                <a:gd name="T5" fmla="*/ 11 h 72"/>
                <a:gd name="T6" fmla="*/ 62 w 73"/>
                <a:gd name="T7" fmla="*/ 71 h 72"/>
                <a:gd name="T8" fmla="*/ 66 w 73"/>
                <a:gd name="T9" fmla="*/ 72 h 72"/>
                <a:gd name="T10" fmla="*/ 71 w 73"/>
                <a:gd name="T11" fmla="*/ 71 h 72"/>
                <a:gd name="T12" fmla="*/ 71 w 73"/>
                <a:gd name="T13" fmla="*/ 62 h 72"/>
                <a:gd name="T14" fmla="*/ 11 w 73"/>
                <a:gd name="T15" fmla="*/ 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2">
                  <a:moveTo>
                    <a:pt x="11" y="2"/>
                  </a:moveTo>
                  <a:cubicBezTo>
                    <a:pt x="8" y="0"/>
                    <a:pt x="4" y="0"/>
                    <a:pt x="2" y="2"/>
                  </a:cubicBezTo>
                  <a:cubicBezTo>
                    <a:pt x="0" y="4"/>
                    <a:pt x="0" y="8"/>
                    <a:pt x="2" y="11"/>
                  </a:cubicBezTo>
                  <a:cubicBezTo>
                    <a:pt x="62" y="71"/>
                    <a:pt x="62" y="71"/>
                    <a:pt x="62" y="71"/>
                  </a:cubicBezTo>
                  <a:cubicBezTo>
                    <a:pt x="63" y="72"/>
                    <a:pt x="65" y="72"/>
                    <a:pt x="66" y="72"/>
                  </a:cubicBezTo>
                  <a:cubicBezTo>
                    <a:pt x="68" y="72"/>
                    <a:pt x="70" y="72"/>
                    <a:pt x="71" y="71"/>
                  </a:cubicBezTo>
                  <a:cubicBezTo>
                    <a:pt x="73" y="68"/>
                    <a:pt x="73" y="64"/>
                    <a:pt x="71" y="62"/>
                  </a:cubicBezTo>
                  <a:lnTo>
                    <a:pt x="11"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a:p>
          </p:txBody>
        </p:sp>
      </p:grpSp>
      <p:sp>
        <p:nvSpPr>
          <p:cNvPr id="44" name="TextBox 43">
            <a:extLst>
              <a:ext uri="{FF2B5EF4-FFF2-40B4-BE49-F238E27FC236}">
                <a16:creationId xmlns:a16="http://schemas.microsoft.com/office/drawing/2014/main" id="{8EC18BBE-E4A1-4A8C-96FD-A76D91BAC9E6}"/>
              </a:ext>
            </a:extLst>
          </p:cNvPr>
          <p:cNvSpPr txBox="1"/>
          <p:nvPr/>
        </p:nvSpPr>
        <p:spPr>
          <a:xfrm>
            <a:off x="9853143" y="5674099"/>
            <a:ext cx="748923" cy="369332"/>
          </a:xfrm>
          <a:prstGeom prst="rect">
            <a:avLst/>
          </a:prstGeom>
          <a:noFill/>
        </p:spPr>
        <p:txBody>
          <a:bodyPr wrap="none" rtlCol="0">
            <a:spAutoFit/>
          </a:bodyPr>
          <a:lstStyle/>
          <a:p>
            <a:r>
              <a:rPr lang="en-US">
                <a:solidFill>
                  <a:schemeClr val="bg1"/>
                </a:solidFill>
              </a:rPr>
              <a:t>5 min</a:t>
            </a:r>
          </a:p>
        </p:txBody>
      </p:sp>
    </p:spTree>
    <p:custDataLst>
      <p:tags r:id="rId2"/>
    </p:custDataLst>
    <p:extLst>
      <p:ext uri="{BB962C8B-B14F-4D97-AF65-F5344CB8AC3E}">
        <p14:creationId xmlns:p14="http://schemas.microsoft.com/office/powerpoint/2010/main" val="852066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000A98-5B46-40C7-B620-9B5903C98C44}"/>
              </a:ext>
            </a:extLst>
          </p:cNvPr>
          <p:cNvSpPr>
            <a:spLocks noGrp="1"/>
          </p:cNvSpPr>
          <p:nvPr>
            <p:ph type="title"/>
          </p:nvPr>
        </p:nvSpPr>
        <p:spPr/>
        <p:txBody>
          <a:bodyPr lIns="0" tIns="45720" rIns="0" bIns="45720" anchor="ctr"/>
          <a:lstStyle/>
          <a:p>
            <a:r>
              <a:rPr lang="en-US">
                <a:latin typeface="Arial"/>
                <a:cs typeface="Arial"/>
              </a:rPr>
              <a:t>Pharmacy Updates - Allocation</a:t>
            </a:r>
            <a:endParaRPr lang="en-US"/>
          </a:p>
        </p:txBody>
      </p:sp>
      <p:sp>
        <p:nvSpPr>
          <p:cNvPr id="4" name="TextBox 3">
            <a:extLst>
              <a:ext uri="{FF2B5EF4-FFF2-40B4-BE49-F238E27FC236}">
                <a16:creationId xmlns:a16="http://schemas.microsoft.com/office/drawing/2014/main" id="{C82FA245-25C6-497A-A0DB-F109BCE55590}"/>
              </a:ext>
            </a:extLst>
          </p:cNvPr>
          <p:cNvSpPr txBox="1"/>
          <p:nvPr/>
        </p:nvSpPr>
        <p:spPr>
          <a:xfrm>
            <a:off x="657225" y="1276350"/>
            <a:ext cx="10858500" cy="320087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71450" indent="-171450">
              <a:buFont typeface="Arial"/>
              <a:buChar char="•"/>
            </a:pPr>
            <a:r>
              <a:rPr lang="en-US" sz="2000" b="1">
                <a:solidFill>
                  <a:schemeClr val="tx2"/>
                </a:solidFill>
                <a:latin typeface="Arial"/>
                <a:cs typeface="Arial"/>
              </a:rPr>
              <a:t>State Allocation (120,000 – 140,000 total doses per week, half of which is Pfizer) </a:t>
            </a:r>
          </a:p>
          <a:p>
            <a:pPr marL="628650" lvl="1" indent="-171450">
              <a:buFont typeface="Arial"/>
              <a:buChar char="•"/>
            </a:pPr>
            <a:r>
              <a:rPr lang="en-US">
                <a:solidFill>
                  <a:schemeClr val="tx2"/>
                </a:solidFill>
                <a:latin typeface="Arial"/>
                <a:cs typeface="Arial"/>
              </a:rPr>
              <a:t>Long Term Care support beyond federal LTC program</a:t>
            </a:r>
          </a:p>
          <a:p>
            <a:pPr marL="628650" lvl="1" indent="-171450">
              <a:buFont typeface="Arial"/>
              <a:buChar char="•"/>
            </a:pPr>
            <a:r>
              <a:rPr lang="en-US">
                <a:solidFill>
                  <a:schemeClr val="tx2"/>
                </a:solidFill>
                <a:latin typeface="Arial"/>
                <a:cs typeface="Arial"/>
              </a:rPr>
              <a:t>Support for counties who need extra vaccination capacity </a:t>
            </a:r>
          </a:p>
          <a:p>
            <a:pPr marL="628650" lvl="1" indent="-171450">
              <a:buFont typeface="Arial"/>
              <a:buChar char="•"/>
            </a:pPr>
            <a:r>
              <a:rPr lang="en-US">
                <a:solidFill>
                  <a:schemeClr val="tx2"/>
                </a:solidFill>
                <a:latin typeface="Arial"/>
                <a:cs typeface="Arial"/>
              </a:rPr>
              <a:t>Transfers from other vaccine providers (health departments, hospitals, </a:t>
            </a:r>
            <a:r>
              <a:rPr lang="en-US" err="1">
                <a:solidFill>
                  <a:schemeClr val="tx2"/>
                </a:solidFill>
                <a:latin typeface="Arial"/>
                <a:cs typeface="Arial"/>
              </a:rPr>
              <a:t>etc</a:t>
            </a:r>
            <a:r>
              <a:rPr lang="en-US">
                <a:solidFill>
                  <a:schemeClr val="tx2"/>
                </a:solidFill>
                <a:latin typeface="Arial"/>
                <a:cs typeface="Arial"/>
              </a:rPr>
              <a:t>) </a:t>
            </a:r>
          </a:p>
          <a:p>
            <a:pPr lvl="1"/>
            <a:endParaRPr lang="en-US">
              <a:solidFill>
                <a:schemeClr val="tx2"/>
              </a:solidFill>
              <a:latin typeface="Arial"/>
              <a:cs typeface="Arial"/>
            </a:endParaRPr>
          </a:p>
          <a:p>
            <a:pPr marL="171450" indent="-171450">
              <a:buFont typeface="Arial"/>
              <a:buChar char="•"/>
            </a:pPr>
            <a:r>
              <a:rPr lang="en-US" sz="2000" b="1">
                <a:solidFill>
                  <a:schemeClr val="tx2"/>
                </a:solidFill>
                <a:latin typeface="Arial"/>
                <a:cs typeface="Arial"/>
              </a:rPr>
              <a:t>Federal Retail Pharmacy Program (starting at 1 Million doses next week nationally)</a:t>
            </a:r>
          </a:p>
          <a:p>
            <a:pPr marL="628650" lvl="1" indent="-171450">
              <a:buFont typeface="Arial"/>
              <a:buChar char="•"/>
            </a:pPr>
            <a:r>
              <a:rPr lang="en-US">
                <a:solidFill>
                  <a:schemeClr val="tx2"/>
                </a:solidFill>
                <a:latin typeface="Arial"/>
                <a:cs typeface="Arial"/>
              </a:rPr>
              <a:t>13 Federal Pharmacy Partners have locations in North Carolina </a:t>
            </a:r>
          </a:p>
          <a:p>
            <a:pPr marL="628650" lvl="1" indent="-171450">
              <a:buFont typeface="Arial"/>
              <a:buChar char="•"/>
            </a:pPr>
            <a:r>
              <a:rPr lang="en-US">
                <a:solidFill>
                  <a:schemeClr val="tx2"/>
                </a:solidFill>
                <a:latin typeface="Arial"/>
                <a:cs typeface="Arial"/>
              </a:rPr>
              <a:t>Over 1,500 pharmacy locations </a:t>
            </a:r>
          </a:p>
          <a:p>
            <a:pPr marL="628650" lvl="1" indent="-171450">
              <a:buFont typeface="Arial"/>
              <a:buChar char="•"/>
            </a:pPr>
            <a:r>
              <a:rPr lang="en-US">
                <a:solidFill>
                  <a:schemeClr val="tx2"/>
                </a:solidFill>
                <a:latin typeface="Arial"/>
                <a:cs typeface="Arial"/>
              </a:rPr>
              <a:t>Federal program is slated to launch in North Carolina the week of February 8th </a:t>
            </a:r>
          </a:p>
          <a:p>
            <a:pPr marL="628650" lvl="1" indent="-171450">
              <a:buFont typeface="Arial"/>
              <a:buChar char="•"/>
            </a:pPr>
            <a:r>
              <a:rPr lang="en-US">
                <a:solidFill>
                  <a:schemeClr val="tx2"/>
                </a:solidFill>
                <a:latin typeface="Arial"/>
                <a:cs typeface="Arial"/>
              </a:rPr>
              <a:t>Walgreens is first federal pharmacy partner to activate in North Carolina</a:t>
            </a:r>
          </a:p>
          <a:p>
            <a:pPr marL="628650" lvl="1" indent="-171450">
              <a:buFont typeface="Arial"/>
              <a:buChar char="•"/>
            </a:pPr>
            <a:r>
              <a:rPr lang="en-US">
                <a:solidFill>
                  <a:schemeClr val="tx2"/>
                </a:solidFill>
                <a:latin typeface="Arial"/>
                <a:cs typeface="Arial"/>
              </a:rPr>
              <a:t>Additional federal partners will be activated as supply increases</a:t>
            </a:r>
            <a:r>
              <a:rPr lang="en-US">
                <a:latin typeface="Arial"/>
                <a:cs typeface="Arial"/>
              </a:rPr>
              <a:t> </a:t>
            </a:r>
            <a:endParaRPr lang="en-US"/>
          </a:p>
        </p:txBody>
      </p:sp>
    </p:spTree>
    <p:custDataLst>
      <p:tags r:id="rId1"/>
    </p:custDataLst>
    <p:extLst>
      <p:ext uri="{BB962C8B-B14F-4D97-AF65-F5344CB8AC3E}">
        <p14:creationId xmlns:p14="http://schemas.microsoft.com/office/powerpoint/2010/main" val="2939931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347345-5F15-4793-95C7-90941C5BE5FC}"/>
              </a:ext>
            </a:extLst>
          </p:cNvPr>
          <p:cNvSpPr>
            <a:spLocks noGrp="1"/>
          </p:cNvSpPr>
          <p:nvPr>
            <p:ph type="title"/>
          </p:nvPr>
        </p:nvSpPr>
        <p:spPr/>
        <p:txBody>
          <a:bodyPr lIns="0" tIns="45720" rIns="0" bIns="45720" anchor="ctr"/>
          <a:lstStyle/>
          <a:p>
            <a:r>
              <a:rPr lang="en-US">
                <a:latin typeface="Arial"/>
                <a:cs typeface="Arial"/>
              </a:rPr>
              <a:t>Pharmacy Updates – CVMS Enrollment and Activation</a:t>
            </a:r>
          </a:p>
        </p:txBody>
      </p:sp>
      <p:sp>
        <p:nvSpPr>
          <p:cNvPr id="4" name="TextBox 3">
            <a:extLst>
              <a:ext uri="{FF2B5EF4-FFF2-40B4-BE49-F238E27FC236}">
                <a16:creationId xmlns:a16="http://schemas.microsoft.com/office/drawing/2014/main" id="{988BCCD7-A3E4-491E-AD39-B48C050C6F6B}"/>
              </a:ext>
            </a:extLst>
          </p:cNvPr>
          <p:cNvSpPr txBox="1"/>
          <p:nvPr/>
        </p:nvSpPr>
        <p:spPr>
          <a:xfrm>
            <a:off x="657225" y="1276350"/>
            <a:ext cx="108585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000" b="1">
                <a:solidFill>
                  <a:schemeClr val="tx2"/>
                </a:solidFill>
                <a:latin typeface="Arial"/>
                <a:cs typeface="Arial"/>
              </a:rPr>
              <a:t>CVMS Activation Process includes two key steps</a:t>
            </a:r>
            <a:endParaRPr lang="en-US">
              <a:solidFill>
                <a:schemeClr val="tx2"/>
              </a:solidFill>
              <a:cs typeface="Arial" panose="020B0604020202020204"/>
            </a:endParaRPr>
          </a:p>
          <a:p>
            <a:pPr marL="914400" lvl="1" indent="-457200">
              <a:buAutoNum type="arabicPeriod"/>
            </a:pPr>
            <a:r>
              <a:rPr lang="en-US" sz="2000">
                <a:solidFill>
                  <a:schemeClr val="tx2"/>
                </a:solidFill>
                <a:latin typeface="Arial"/>
                <a:cs typeface="Arial"/>
              </a:rPr>
              <a:t>Provider Enrollment </a:t>
            </a:r>
          </a:p>
          <a:p>
            <a:pPr marL="914400" lvl="1" indent="-457200">
              <a:buAutoNum type="arabicPeriod"/>
            </a:pPr>
            <a:r>
              <a:rPr lang="en-US" sz="2000">
                <a:solidFill>
                  <a:schemeClr val="tx2"/>
                </a:solidFill>
                <a:latin typeface="Arial"/>
                <a:cs typeface="Arial"/>
              </a:rPr>
              <a:t>Provider Onboarding</a:t>
            </a:r>
          </a:p>
          <a:p>
            <a:pPr lvl="1"/>
            <a:endParaRPr lang="en-US" sz="2000">
              <a:solidFill>
                <a:schemeClr val="tx2"/>
              </a:solidFill>
              <a:latin typeface="Arial"/>
              <a:cs typeface="Arial"/>
            </a:endParaRPr>
          </a:p>
          <a:p>
            <a:pPr marL="342900" indent="-342900">
              <a:buFont typeface="Arial"/>
              <a:buChar char="•"/>
            </a:pPr>
            <a:r>
              <a:rPr lang="en-US" sz="2000" b="1">
                <a:solidFill>
                  <a:schemeClr val="tx2"/>
                </a:solidFill>
                <a:latin typeface="Arial"/>
                <a:cs typeface="Arial"/>
              </a:rPr>
              <a:t>We have identified a process for pharmacies enrolled with a federal pharmacy partner where we can skip provider enrollment and move straight to provider onboarding. </a:t>
            </a:r>
          </a:p>
          <a:p>
            <a:pPr marL="800100" lvl="1" indent="-342900">
              <a:buFont typeface="Arial"/>
              <a:buChar char="•"/>
            </a:pPr>
            <a:r>
              <a:rPr lang="en-US" sz="2000">
                <a:solidFill>
                  <a:schemeClr val="tx2"/>
                </a:solidFill>
                <a:latin typeface="Arial"/>
                <a:cs typeface="Arial"/>
              </a:rPr>
              <a:t>If you're already activated – thank you! </a:t>
            </a:r>
          </a:p>
          <a:p>
            <a:pPr marL="800100" lvl="1" indent="-342900">
              <a:buFont typeface="Arial"/>
              <a:buChar char="•"/>
            </a:pPr>
            <a:r>
              <a:rPr lang="en-US" sz="2000">
                <a:solidFill>
                  <a:schemeClr val="tx2"/>
                </a:solidFill>
                <a:latin typeface="Arial"/>
                <a:cs typeface="Arial"/>
              </a:rPr>
              <a:t>If you're enrolled with a federal pharmacy partner and have already started enrollment, keep going </a:t>
            </a:r>
            <a:endParaRPr lang="en-US">
              <a:solidFill>
                <a:schemeClr val="tx2"/>
              </a:solidFill>
            </a:endParaRPr>
          </a:p>
          <a:p>
            <a:pPr marL="800100" lvl="1" indent="-342900">
              <a:buFont typeface="Arial"/>
              <a:buChar char="•"/>
            </a:pPr>
            <a:r>
              <a:rPr lang="en-US" sz="2000">
                <a:solidFill>
                  <a:schemeClr val="tx2"/>
                </a:solidFill>
                <a:latin typeface="Arial"/>
                <a:cs typeface="Arial"/>
              </a:rPr>
              <a:t>If you're enrolled with a federal pharmacy partner and have not started enrollment, please wait for further clarification on moving straight to the onboarding step </a:t>
            </a:r>
          </a:p>
        </p:txBody>
      </p:sp>
    </p:spTree>
    <p:custDataLst>
      <p:tags r:id="rId1"/>
    </p:custDataLst>
    <p:extLst>
      <p:ext uri="{BB962C8B-B14F-4D97-AF65-F5344CB8AC3E}">
        <p14:creationId xmlns:p14="http://schemas.microsoft.com/office/powerpoint/2010/main" val="11692707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D10407-9508-4B37-B8C1-61D2C3F368D3}"/>
              </a:ext>
            </a:extLst>
          </p:cNvPr>
          <p:cNvSpPr>
            <a:spLocks noGrp="1"/>
          </p:cNvSpPr>
          <p:nvPr>
            <p:ph type="title"/>
          </p:nvPr>
        </p:nvSpPr>
        <p:spPr/>
        <p:txBody>
          <a:bodyPr lIns="0" tIns="45720" rIns="0" bIns="45720" anchor="ctr"/>
          <a:lstStyle/>
          <a:p>
            <a:r>
              <a:rPr lang="en-US">
                <a:latin typeface="Arial"/>
                <a:cs typeface="Arial"/>
              </a:rPr>
              <a:t>Pharmacy Updates – Vaccine Administration Reporting</a:t>
            </a:r>
            <a:endParaRPr lang="en-US"/>
          </a:p>
        </p:txBody>
      </p:sp>
      <p:sp>
        <p:nvSpPr>
          <p:cNvPr id="4" name="TextBox 3">
            <a:extLst>
              <a:ext uri="{FF2B5EF4-FFF2-40B4-BE49-F238E27FC236}">
                <a16:creationId xmlns:a16="http://schemas.microsoft.com/office/drawing/2014/main" id="{8863442E-6351-4123-B4FD-A6031237D395}"/>
              </a:ext>
            </a:extLst>
          </p:cNvPr>
          <p:cNvSpPr txBox="1"/>
          <p:nvPr/>
        </p:nvSpPr>
        <p:spPr>
          <a:xfrm>
            <a:off x="657225" y="1276350"/>
            <a:ext cx="108585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000" b="1">
                <a:solidFill>
                  <a:schemeClr val="tx2"/>
                </a:solidFill>
                <a:latin typeface="Arial"/>
                <a:cs typeface="Arial"/>
              </a:rPr>
              <a:t>Direct Reporting in CVMS </a:t>
            </a:r>
          </a:p>
          <a:p>
            <a:pPr marL="800100" lvl="1" indent="-342900">
              <a:buFont typeface="Arial"/>
              <a:buChar char="•"/>
            </a:pPr>
            <a:r>
              <a:rPr lang="en-US" sz="2000">
                <a:solidFill>
                  <a:schemeClr val="tx2"/>
                </a:solidFill>
                <a:latin typeface="Arial"/>
                <a:cs typeface="Arial"/>
              </a:rPr>
              <a:t>Current state for pharmacies that may be receiving allocation through previously identified areas of opportunity </a:t>
            </a:r>
          </a:p>
          <a:p>
            <a:pPr marL="800100" lvl="1" indent="-342900">
              <a:buFont typeface="Arial"/>
              <a:buChar char="•"/>
            </a:pPr>
            <a:r>
              <a:rPr lang="en-US" sz="2000">
                <a:solidFill>
                  <a:schemeClr val="tx2"/>
                </a:solidFill>
                <a:latin typeface="Arial"/>
                <a:cs typeface="Arial"/>
              </a:rPr>
              <a:t>May be the best option for some pharmacies moving forward </a:t>
            </a:r>
          </a:p>
          <a:p>
            <a:pPr marL="800100" lvl="1" indent="-342900">
              <a:buFont typeface="Arial"/>
              <a:buChar char="•"/>
            </a:pPr>
            <a:r>
              <a:rPr lang="en-US" sz="2000" u="sng">
                <a:solidFill>
                  <a:schemeClr val="tx2"/>
                </a:solidFill>
                <a:latin typeface="Arial"/>
                <a:cs typeface="Arial"/>
              </a:rPr>
              <a:t>Pharmacies will not be reporting any COVID vaccines into NCIR</a:t>
            </a:r>
          </a:p>
          <a:p>
            <a:endParaRPr lang="en-US" sz="2000" b="1">
              <a:solidFill>
                <a:schemeClr val="tx2"/>
              </a:solidFill>
              <a:latin typeface="Arial"/>
              <a:cs typeface="Arial"/>
            </a:endParaRPr>
          </a:p>
          <a:p>
            <a:pPr marL="342900" indent="-342900">
              <a:buFont typeface="Arial"/>
              <a:buChar char="•"/>
            </a:pPr>
            <a:r>
              <a:rPr lang="en-US" sz="2000" b="1">
                <a:solidFill>
                  <a:schemeClr val="tx2"/>
                </a:solidFill>
                <a:latin typeface="Arial"/>
                <a:cs typeface="Arial"/>
              </a:rPr>
              <a:t>Flat File Reporting Option</a:t>
            </a:r>
            <a:endParaRPr lang="en-US" sz="2000" b="1" u="sng">
              <a:solidFill>
                <a:schemeClr val="tx2"/>
              </a:solidFill>
              <a:latin typeface="Arial"/>
              <a:cs typeface="Arial"/>
            </a:endParaRPr>
          </a:p>
          <a:p>
            <a:pPr marL="800100" lvl="1" indent="-342900">
              <a:buFont typeface="Arial"/>
              <a:buChar char="•"/>
            </a:pPr>
            <a:r>
              <a:rPr lang="en-US" sz="2000">
                <a:solidFill>
                  <a:schemeClr val="tx2"/>
                </a:solidFill>
                <a:latin typeface="Arial"/>
                <a:cs typeface="Arial"/>
              </a:rPr>
              <a:t>NC DHHS has been working on a back-end reporting option for vaccine administration</a:t>
            </a:r>
          </a:p>
          <a:p>
            <a:pPr marL="800100" lvl="1" indent="-342900">
              <a:buFont typeface="Arial"/>
              <a:buChar char="•"/>
            </a:pPr>
            <a:r>
              <a:rPr lang="en-US" sz="2000">
                <a:solidFill>
                  <a:schemeClr val="tx2"/>
                </a:solidFill>
                <a:latin typeface="Arial"/>
                <a:cs typeface="Arial"/>
              </a:rPr>
              <a:t>Federal pharmacy partner points of contacts have received a template of this flat file for review and consideration </a:t>
            </a:r>
          </a:p>
          <a:p>
            <a:pPr marL="800100" lvl="1" indent="-342900">
              <a:buFont typeface="Arial"/>
              <a:buChar char="•"/>
            </a:pPr>
            <a:r>
              <a:rPr lang="en-US" sz="2000">
                <a:solidFill>
                  <a:schemeClr val="tx2"/>
                </a:solidFill>
                <a:latin typeface="Arial"/>
                <a:cs typeface="Arial"/>
              </a:rPr>
              <a:t>Pharmacies that elect to use the flat file will likely still need direct access to CVMS (patient lookup, report generation, other features) </a:t>
            </a:r>
          </a:p>
        </p:txBody>
      </p:sp>
    </p:spTree>
    <p:custDataLst>
      <p:tags r:id="rId1"/>
    </p:custDataLst>
    <p:extLst>
      <p:ext uri="{BB962C8B-B14F-4D97-AF65-F5344CB8AC3E}">
        <p14:creationId xmlns:p14="http://schemas.microsoft.com/office/powerpoint/2010/main" val="1809300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EXTBOX" val="work in progress SG"/>
  <p:tag name="ARTICULATE_DESIGN_ID_OFFICE THEME" val="toovybaL"/>
  <p:tag name="ARTICULATE_SLIDE_COUNT" val="3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3SklsIi8gFyGZ5p8qYrZxA"/>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Office Theme">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defRPr sz="1000" dirty="0" smtClean="0">
            <a:latin typeface="Franklin Gothic Book" panose="020B05030201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4042674D9E715409B97947C644B0284" ma:contentTypeVersion="10" ma:contentTypeDescription="Create a new document." ma:contentTypeScope="" ma:versionID="3ccfe82fa0e79ae242a378b6c128bd09">
  <xsd:schema xmlns:xsd="http://www.w3.org/2001/XMLSchema" xmlns:xs="http://www.w3.org/2001/XMLSchema" xmlns:p="http://schemas.microsoft.com/office/2006/metadata/properties" xmlns:ns2="e519310d-fb73-46d5-9f91-9df25b56a055" xmlns:ns3="74d61543-0b61-4671-82ca-38c443c70a24" targetNamespace="http://schemas.microsoft.com/office/2006/metadata/properties" ma:root="true" ma:fieldsID="b0d9a48a7874222db239bd03cb52788d" ns2:_="" ns3:_="">
    <xsd:import namespace="e519310d-fb73-46d5-9f91-9df25b56a055"/>
    <xsd:import namespace="74d61543-0b61-4671-82ca-38c443c70a2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Notes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519310d-fb73-46d5-9f91-9df25b56a055"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4d61543-0b61-4671-82ca-38c443c70a2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Notes0" ma:index="17" nillable="true" ma:displayName="Notes" ma:internalName="Notes0">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Notes0 xmlns="74d61543-0b61-4671-82ca-38c443c70a2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88926C0-C5A2-464E-8DFB-E6DB9D72DB76}">
  <ds:schemaRefs>
    <ds:schemaRef ds:uri="74d61543-0b61-4671-82ca-38c443c70a24"/>
    <ds:schemaRef ds:uri="e519310d-fb73-46d5-9f91-9df25b56a05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DFA2BCC-ED2B-4856-8FEC-F376629598AD}">
  <ds:schemaRefs>
    <ds:schemaRef ds:uri="74d61543-0b61-4671-82ca-38c443c70a24"/>
    <ds:schemaRef ds:uri="http://schemas.microsoft.com/office/infopath/2007/PartnerControls"/>
    <ds:schemaRef ds:uri="http://purl.org/dc/terms/"/>
    <ds:schemaRef ds:uri="http://purl.org/dc/elements/1.1/"/>
    <ds:schemaRef ds:uri="http://www.w3.org/XML/1998/namespace"/>
    <ds:schemaRef ds:uri="http://schemas.openxmlformats.org/package/2006/metadata/core-properties"/>
    <ds:schemaRef ds:uri="http://purl.org/dc/dcmitype/"/>
    <ds:schemaRef ds:uri="http://schemas.microsoft.com/office/2006/documentManagement/types"/>
    <ds:schemaRef ds:uri="e519310d-fb73-46d5-9f91-9df25b56a055"/>
    <ds:schemaRef ds:uri="http://schemas.microsoft.com/office/2006/metadata/properties"/>
  </ds:schemaRefs>
</ds:datastoreItem>
</file>

<file path=customXml/itemProps3.xml><?xml version="1.0" encoding="utf-8"?>
<ds:datastoreItem xmlns:ds="http://schemas.openxmlformats.org/officeDocument/2006/customXml" ds:itemID="{2CEA0FA6-0259-49E7-9325-2E5CCD1A89A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2651</Words>
  <Application>Microsoft Office PowerPoint</Application>
  <PresentationFormat>Widescreen</PresentationFormat>
  <Paragraphs>307</Paragraphs>
  <Slides>34</Slides>
  <Notes>22</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Office Theme</vt:lpstr>
      <vt:lpstr>4_Office Theme</vt:lpstr>
      <vt:lpstr>COVID-19 Vaccine Planning and CVMS Orientation</vt:lpstr>
      <vt:lpstr>Meet your training team for today-</vt:lpstr>
      <vt:lpstr>Today’s expectations</vt:lpstr>
      <vt:lpstr>Agenda</vt:lpstr>
      <vt:lpstr>How to Participate Today</vt:lpstr>
      <vt:lpstr>PowerPoint Presentation</vt:lpstr>
      <vt:lpstr>Pharmacy Updates - Allocation</vt:lpstr>
      <vt:lpstr>Pharmacy Updates – CVMS Enrollment and Activation</vt:lpstr>
      <vt:lpstr>Pharmacy Updates – Vaccine Administration Reporting</vt:lpstr>
      <vt:lpstr>PowerPoint Presentation</vt:lpstr>
      <vt:lpstr>PowerPoint Presentation</vt:lpstr>
      <vt:lpstr>PowerPoint Presentation</vt:lpstr>
      <vt:lpstr>End-to-end overview of CVMS</vt:lpstr>
      <vt:lpstr>PowerPoint Presentation</vt:lpstr>
      <vt:lpstr>COVID-19 Vaccine Readiness Checklist  </vt:lpstr>
      <vt:lpstr>PowerPoint Presentation</vt:lpstr>
      <vt:lpstr>PowerPoint Presentation</vt:lpstr>
      <vt:lpstr>PowerPoint Presentation</vt:lpstr>
      <vt:lpstr>Three steps to getting logging Vaccine Administration details… </vt:lpstr>
      <vt:lpstr>PowerPoint Presentation</vt:lpstr>
      <vt:lpstr>Entering vaccine administration details for registered Recipient in CVMS</vt:lpstr>
      <vt:lpstr>Find name, verify registration status, and click Appointment Booking</vt:lpstr>
      <vt:lpstr>To enter Vaccine Admin details for the Recipient, click name in Today’s Appointments</vt:lpstr>
      <vt:lpstr>Enter all vaccination administration details accurately and click Finish</vt:lpstr>
      <vt:lpstr>PowerPoint Presentation</vt:lpstr>
      <vt:lpstr>Creating / Registering a Recipient in CVMS</vt:lpstr>
      <vt:lpstr>If the correct Recipient does not appear, Click “Create New Recipient”</vt:lpstr>
      <vt:lpstr>Create Recipient and Complete Registration</vt:lpstr>
      <vt:lpstr>Confirm Incomplete Registration &amp; Complete Recipient Registration</vt:lpstr>
      <vt:lpstr>PowerPoint Presentation</vt:lpstr>
      <vt:lpstr>Your Next Steps</vt:lpstr>
      <vt:lpstr>Need CVMS Technical Support? </vt:lpstr>
      <vt:lpstr>Additional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CVMS Training  Session for Providers</dc:title>
  <dc:creator>Maclaren-Hall, Jerilyn</dc:creator>
  <cp:lastModifiedBy>Davis, Timothy</cp:lastModifiedBy>
  <cp:revision>2</cp:revision>
  <dcterms:created xsi:type="dcterms:W3CDTF">2020-12-08T19:58:26Z</dcterms:created>
  <dcterms:modified xsi:type="dcterms:W3CDTF">2021-03-03T21:36:53Z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0x010100F4042674D9E715409B97947C644B0284</vt:lpwstr>
  </property>
  <property fmtid="{D5CDD505-2E9C-101B-9397-08002B2CF9AE}" pid="3" name="ArticulateGUID">
    <vt:lpwstr>32679BEC-E7B2-4EA7-8A9D-5184CFA87BEE</vt:lpwstr>
  </property>
  <property fmtid="{D5CDD505-2E9C-101B-9397-08002B2CF9AE}" pid="4" name="ArticulatePath">
    <vt:lpwstr>https://myoffice.accenture.com/personal/steven_j_digangi_accenture_com/Documents/COVID19 Training/CVMS Training Session - Provider - HCP - SPRINT 4 DRAFT</vt:lpwstr>
  </property>
</Properties>
</file>