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notesSlides/notesSlide13.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0.xml" ContentType="application/vnd.openxmlformats-officedocument.drawingml.chart+xml"/>
  <Override PartName="/ppt/drawings/drawing3.xml" ContentType="application/vnd.openxmlformats-officedocument.drawingml.chartshapes+xml"/>
  <Override PartName="/ppt/charts/chart21.xml" ContentType="application/vnd.openxmlformats-officedocument.drawingml.chart+xml"/>
  <Override PartName="/ppt/drawings/drawing4.xml" ContentType="application/vnd.openxmlformats-officedocument.drawingml.chartshapes+xml"/>
  <Override PartName="/ppt/notesSlides/notesSlide20.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3.xml" ContentType="application/vnd.openxmlformats-officedocument.drawingml.chart+xml"/>
  <Override PartName="/ppt/drawings/drawing5.xml" ContentType="application/vnd.openxmlformats-officedocument.drawingml.chartshapes+xml"/>
  <Override PartName="/ppt/notesSlides/notesSlide21.xml" ContentType="application/vnd.openxmlformats-officedocument.presentationml.notesSlide+xml"/>
  <Override PartName="/ppt/charts/chart24.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2.xml" ContentType="application/vnd.openxmlformats-officedocument.presentationml.notesSlide+xml"/>
  <Override PartName="/ppt/charts/chart25.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3.xml" ContentType="application/vnd.openxmlformats-officedocument.presentationml.notesSlide+xml"/>
  <Override PartName="/ppt/charts/chart26.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6.xml" ContentType="application/vnd.openxmlformats-officedocument.drawingml.chartshapes+xml"/>
  <Override PartName="/ppt/notesSlides/notesSlide24.xml" ContentType="application/vnd.openxmlformats-officedocument.presentationml.notesSlide+xml"/>
  <Override PartName="/ppt/charts/chart27.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8.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9.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7.xml" ContentType="application/vnd.openxmlformats-officedocument.presentationml.notesSlide+xml"/>
  <Override PartName="/ppt/charts/chart30.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1.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2.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3.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4.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5.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6.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7.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8.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9.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0.xml" ContentType="application/vnd.openxmlformats-officedocument.presentationml.notesSlide+xml"/>
  <Override PartName="/ppt/charts/chart40.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41.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2.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3.xml" ContentType="application/vnd.openxmlformats-officedocument.presentationml.notesSlide+xml"/>
  <Override PartName="/ppt/charts/chart43.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4.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4.xml" ContentType="application/vnd.openxmlformats-officedocument.presentationml.notesSlide+xml"/>
  <Override PartName="/ppt/charts/chart45.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6.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7.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8.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35.xml" ContentType="application/vnd.openxmlformats-officedocument.presentationml.notesSlide+xml"/>
  <Override PartName="/ppt/charts/chart49.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0.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51.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52.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38.xml" ContentType="application/vnd.openxmlformats-officedocument.presentationml.notesSlide+xml"/>
  <Override PartName="/ppt/charts/chart53.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4.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5.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6.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7.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8.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39.xml" ContentType="application/vnd.openxmlformats-officedocument.presentationml.notesSlide+xml"/>
  <Override PartName="/ppt/charts/chart59.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60.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40.xml" ContentType="application/vnd.openxmlformats-officedocument.presentationml.notesSlide+xml"/>
  <Override PartName="/ppt/charts/chart61.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4"/>
    <p:sldMasterId id="2147483733" r:id="rId5"/>
    <p:sldMasterId id="2147483805" r:id="rId6"/>
    <p:sldMasterId id="2147483745" r:id="rId7"/>
    <p:sldMasterId id="2147483814" r:id="rId8"/>
    <p:sldMasterId id="2147483825" r:id="rId9"/>
    <p:sldMasterId id="2147483829" r:id="rId10"/>
    <p:sldMasterId id="2147483834" r:id="rId11"/>
    <p:sldMasterId id="2147483841" r:id="rId12"/>
  </p:sldMasterIdLst>
  <p:notesMasterIdLst>
    <p:notesMasterId r:id="rId65"/>
  </p:notesMasterIdLst>
  <p:handoutMasterIdLst>
    <p:handoutMasterId r:id="rId66"/>
  </p:handoutMasterIdLst>
  <p:sldIdLst>
    <p:sldId id="2557" r:id="rId13"/>
    <p:sldId id="2392" r:id="rId14"/>
    <p:sldId id="2203" r:id="rId15"/>
    <p:sldId id="2575" r:id="rId16"/>
    <p:sldId id="2576" r:id="rId17"/>
    <p:sldId id="2592" r:id="rId18"/>
    <p:sldId id="2284" r:id="rId19"/>
    <p:sldId id="2407" r:id="rId20"/>
    <p:sldId id="2508" r:id="rId21"/>
    <p:sldId id="2482" r:id="rId22"/>
    <p:sldId id="2590" r:id="rId23"/>
    <p:sldId id="2519" r:id="rId24"/>
    <p:sldId id="2452" r:id="rId25"/>
    <p:sldId id="2572" r:id="rId26"/>
    <p:sldId id="2562" r:id="rId27"/>
    <p:sldId id="2501" r:id="rId28"/>
    <p:sldId id="2400" r:id="rId29"/>
    <p:sldId id="2525" r:id="rId30"/>
    <p:sldId id="2589" r:id="rId31"/>
    <p:sldId id="2507" r:id="rId32"/>
    <p:sldId id="2566" r:id="rId33"/>
    <p:sldId id="2560" r:id="rId34"/>
    <p:sldId id="2564" r:id="rId35"/>
    <p:sldId id="2559" r:id="rId36"/>
    <p:sldId id="2579" r:id="rId37"/>
    <p:sldId id="2587" r:id="rId38"/>
    <p:sldId id="2588" r:id="rId39"/>
    <p:sldId id="2580" r:id="rId40"/>
    <p:sldId id="2574" r:id="rId41"/>
    <p:sldId id="2565" r:id="rId42"/>
    <p:sldId id="2561" r:id="rId43"/>
    <p:sldId id="2563" r:id="rId44"/>
    <p:sldId id="2583" r:id="rId45"/>
    <p:sldId id="2496" r:id="rId46"/>
    <p:sldId id="2430" r:id="rId47"/>
    <p:sldId id="2534" r:id="rId48"/>
    <p:sldId id="2490" r:id="rId49"/>
    <p:sldId id="2502" r:id="rId50"/>
    <p:sldId id="2535" r:id="rId51"/>
    <p:sldId id="2537" r:id="rId52"/>
    <p:sldId id="2536" r:id="rId53"/>
    <p:sldId id="2429" r:id="rId54"/>
    <p:sldId id="2521" r:id="rId55"/>
    <p:sldId id="2581" r:id="rId56"/>
    <p:sldId id="2419" r:id="rId57"/>
    <p:sldId id="2582" r:id="rId58"/>
    <p:sldId id="2439" r:id="rId59"/>
    <p:sldId id="2591" r:id="rId60"/>
    <p:sldId id="2512" r:id="rId61"/>
    <p:sldId id="2593" r:id="rId62"/>
    <p:sldId id="2505" r:id="rId63"/>
    <p:sldId id="2506" r:id="rId64"/>
  </p:sldIdLst>
  <p:sldSz cx="12192000" cy="6858000"/>
  <p:notesSz cx="6858000" cy="9313863"/>
  <p:custDataLst>
    <p:tags r:id="rId6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9" userDrawn="1">
          <p15:clr>
            <a:srgbClr val="A4A3A4"/>
          </p15:clr>
        </p15:guide>
        <p15:guide id="2" orient="horz" pos="2132" userDrawn="1">
          <p15:clr>
            <a:srgbClr val="A4A3A4"/>
          </p15:clr>
        </p15:guide>
        <p15:guide id="3" orient="horz" pos="3872" userDrawn="1">
          <p15:clr>
            <a:srgbClr val="A4A3A4"/>
          </p15:clr>
        </p15:guide>
        <p15:guide id="4" pos="4792" userDrawn="1">
          <p15:clr>
            <a:srgbClr val="A4A3A4"/>
          </p15:clr>
        </p15:guide>
        <p15:guide id="5" pos="7365" userDrawn="1">
          <p15:clr>
            <a:srgbClr val="A4A3A4"/>
          </p15:clr>
        </p15:guide>
        <p15:guide id="6" pos="2452" userDrawn="1">
          <p15:clr>
            <a:srgbClr val="A4A3A4"/>
          </p15:clr>
        </p15:guide>
        <p15:guide id="7" orient="horz" pos="2338" userDrawn="1">
          <p15:clr>
            <a:srgbClr val="A4A3A4"/>
          </p15:clr>
        </p15:guide>
        <p15:guide id="8" pos="4800" userDrawn="1">
          <p15:clr>
            <a:srgbClr val="A4A3A4"/>
          </p15:clr>
        </p15:guide>
        <p15:guide id="9" pos="7592" userDrawn="1">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DeWitt" initials="" lastIdx="9" clrIdx="0"/>
  <p:cmAuthor id="1" name="Julie Paasche" initials="" lastIdx="0" clrIdx="1"/>
  <p:cmAuthor id="2" name="Rich Neimand" initials="RN" lastIdx="87" clrIdx="2"/>
  <p:cmAuthor id="3" name="Sara White-Delehoy" initials="" lastIdx="0" clrIdx="3"/>
  <p:cmAuthor id="4" name="Sarah Hutchinson" initials="SH" lastIdx="25" clrIdx="4"/>
  <p:cmAuthor id="5" name="Catherine Solomon" initials="CS" lastIdx="6" clrIdx="5"/>
  <p:cmAuthor id="6" name="Ishaba Haque" initials="IH" lastIdx="6" clrIdx="6">
    <p:extLst>
      <p:ext uri="{19B8F6BF-5375-455C-9EA6-DF929625EA0E}">
        <p15:presenceInfo xmlns:p15="http://schemas.microsoft.com/office/powerpoint/2012/main" userId="7b61133762667e86" providerId="Windows Live"/>
      </p:ext>
    </p:extLst>
  </p:cmAuthor>
  <p:cmAuthor id="7" name="Marnay Meyer" initials="MM" lastIdx="26" clrIdx="7">
    <p:extLst>
      <p:ext uri="{19B8F6BF-5375-455C-9EA6-DF929625EA0E}">
        <p15:presenceInfo xmlns:p15="http://schemas.microsoft.com/office/powerpoint/2012/main" userId="S::marnay@neimandcollaborative.com::a449fada-48bd-49e2-8bc2-deb5e8b1231b" providerId="AD"/>
      </p:ext>
    </p:extLst>
  </p:cmAuthor>
  <p:cmAuthor id="8" name="Kate Nagle" initials="KN" lastIdx="1" clrIdx="8">
    <p:extLst>
      <p:ext uri="{19B8F6BF-5375-455C-9EA6-DF929625EA0E}">
        <p15:presenceInfo xmlns:p15="http://schemas.microsoft.com/office/powerpoint/2012/main" userId="S::kate@neimandcollaborative.com::89227f39-09f3-4fa5-9429-e0064a0bffae" providerId="AD"/>
      </p:ext>
    </p:extLst>
  </p:cmAuthor>
  <p:cmAuthor id="9" name="Tom Nagle" initials="TN" lastIdx="2" clrIdx="9">
    <p:extLst>
      <p:ext uri="{19B8F6BF-5375-455C-9EA6-DF929625EA0E}">
        <p15:presenceInfo xmlns:p15="http://schemas.microsoft.com/office/powerpoint/2012/main" userId="2738c9717f6bc914" providerId="Windows Live"/>
      </p:ext>
    </p:extLst>
  </p:cmAuthor>
  <p:cmAuthor id="10" name="Christine LePottier" initials="CL" lastIdx="32" clrIdx="10">
    <p:extLst>
      <p:ext uri="{19B8F6BF-5375-455C-9EA6-DF929625EA0E}">
        <p15:presenceInfo xmlns:p15="http://schemas.microsoft.com/office/powerpoint/2012/main" userId="ee32a44ed7f3565f" providerId="Windows Live"/>
      </p:ext>
    </p:extLst>
  </p:cmAuthor>
  <p:cmAuthor id="11" name="Jon DeWitt" initials="JD" lastIdx="25" clrIdx="11"/>
  <p:cmAuthor id="12" name="Karin Patterson" initials="KP" lastIdx="3" clrIdx="12">
    <p:extLst>
      <p:ext uri="{19B8F6BF-5375-455C-9EA6-DF929625EA0E}">
        <p15:presenceInfo xmlns:p15="http://schemas.microsoft.com/office/powerpoint/2012/main" userId="0a75d003bc32cd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F2F2F2"/>
    <a:srgbClr val="B9CDE5"/>
    <a:srgbClr val="254061"/>
    <a:srgbClr val="4F81BD"/>
    <a:srgbClr val="DCE6F2"/>
    <a:srgbClr val="FFFFFF"/>
    <a:srgbClr val="BFBFBF"/>
    <a:srgbClr val="D9D9D9"/>
    <a:srgbClr val="3C6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8" autoAdjust="0"/>
    <p:restoredTop sz="91293" autoAdjust="0"/>
  </p:normalViewPr>
  <p:slideViewPr>
    <p:cSldViewPr snapToGrid="0">
      <p:cViewPr varScale="1">
        <p:scale>
          <a:sx n="116" d="100"/>
          <a:sy n="116" d="100"/>
        </p:scale>
        <p:origin x="1128" y="192"/>
      </p:cViewPr>
      <p:guideLst>
        <p:guide orient="horz" pos="2099"/>
        <p:guide orient="horz" pos="2132"/>
        <p:guide orient="horz" pos="3872"/>
        <p:guide pos="4792"/>
        <p:guide pos="7365"/>
        <p:guide pos="2452"/>
        <p:guide orient="horz" pos="2338"/>
        <p:guide pos="4800"/>
        <p:guide pos="7592"/>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tags" Target="tags/tag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9.xml"/><Relationship Id="rId1" Type="http://schemas.microsoft.com/office/2011/relationships/chartStyle" Target="style19.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0.xml"/><Relationship Id="rId1" Type="http://schemas.microsoft.com/office/2011/relationships/chartStyle" Target="style20.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2.xml"/><Relationship Id="rId1" Type="http://schemas.microsoft.com/office/2011/relationships/chartStyle" Target="style22.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3.xml"/><Relationship Id="rId1" Type="http://schemas.microsoft.com/office/2011/relationships/chartStyle" Target="style2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5.xml"/><Relationship Id="rId1" Type="http://schemas.microsoft.com/office/2011/relationships/chartStyle" Target="style25.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6.xml"/><Relationship Id="rId1" Type="http://schemas.microsoft.com/office/2011/relationships/chartStyle" Target="style26.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7.xml"/><Relationship Id="rId1" Type="http://schemas.microsoft.com/office/2011/relationships/chartStyle" Target="style27.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8.xml"/><Relationship Id="rId1" Type="http://schemas.microsoft.com/office/2011/relationships/chartStyle" Target="style28.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9.xml"/><Relationship Id="rId1" Type="http://schemas.microsoft.com/office/2011/relationships/chartStyle" Target="style29.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0.xml"/><Relationship Id="rId1" Type="http://schemas.microsoft.com/office/2011/relationships/chartStyle" Target="style30.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1.xml"/><Relationship Id="rId1" Type="http://schemas.microsoft.com/office/2011/relationships/chartStyle" Target="style31.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2.xml"/><Relationship Id="rId1" Type="http://schemas.microsoft.com/office/2011/relationships/chartStyle" Target="style32.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3.xml"/><Relationship Id="rId1" Type="http://schemas.microsoft.com/office/2011/relationships/chartStyle" Target="style33.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5.xml"/><Relationship Id="rId1" Type="http://schemas.microsoft.com/office/2011/relationships/chartStyle" Target="style35.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6.xml"/><Relationship Id="rId1" Type="http://schemas.microsoft.com/office/2011/relationships/chartStyle" Target="style36.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7.xml"/><Relationship Id="rId1" Type="http://schemas.microsoft.com/office/2011/relationships/chartStyle" Target="style37.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8.xml"/><Relationship Id="rId1" Type="http://schemas.microsoft.com/office/2011/relationships/chartStyle" Target="style38.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9.xml"/><Relationship Id="rId1" Type="http://schemas.microsoft.com/office/2011/relationships/chartStyle" Target="style39.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0.xml"/><Relationship Id="rId1" Type="http://schemas.microsoft.com/office/2011/relationships/chartStyle" Target="style40.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1.xml"/><Relationship Id="rId1" Type="http://schemas.microsoft.com/office/2011/relationships/chartStyle" Target="style41.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2.xml"/><Relationship Id="rId1" Type="http://schemas.microsoft.com/office/2011/relationships/chartStyle" Target="style42.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3.xml"/><Relationship Id="rId1" Type="http://schemas.microsoft.com/office/2011/relationships/chartStyle" Target="style43.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4.xml"/><Relationship Id="rId1" Type="http://schemas.microsoft.com/office/2011/relationships/chartStyle" Target="style4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5.xml"/><Relationship Id="rId1" Type="http://schemas.microsoft.com/office/2011/relationships/chartStyle" Target="style45.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6.xml"/><Relationship Id="rId1" Type="http://schemas.microsoft.com/office/2011/relationships/chartStyle" Target="style46.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7.xml"/><Relationship Id="rId1" Type="http://schemas.microsoft.com/office/2011/relationships/chartStyle" Target="style47.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8.xml"/><Relationship Id="rId1" Type="http://schemas.microsoft.com/office/2011/relationships/chartStyle" Target="style48.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49.xml"/><Relationship Id="rId1" Type="http://schemas.microsoft.com/office/2011/relationships/chartStyle" Target="style49.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0.xml"/><Relationship Id="rId1" Type="http://schemas.microsoft.com/office/2011/relationships/chartStyle" Target="style50.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1.xml"/><Relationship Id="rId1" Type="http://schemas.microsoft.com/office/2011/relationships/chartStyle" Target="style51.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2.xml"/><Relationship Id="rId1" Type="http://schemas.microsoft.com/office/2011/relationships/chartStyle" Target="style52.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3.xml"/><Relationship Id="rId1" Type="http://schemas.microsoft.com/office/2011/relationships/chartStyle" Target="style53.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4.xml"/><Relationship Id="rId1" Type="http://schemas.microsoft.com/office/2011/relationships/chartStyle" Target="style5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5.xml"/><Relationship Id="rId1" Type="http://schemas.microsoft.com/office/2011/relationships/chartStyle" Target="style55.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6.xml"/><Relationship Id="rId1" Type="http://schemas.microsoft.com/office/2011/relationships/chartStyle" Target="style5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6735441259339"/>
          <c:y val="0.15497915298202677"/>
          <c:w val="0.5587693929462898"/>
          <c:h val="0.79156038479087365"/>
        </c:manualLayout>
      </c:layout>
      <c:barChart>
        <c:barDir val="col"/>
        <c:grouping val="percentStacked"/>
        <c:varyColors val="0"/>
        <c:ser>
          <c:idx val="6"/>
          <c:order val="0"/>
          <c:tx>
            <c:strRef>
              <c:f>Sheet1!$F$1</c:f>
              <c:strCache>
                <c:ptCount val="1"/>
                <c:pt idx="0">
                  <c:v>DK</c:v>
                </c:pt>
              </c:strCache>
            </c:strRef>
          </c:tx>
          <c:spPr>
            <a:solidFill>
              <a:srgbClr val="F2F2F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May</c:v>
                </c:pt>
                <c:pt idx="2">
                  <c:v>September</c:v>
                </c:pt>
              </c:strCache>
            </c:strRef>
          </c:cat>
          <c:val>
            <c:numRef>
              <c:f>Sheet1!$F$2:$F$4</c:f>
              <c:numCache>
                <c:formatCode>0%</c:formatCode>
                <c:ptCount val="3"/>
                <c:pt idx="0">
                  <c:v>-0.1000164468972</c:v>
                </c:pt>
                <c:pt idx="1">
                  <c:v>-0.09</c:v>
                </c:pt>
                <c:pt idx="2">
                  <c:v>-0.06</c:v>
                </c:pt>
              </c:numCache>
            </c:numRef>
          </c:val>
          <c:extLst>
            <c:ext xmlns:c16="http://schemas.microsoft.com/office/drawing/2014/chart" uri="{C3380CC4-5D6E-409C-BE32-E72D297353CC}">
              <c16:uniqueId val="{00000000-11C2-4FD0-BA1D-071075500D82}"/>
            </c:ext>
          </c:extLst>
        </c:ser>
        <c:ser>
          <c:idx val="3"/>
          <c:order val="1"/>
          <c:tx>
            <c:strRef>
              <c:f>Sheet1!$E$1</c:f>
              <c:strCache>
                <c:ptCount val="1"/>
                <c:pt idx="0">
                  <c:v>prob</c:v>
                </c:pt>
              </c:strCache>
            </c:strRef>
          </c:tx>
          <c:spPr>
            <a:solidFill>
              <a:srgbClr val="4F81BD"/>
            </a:solidFill>
            <a:ln>
              <a:noFill/>
            </a:ln>
            <a:effectLst/>
          </c:spPr>
          <c:invertIfNegative val="0"/>
          <c:dLbls>
            <c:dLbl>
              <c:idx val="2"/>
              <c:layout>
                <c:manualLayout>
                  <c:x val="6.2853127829817043E-2"/>
                  <c:y val="-2.3243679229173709E-3"/>
                </c:manualLayout>
              </c:layout>
              <c:numFmt formatCode="0%;0%" sourceLinked="0"/>
              <c:spPr>
                <a:noFill/>
                <a:ln>
                  <a:noFill/>
                </a:ln>
                <a:effectLst/>
              </c:spPr>
              <c:txPr>
                <a:bodyPr rot="0" spcFirstLastPara="1" vertOverflow="ellipsis" vert="horz" wrap="square" anchor="ctr" anchorCtr="1"/>
                <a:lstStyle/>
                <a:p>
                  <a:pPr>
                    <a:defRPr sz="1050" b="0" i="0" u="none" strike="noStrike" kern="1200" baseline="0">
                      <a:solidFill>
                        <a:srgbClr val="4F81BD"/>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A6-4ADA-B9EF-CE6BB1B13715}"/>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May</c:v>
                </c:pt>
                <c:pt idx="2">
                  <c:v>September</c:v>
                </c:pt>
              </c:strCache>
            </c:strRef>
          </c:cat>
          <c:val>
            <c:numRef>
              <c:f>Sheet1!$E$2:$E$4</c:f>
              <c:numCache>
                <c:formatCode>0%</c:formatCode>
                <c:ptCount val="3"/>
                <c:pt idx="0">
                  <c:v>0.16318727896919999</c:v>
                </c:pt>
                <c:pt idx="1">
                  <c:v>0.08</c:v>
                </c:pt>
                <c:pt idx="2">
                  <c:v>0.04</c:v>
                </c:pt>
              </c:numCache>
            </c:numRef>
          </c:val>
          <c:extLst>
            <c:ext xmlns:c16="http://schemas.microsoft.com/office/drawing/2014/chart" uri="{C3380CC4-5D6E-409C-BE32-E72D297353CC}">
              <c16:uniqueId val="{00000001-11C2-4FD0-BA1D-071075500D82}"/>
            </c:ext>
          </c:extLst>
        </c:ser>
        <c:ser>
          <c:idx val="2"/>
          <c:order val="2"/>
          <c:tx>
            <c:strRef>
              <c:f>Sheet1!$D$1</c:f>
              <c:strCache>
                <c:ptCount val="1"/>
                <c:pt idx="0">
                  <c:v>Def</c:v>
                </c:pt>
              </c:strCache>
            </c:strRef>
          </c:tx>
          <c:spPr>
            <a:solidFill>
              <a:srgbClr val="254061"/>
            </a:solidFill>
            <a:ln>
              <a:noFill/>
            </a:ln>
            <a:effectLst/>
          </c:spPr>
          <c:invertIfNegative val="0"/>
          <c:dLbls>
            <c:dLbl>
              <c:idx val="2"/>
              <c:layout>
                <c:manualLayout>
                  <c:x val="6.2853127829817043E-2"/>
                  <c:y val="-1.8594943383339054E-2"/>
                </c:manualLayout>
              </c:layout>
              <c:spPr>
                <a:noFill/>
                <a:ln>
                  <a:noFill/>
                </a:ln>
                <a:effectLst/>
              </c:spPr>
              <c:txPr>
                <a:bodyPr rot="0" spcFirstLastPara="1" vertOverflow="ellipsis" vert="horz" wrap="square" anchor="ctr" anchorCtr="1"/>
                <a:lstStyle/>
                <a:p>
                  <a:pPr>
                    <a:defRPr sz="1050" b="0" i="0" u="none" strike="noStrike" kern="1200" baseline="0">
                      <a:solidFill>
                        <a:srgbClr val="25406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A6-4ADA-B9EF-CE6BB1B13715}"/>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May</c:v>
                </c:pt>
                <c:pt idx="2">
                  <c:v>September</c:v>
                </c:pt>
              </c:strCache>
            </c:strRef>
          </c:cat>
          <c:val>
            <c:numRef>
              <c:f>Sheet1!$D$2:$D$4</c:f>
              <c:numCache>
                <c:formatCode>0%</c:formatCode>
                <c:ptCount val="3"/>
                <c:pt idx="0">
                  <c:v>0.21611179394810001</c:v>
                </c:pt>
                <c:pt idx="1">
                  <c:v>0.05</c:v>
                </c:pt>
                <c:pt idx="2">
                  <c:v>0.02</c:v>
                </c:pt>
              </c:numCache>
            </c:numRef>
          </c:val>
          <c:extLst>
            <c:ext xmlns:c16="http://schemas.microsoft.com/office/drawing/2014/chart" uri="{C3380CC4-5D6E-409C-BE32-E72D297353CC}">
              <c16:uniqueId val="{00000002-11C2-4FD0-BA1D-071075500D82}"/>
            </c:ext>
          </c:extLst>
        </c:ser>
        <c:ser>
          <c:idx val="1"/>
          <c:order val="3"/>
          <c:tx>
            <c:strRef>
              <c:f>Sheet1!$C$1</c:f>
              <c:strCache>
                <c:ptCount val="1"/>
                <c:pt idx="0">
                  <c:v>Vax or appt</c:v>
                </c:pt>
              </c:strCache>
            </c:strRef>
          </c:tx>
          <c:spPr>
            <a:solidFill>
              <a:schemeClr val="tx1">
                <a:lumMod val="95000"/>
                <a:lumOff val="5000"/>
              </a:schemeClr>
            </a:solidFill>
            <a:ln>
              <a:noFill/>
            </a:ln>
            <a:effectLst/>
          </c:spPr>
          <c:invertIfNegative val="0"/>
          <c:dLbls>
            <c:numFmt formatCode="0%;0%" sourceLinked="0"/>
            <c:spPr>
              <a:noFill/>
              <a:ln>
                <a:noFill/>
              </a:ln>
              <a:effectLst/>
            </c:spPr>
            <c:txPr>
              <a:bodyPr rot="0" spcFirstLastPara="1" vertOverflow="ellipsis" vert="horz" wrap="square" anchor="ctr" anchorCtr="0"/>
              <a:lstStyle/>
              <a:p>
                <a:pPr algn="ctr">
                  <a:defRPr sz="120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March</c:v>
                </c:pt>
                <c:pt idx="1">
                  <c:v>May</c:v>
                </c:pt>
                <c:pt idx="2">
                  <c:v>September</c:v>
                </c:pt>
              </c:strCache>
            </c:strRef>
          </c:cat>
          <c:val>
            <c:numRef>
              <c:f>Sheet1!$C$2:$C$4</c:f>
              <c:numCache>
                <c:formatCode>0%</c:formatCode>
                <c:ptCount val="3"/>
                <c:pt idx="0">
                  <c:v>0.31197402886960002</c:v>
                </c:pt>
                <c:pt idx="1">
                  <c:v>0.56999999999999995</c:v>
                </c:pt>
                <c:pt idx="2">
                  <c:v>0.73</c:v>
                </c:pt>
              </c:numCache>
            </c:numRef>
          </c:val>
          <c:extLst>
            <c:ext xmlns:c16="http://schemas.microsoft.com/office/drawing/2014/chart" uri="{C3380CC4-5D6E-409C-BE32-E72D297353CC}">
              <c16:uniqueId val="{00000003-11C2-4FD0-BA1D-071075500D82}"/>
            </c:ext>
          </c:extLst>
        </c:ser>
        <c:ser>
          <c:idx val="5"/>
          <c:order val="4"/>
          <c:tx>
            <c:strRef>
              <c:f>Sheet1!$H$1</c:f>
              <c:strCache>
                <c:ptCount val="1"/>
                <c:pt idx="0">
                  <c:v>Prob not</c:v>
                </c:pt>
              </c:strCache>
            </c:strRef>
          </c:tx>
          <c:spPr>
            <a:solidFill>
              <a:srgbClr val="AAD6E7"/>
            </a:solidFill>
            <a:ln>
              <a:noFill/>
            </a:ln>
            <a:effectLst/>
          </c:spPr>
          <c:invertIfNegative val="0"/>
          <c:dPt>
            <c:idx val="0"/>
            <c:invertIfNegative val="0"/>
            <c:bubble3D val="0"/>
            <c:spPr>
              <a:solidFill>
                <a:srgbClr val="B9CDE5"/>
              </a:solidFill>
              <a:ln>
                <a:noFill/>
              </a:ln>
              <a:effectLst/>
            </c:spPr>
            <c:extLst>
              <c:ext xmlns:c16="http://schemas.microsoft.com/office/drawing/2014/chart" uri="{C3380CC4-5D6E-409C-BE32-E72D297353CC}">
                <c16:uniqueId val="{00000005-11C2-4FD0-BA1D-071075500D82}"/>
              </c:ext>
            </c:extLst>
          </c:dPt>
          <c:dPt>
            <c:idx val="1"/>
            <c:invertIfNegative val="0"/>
            <c:bubble3D val="0"/>
            <c:spPr>
              <a:solidFill>
                <a:srgbClr val="B9CDE5"/>
              </a:solidFill>
              <a:ln>
                <a:noFill/>
              </a:ln>
              <a:effectLst/>
            </c:spPr>
            <c:extLst>
              <c:ext xmlns:c16="http://schemas.microsoft.com/office/drawing/2014/chart" uri="{C3380CC4-5D6E-409C-BE32-E72D297353CC}">
                <c16:uniqueId val="{0000000C-11C2-4FD0-BA1D-071075500D82}"/>
              </c:ext>
            </c:extLst>
          </c:dPt>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May</c:v>
                </c:pt>
                <c:pt idx="2">
                  <c:v>September</c:v>
                </c:pt>
              </c:strCache>
            </c:strRef>
          </c:cat>
          <c:val>
            <c:numRef>
              <c:f>Sheet1!$H$2:$H$4</c:f>
              <c:numCache>
                <c:formatCode>0%</c:formatCode>
                <c:ptCount val="3"/>
                <c:pt idx="0">
                  <c:v>-8.2426165564250004E-2</c:v>
                </c:pt>
                <c:pt idx="1">
                  <c:v>-7.0000000000000007E-2</c:v>
                </c:pt>
                <c:pt idx="2">
                  <c:v>-0.05</c:v>
                </c:pt>
              </c:numCache>
            </c:numRef>
          </c:val>
          <c:extLst>
            <c:ext xmlns:c16="http://schemas.microsoft.com/office/drawing/2014/chart" uri="{C3380CC4-5D6E-409C-BE32-E72D297353CC}">
              <c16:uniqueId val="{00000006-11C2-4FD0-BA1D-071075500D82}"/>
            </c:ext>
          </c:extLst>
        </c:ser>
        <c:ser>
          <c:idx val="7"/>
          <c:order val="5"/>
          <c:tx>
            <c:strRef>
              <c:f>Sheet1!$I$1</c:f>
              <c:strCache>
                <c:ptCount val="1"/>
                <c:pt idx="0">
                  <c:v>Def not</c:v>
                </c:pt>
              </c:strCache>
            </c:strRef>
          </c:tx>
          <c:spPr>
            <a:solidFill>
              <a:srgbClr val="DCE6F2"/>
            </a:solidFill>
            <a:ln>
              <a:noFill/>
            </a:ln>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0">
                  <a:spAutoFit/>
                </a:bodyPr>
                <a:lstStyle/>
                <a:p>
                  <a:pPr algn="ctr" rtl="0">
                    <a:defRPr lang="en-US" sz="1197" b="0" i="0" u="none" strike="noStrike" kern="1200" baseline="0">
                      <a:solidFill>
                        <a:prstClr val="black">
                          <a:lumMod val="75000"/>
                          <a:lumOff val="25000"/>
                        </a:prst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CDA6-4ADA-B9EF-CE6BB1B1371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May</c:v>
                </c:pt>
                <c:pt idx="2">
                  <c:v>September</c:v>
                </c:pt>
              </c:strCache>
            </c:strRef>
          </c:cat>
          <c:val>
            <c:numRef>
              <c:f>Sheet1!$I$2:$I$4</c:f>
              <c:numCache>
                <c:formatCode>0%</c:formatCode>
                <c:ptCount val="3"/>
                <c:pt idx="0">
                  <c:v>-0.1262842857517</c:v>
                </c:pt>
                <c:pt idx="1">
                  <c:v>-0.13</c:v>
                </c:pt>
                <c:pt idx="2">
                  <c:v>-0.1</c:v>
                </c:pt>
              </c:numCache>
            </c:numRef>
          </c:val>
          <c:extLst>
            <c:ext xmlns:c16="http://schemas.microsoft.com/office/drawing/2014/chart" uri="{C3380CC4-5D6E-409C-BE32-E72D297353CC}">
              <c16:uniqueId val="{00000009-11C2-4FD0-BA1D-071075500D82}"/>
            </c:ext>
          </c:extLst>
        </c:ser>
        <c:ser>
          <c:idx val="4"/>
          <c:order val="6"/>
          <c:tx>
            <c:strRef>
              <c:f>Sheet1!$G$1</c:f>
              <c:strCache>
                <c:ptCount val="1"/>
                <c:pt idx="0">
                  <c:v>NOT NET</c:v>
                </c:pt>
              </c:strCache>
            </c:strRef>
          </c:tx>
          <c:spPr>
            <a:no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May</c:v>
                </c:pt>
                <c:pt idx="2">
                  <c:v>September</c:v>
                </c:pt>
              </c:strCache>
            </c:strRef>
          </c:cat>
          <c:val>
            <c:numRef>
              <c:f>Sheet1!$G$2:$G$4</c:f>
              <c:numCache>
                <c:formatCode>0%</c:formatCode>
                <c:ptCount val="3"/>
                <c:pt idx="0">
                  <c:v>-0.20871045131590002</c:v>
                </c:pt>
                <c:pt idx="1">
                  <c:v>-0.21</c:v>
                </c:pt>
                <c:pt idx="2">
                  <c:v>-0.15</c:v>
                </c:pt>
              </c:numCache>
            </c:numRef>
          </c:val>
          <c:extLst>
            <c:ext xmlns:c16="http://schemas.microsoft.com/office/drawing/2014/chart" uri="{C3380CC4-5D6E-409C-BE32-E72D297353CC}">
              <c16:uniqueId val="{0000000A-11C2-4FD0-BA1D-071075500D82}"/>
            </c:ext>
          </c:extLst>
        </c:ser>
        <c:ser>
          <c:idx val="0"/>
          <c:order val="7"/>
          <c:tx>
            <c:strRef>
              <c:f>Sheet1!$B$1</c:f>
              <c:strCache>
                <c:ptCount val="1"/>
                <c:pt idx="0">
                  <c:v>NET VAX OR DEF OR PROB</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50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May</c:v>
                </c:pt>
                <c:pt idx="2">
                  <c:v>September</c:v>
                </c:pt>
              </c:strCache>
            </c:strRef>
          </c:cat>
          <c:val>
            <c:numRef>
              <c:f>Sheet1!$B$2:$B$4</c:f>
              <c:numCache>
                <c:formatCode>0%</c:formatCode>
                <c:ptCount val="3"/>
                <c:pt idx="0">
                  <c:v>0.69127310178689994</c:v>
                </c:pt>
                <c:pt idx="1">
                  <c:v>0.7</c:v>
                </c:pt>
                <c:pt idx="2">
                  <c:v>0.79</c:v>
                </c:pt>
              </c:numCache>
            </c:numRef>
          </c:val>
          <c:extLst>
            <c:ext xmlns:c16="http://schemas.microsoft.com/office/drawing/2014/chart" uri="{C3380CC4-5D6E-409C-BE32-E72D297353CC}">
              <c16:uniqueId val="{0000000B-11C2-4FD0-BA1D-071075500D82}"/>
            </c:ext>
          </c:extLst>
        </c:ser>
        <c:dLbls>
          <c:dLblPos val="ctr"/>
          <c:showLegendKey val="0"/>
          <c:showVal val="1"/>
          <c:showCatName val="0"/>
          <c:showSerName val="0"/>
          <c:showPercent val="0"/>
          <c:showBubbleSize val="0"/>
        </c:dLbls>
        <c:gapWidth val="100"/>
        <c:overlap val="100"/>
        <c:axId val="740903784"/>
        <c:axId val="740909688"/>
      </c:barChart>
      <c:catAx>
        <c:axId val="740903784"/>
        <c:scaling>
          <c:orientation val="minMax"/>
        </c:scaling>
        <c:delete val="1"/>
        <c:axPos val="b"/>
        <c:numFmt formatCode="General" sourceLinked="1"/>
        <c:majorTickMark val="out"/>
        <c:minorTickMark val="none"/>
        <c:tickLblPos val="nextTo"/>
        <c:crossAx val="740909688"/>
        <c:crosses val="autoZero"/>
        <c:auto val="1"/>
        <c:lblAlgn val="ctr"/>
        <c:lblOffset val="0"/>
        <c:noMultiLvlLbl val="0"/>
      </c:catAx>
      <c:valAx>
        <c:axId val="740909688"/>
        <c:scaling>
          <c:orientation val="minMax"/>
        </c:scaling>
        <c:delete val="1"/>
        <c:axPos val="l"/>
        <c:numFmt formatCode="0%" sourceLinked="1"/>
        <c:majorTickMark val="out"/>
        <c:minorTickMark val="none"/>
        <c:tickLblPos val="nextTo"/>
        <c:crossAx val="7409037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55727404014599E-2"/>
          <c:y val="0"/>
          <c:w val="0.87306162281219823"/>
          <c:h val="1"/>
        </c:manualLayout>
      </c:layout>
      <c:barChart>
        <c:barDir val="bar"/>
        <c:grouping val="stacked"/>
        <c:varyColors val="0"/>
        <c:ser>
          <c:idx val="3"/>
          <c:order val="0"/>
          <c:tx>
            <c:strRef>
              <c:f>Sheet1!$B$1</c:f>
              <c:strCache>
                <c:ptCount val="1"/>
                <c:pt idx="0">
                  <c:v>Agree somewhat</c:v>
                </c:pt>
              </c:strCache>
            </c:strRef>
          </c:tx>
          <c:spPr>
            <a:solidFill>
              <a:schemeClr val="accent1">
                <a:lumMod val="60000"/>
                <a:lumOff val="40000"/>
              </a:schemeClr>
            </a:solidFill>
            <a:ln>
              <a:noFill/>
            </a:ln>
            <a:effectLst/>
          </c:spPr>
          <c:invertIfNegative val="0"/>
          <c:dPt>
            <c:idx val="1"/>
            <c:invertIfNegative val="0"/>
            <c:bubble3D val="0"/>
            <c:extLst>
              <c:ext xmlns:c16="http://schemas.microsoft.com/office/drawing/2014/chart" uri="{C3380CC4-5D6E-409C-BE32-E72D297353CC}">
                <c16:uniqueId val="{0000000B-E628-495A-B515-16C085D9BFEB}"/>
              </c:ext>
            </c:extLst>
          </c:dPt>
          <c:dPt>
            <c:idx val="7"/>
            <c:invertIfNegative val="0"/>
            <c:bubble3D val="0"/>
            <c:extLst>
              <c:ext xmlns:c16="http://schemas.microsoft.com/office/drawing/2014/chart" uri="{C3380CC4-5D6E-409C-BE32-E72D297353CC}">
                <c16:uniqueId val="{0000000C-E628-495A-B515-16C085D9BFEB}"/>
              </c:ext>
            </c:extLst>
          </c:dPt>
          <c:dPt>
            <c:idx val="10"/>
            <c:invertIfNegative val="0"/>
            <c:bubble3D val="0"/>
            <c:extLst>
              <c:ext xmlns:c16="http://schemas.microsoft.com/office/drawing/2014/chart" uri="{C3380CC4-5D6E-409C-BE32-E72D297353CC}">
                <c16:uniqueId val="{0000000D-E628-495A-B515-16C085D9BFEB}"/>
              </c:ext>
            </c:extLst>
          </c:dPt>
          <c:dPt>
            <c:idx val="13"/>
            <c:invertIfNegative val="0"/>
            <c:bubble3D val="0"/>
            <c:extLst>
              <c:ext xmlns:c16="http://schemas.microsoft.com/office/drawing/2014/chart" uri="{C3380CC4-5D6E-409C-BE32-E72D297353CC}">
                <c16:uniqueId val="{0000000E-E628-495A-B515-16C085D9BFEB}"/>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5"/>
                <c:pt idx="0">
                  <c:v>It’s not worth getting vaccinated if it doesn’t change the fact that I’ll still have to wear a mask and keep social distancing.</c:v>
                </c:pt>
                <c:pt idx="1">
                  <c:v>The chances of me getting COVID-19 are really low, and if everyone is running out to get a COVID-19 vaccine, it becomes even lower. I just don’t think it is necessary.</c:v>
                </c:pt>
                <c:pt idx="2">
                  <c:v>I am lucky that I don’t get sick very often so I don’t think I need a COVID-19 vaccination to avoid getting it.</c:v>
                </c:pt>
                <c:pt idx="3">
                  <c:v>I don’t see the point of getting a COVID-19 vaccine unless everyone else gets one.</c:v>
                </c:pt>
                <c:pt idx="4">
                  <c:v>I feel pressure from family and/or friends to not get the vaccine.</c:v>
                </c:pt>
              </c:strCache>
            </c:strRef>
          </c:cat>
          <c:val>
            <c:numRef>
              <c:f>Sheet1!$B$2:$B$16</c:f>
              <c:numCache>
                <c:formatCode>0%</c:formatCode>
                <c:ptCount val="5"/>
                <c:pt idx="0">
                  <c:v>0.26955663330140001</c:v>
                </c:pt>
                <c:pt idx="1">
                  <c:v>0.29938433654509999</c:v>
                </c:pt>
                <c:pt idx="2">
                  <c:v>0.28501032266690002</c:v>
                </c:pt>
                <c:pt idx="3">
                  <c:v>0.189776853927</c:v>
                </c:pt>
                <c:pt idx="4">
                  <c:v>0.1296965255693</c:v>
                </c:pt>
              </c:numCache>
            </c:numRef>
          </c:val>
          <c:extLst>
            <c:ext xmlns:c16="http://schemas.microsoft.com/office/drawing/2014/chart" uri="{C3380CC4-5D6E-409C-BE32-E72D297353CC}">
              <c16:uniqueId val="{0000000F-E628-495A-B515-16C085D9BFEB}"/>
            </c:ext>
          </c:extLst>
        </c:ser>
        <c:ser>
          <c:idx val="4"/>
          <c:order val="1"/>
          <c:tx>
            <c:strRef>
              <c:f>Sheet1!$C$1</c:f>
              <c:strCache>
                <c:ptCount val="1"/>
                <c:pt idx="0">
                  <c:v>Agree strongly</c:v>
                </c:pt>
              </c:strCache>
            </c:strRef>
          </c:tx>
          <c:spPr>
            <a:solidFill>
              <a:schemeClr val="tx2"/>
            </a:solidFill>
            <a:ln>
              <a:noFill/>
            </a:ln>
            <a:effectLst/>
          </c:spPr>
          <c:invertIfNegative val="0"/>
          <c:dPt>
            <c:idx val="1"/>
            <c:invertIfNegative val="0"/>
            <c:bubble3D val="0"/>
            <c:extLst>
              <c:ext xmlns:c16="http://schemas.microsoft.com/office/drawing/2014/chart" uri="{C3380CC4-5D6E-409C-BE32-E72D297353CC}">
                <c16:uniqueId val="{00000010-E628-495A-B515-16C085D9BFEB}"/>
              </c:ext>
            </c:extLst>
          </c:dPt>
          <c:dPt>
            <c:idx val="7"/>
            <c:invertIfNegative val="0"/>
            <c:bubble3D val="0"/>
            <c:extLst>
              <c:ext xmlns:c16="http://schemas.microsoft.com/office/drawing/2014/chart" uri="{C3380CC4-5D6E-409C-BE32-E72D297353CC}">
                <c16:uniqueId val="{00000011-E628-495A-B515-16C085D9BFEB}"/>
              </c:ext>
            </c:extLst>
          </c:dPt>
          <c:dPt>
            <c:idx val="10"/>
            <c:invertIfNegative val="0"/>
            <c:bubble3D val="0"/>
            <c:extLst>
              <c:ext xmlns:c16="http://schemas.microsoft.com/office/drawing/2014/chart" uri="{C3380CC4-5D6E-409C-BE32-E72D297353CC}">
                <c16:uniqueId val="{00000012-E628-495A-B515-16C085D9BFEB}"/>
              </c:ext>
            </c:extLst>
          </c:dPt>
          <c:dPt>
            <c:idx val="13"/>
            <c:invertIfNegative val="0"/>
            <c:bubble3D val="0"/>
            <c:extLst>
              <c:ext xmlns:c16="http://schemas.microsoft.com/office/drawing/2014/chart" uri="{C3380CC4-5D6E-409C-BE32-E72D297353CC}">
                <c16:uniqueId val="{00000013-E628-495A-B515-16C085D9BFEB}"/>
              </c:ext>
            </c:extLst>
          </c:dPt>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5"/>
                <c:pt idx="0">
                  <c:v>It’s not worth getting vaccinated if it doesn’t change the fact that I’ll still have to wear a mask and keep social distancing.</c:v>
                </c:pt>
                <c:pt idx="1">
                  <c:v>The chances of me getting COVID-19 are really low, and if everyone is running out to get a COVID-19 vaccine, it becomes even lower. I just don’t think it is necessary.</c:v>
                </c:pt>
                <c:pt idx="2">
                  <c:v>I am lucky that I don’t get sick very often so I don’t think I need a COVID-19 vaccination to avoid getting it.</c:v>
                </c:pt>
                <c:pt idx="3">
                  <c:v>I don’t see the point of getting a COVID-19 vaccine unless everyone else gets one.</c:v>
                </c:pt>
                <c:pt idx="4">
                  <c:v>I feel pressure from family and/or friends to not get the vaccine.</c:v>
                </c:pt>
              </c:strCache>
            </c:strRef>
          </c:cat>
          <c:val>
            <c:numRef>
              <c:f>Sheet1!$C$2:$C$16</c:f>
              <c:numCache>
                <c:formatCode>0%</c:formatCode>
                <c:ptCount val="5"/>
                <c:pt idx="0">
                  <c:v>0.32327015403629999</c:v>
                </c:pt>
                <c:pt idx="1">
                  <c:v>0.1924775196572</c:v>
                </c:pt>
                <c:pt idx="2">
                  <c:v>0.20014566686499999</c:v>
                </c:pt>
                <c:pt idx="3">
                  <c:v>0.1085578512444</c:v>
                </c:pt>
                <c:pt idx="4">
                  <c:v>0.11799504643350001</c:v>
                </c:pt>
              </c:numCache>
            </c:numRef>
          </c:val>
          <c:extLst>
            <c:ext xmlns:c16="http://schemas.microsoft.com/office/drawing/2014/chart" uri="{C3380CC4-5D6E-409C-BE32-E72D297353CC}">
              <c16:uniqueId val="{00000014-E628-495A-B515-16C085D9BFEB}"/>
            </c:ext>
          </c:extLst>
        </c:ser>
        <c:ser>
          <c:idx val="5"/>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5"/>
                <c:pt idx="0">
                  <c:v>It’s not worth getting vaccinated if it doesn’t change the fact that I’ll still have to wear a mask and keep social distancing.</c:v>
                </c:pt>
                <c:pt idx="1">
                  <c:v>The chances of me getting COVID-19 are really low, and if everyone is running out to get a COVID-19 vaccine, it becomes even lower. I just don’t think it is necessary.</c:v>
                </c:pt>
                <c:pt idx="2">
                  <c:v>I am lucky that I don’t get sick very often so I don’t think I need a COVID-19 vaccination to avoid getting it.</c:v>
                </c:pt>
                <c:pt idx="3">
                  <c:v>I don’t see the point of getting a COVID-19 vaccine unless everyone else gets one.</c:v>
                </c:pt>
                <c:pt idx="4">
                  <c:v>I feel pressure from family and/or friends to not get the vaccine.</c:v>
                </c:pt>
              </c:strCache>
            </c:strRef>
          </c:cat>
          <c:val>
            <c:numRef>
              <c:f>Sheet1!$D$2:$D$16</c:f>
              <c:numCache>
                <c:formatCode>0%</c:formatCode>
                <c:ptCount val="5"/>
                <c:pt idx="0">
                  <c:v>0.59282678733759997</c:v>
                </c:pt>
                <c:pt idx="1">
                  <c:v>0.4918618562023</c:v>
                </c:pt>
                <c:pt idx="2">
                  <c:v>0.48515598953189998</c:v>
                </c:pt>
                <c:pt idx="3">
                  <c:v>0.29833470517139998</c:v>
                </c:pt>
                <c:pt idx="4">
                  <c:v>0.24769157200280001</c:v>
                </c:pt>
              </c:numCache>
            </c:numRef>
          </c:val>
          <c:extLst>
            <c:ext xmlns:c16="http://schemas.microsoft.com/office/drawing/2014/chart" uri="{C3380CC4-5D6E-409C-BE32-E72D297353CC}">
              <c16:uniqueId val="{00000015-E628-495A-B515-16C085D9BFEB}"/>
            </c:ext>
          </c:extLst>
        </c:ser>
        <c:dLbls>
          <c:showLegendKey val="0"/>
          <c:showVal val="0"/>
          <c:showCatName val="0"/>
          <c:showSerName val="0"/>
          <c:showPercent val="0"/>
          <c:showBubbleSize val="0"/>
        </c:dLbls>
        <c:gapWidth val="50"/>
        <c:overlap val="100"/>
        <c:axId val="-1847540384"/>
        <c:axId val="-1400937344"/>
      </c:barChart>
      <c:catAx>
        <c:axId val="-1847540384"/>
        <c:scaling>
          <c:orientation val="maxMin"/>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00937344"/>
        <c:crosses val="autoZero"/>
        <c:auto val="1"/>
        <c:lblAlgn val="ctr"/>
        <c:lblOffset val="100"/>
        <c:noMultiLvlLbl val="0"/>
      </c:catAx>
      <c:valAx>
        <c:axId val="-1400937344"/>
        <c:scaling>
          <c:orientation val="minMax"/>
          <c:max val="1.2"/>
          <c:min val="-1.6"/>
        </c:scaling>
        <c:delete val="1"/>
        <c:axPos val="t"/>
        <c:numFmt formatCode="0%" sourceLinked="1"/>
        <c:majorTickMark val="out"/>
        <c:minorTickMark val="none"/>
        <c:tickLblPos val="nextTo"/>
        <c:crossAx val="-184754038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05130151459857E-2"/>
          <c:y val="0"/>
          <c:w val="0.87306162281219823"/>
          <c:h val="1"/>
        </c:manualLayout>
      </c:layout>
      <c:barChart>
        <c:barDir val="bar"/>
        <c:grouping val="stacked"/>
        <c:varyColors val="0"/>
        <c:ser>
          <c:idx val="3"/>
          <c:order val="0"/>
          <c:tx>
            <c:strRef>
              <c:f>Sheet1!$B$1</c:f>
              <c:strCache>
                <c:ptCount val="1"/>
                <c:pt idx="0">
                  <c:v>Agree somewhat</c:v>
                </c:pt>
              </c:strCache>
            </c:strRef>
          </c:tx>
          <c:spPr>
            <a:solidFill>
              <a:schemeClr val="accent1">
                <a:lumMod val="60000"/>
                <a:lumOff val="40000"/>
              </a:schemeClr>
            </a:solidFill>
            <a:ln>
              <a:noFill/>
            </a:ln>
            <a:effectLst/>
          </c:spPr>
          <c:invertIfNegative val="0"/>
          <c:dPt>
            <c:idx val="1"/>
            <c:invertIfNegative val="0"/>
            <c:bubble3D val="0"/>
            <c:extLst>
              <c:ext xmlns:c16="http://schemas.microsoft.com/office/drawing/2014/chart" uri="{C3380CC4-5D6E-409C-BE32-E72D297353CC}">
                <c16:uniqueId val="{0000000B-E628-495A-B515-16C085D9BFEB}"/>
              </c:ext>
            </c:extLst>
          </c:dPt>
          <c:dPt>
            <c:idx val="7"/>
            <c:invertIfNegative val="0"/>
            <c:bubble3D val="0"/>
            <c:extLst>
              <c:ext xmlns:c16="http://schemas.microsoft.com/office/drawing/2014/chart" uri="{C3380CC4-5D6E-409C-BE32-E72D297353CC}">
                <c16:uniqueId val="{0000000C-E628-495A-B515-16C085D9BFEB}"/>
              </c:ext>
            </c:extLst>
          </c:dPt>
          <c:dPt>
            <c:idx val="10"/>
            <c:invertIfNegative val="0"/>
            <c:bubble3D val="0"/>
            <c:extLst>
              <c:ext xmlns:c16="http://schemas.microsoft.com/office/drawing/2014/chart" uri="{C3380CC4-5D6E-409C-BE32-E72D297353CC}">
                <c16:uniqueId val="{0000000D-E628-495A-B515-16C085D9BFEB}"/>
              </c:ext>
            </c:extLst>
          </c:dPt>
          <c:dPt>
            <c:idx val="13"/>
            <c:invertIfNegative val="0"/>
            <c:bubble3D val="0"/>
            <c:extLst>
              <c:ext xmlns:c16="http://schemas.microsoft.com/office/drawing/2014/chart" uri="{C3380CC4-5D6E-409C-BE32-E72D297353CC}">
                <c16:uniqueId val="{0000000E-E628-495A-B515-16C085D9BFEB}"/>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1"/>
                <c:pt idx="0">
                  <c:v>There hasn’t been enough research yet about the impact of the vaccines on fertility and pregnancy for me to be comfortable getting vaccinated. (Unvaccinated Women &amp; FTM Transgender)</c:v>
                </c:pt>
                <c:pt idx="1">
                  <c:v>I wonder if the government is hiding something because the FDA is not giving full approval to the Moderna and Johnson &amp; Johnson vaccines at the same time as the Pfizer vaccine. - </c:v>
                </c:pt>
                <c:pt idx="2">
                  <c:v>I think the existence of variants proves the COVID-19 vaccine isn’t very effective.</c:v>
                </c:pt>
                <c:pt idx="3">
                  <c:v>Getting sick with COVID-19 can cost a lot of money, especially if you land in the hospital, because most insurance companies are not covering the entire cost of treatment anymore.  - </c:v>
                </c:pt>
                <c:pt idx="4">
                  <c:v>Now that FDA approval of the COVID-19 vaccine is here, I will only get a vaccine that is fully approved.</c:v>
                </c:pt>
                <c:pt idx="5">
                  <c:v>New variants of COVID-19 such as Delta are especially dangerous and fast spreadingmakes it more important for people to get vaccinated. </c:v>
                </c:pt>
                <c:pt idx="6">
                  <c:v>Formal FDA approval of the Pfizer vaccine makes me much more comfortable that COVID-19 vaccines are safe and effective. </c:v>
                </c:pt>
                <c:pt idx="7">
                  <c:v>We need more people to get vaccinated to slow COVID-19 from spreading; the more it spreads, the more likely the chance it will mutate and possibly develop into a more contagious and dangerous strain. - </c:v>
                </c:pt>
                <c:pt idx="8">
                  <c:v>The Delta variant has shown us that everyone needs to get vaccinated or we’ll continue to see increasing hospitalizations and deaths. </c:v>
                </c:pt>
                <c:pt idx="9">
                  <c:v>I want to get vaccinated to avoid possible erectile dysfunction and/or infertility caused by COVID-19. (Unvaccinated Men&amp;MTF Transgender)</c:v>
                </c:pt>
                <c:pt idx="10">
                  <c:v>CDC recommendations that pregnant people should get COVID-19 vaccination makes me more comfortable that the vaccine is safe.  (Unvaccinated Women &amp; FTM Transgender)</c:v>
                </c:pt>
              </c:strCache>
            </c:strRef>
          </c:cat>
          <c:val>
            <c:numRef>
              <c:f>Sheet1!$B$2:$B$17</c:f>
              <c:numCache>
                <c:formatCode>0%</c:formatCode>
                <c:ptCount val="11"/>
                <c:pt idx="0">
                  <c:v>0.29083957379089997</c:v>
                </c:pt>
                <c:pt idx="1">
                  <c:v>0.30947606179999998</c:v>
                </c:pt>
                <c:pt idx="2">
                  <c:v>0.32012197013970001</c:v>
                </c:pt>
                <c:pt idx="3">
                  <c:v>0.34602761197199999</c:v>
                </c:pt>
                <c:pt idx="4">
                  <c:v>0.24869858821240001</c:v>
                </c:pt>
                <c:pt idx="5">
                  <c:v>0.26032038198419999</c:v>
                </c:pt>
                <c:pt idx="6">
                  <c:v>0.23667275205259999</c:v>
                </c:pt>
                <c:pt idx="7">
                  <c:v>0.23947919339000001</c:v>
                </c:pt>
                <c:pt idx="8">
                  <c:v>0.2197216028739</c:v>
                </c:pt>
                <c:pt idx="9">
                  <c:v>0.2161810429879</c:v>
                </c:pt>
                <c:pt idx="10">
                  <c:v>0.20945685039610001</c:v>
                </c:pt>
              </c:numCache>
            </c:numRef>
          </c:val>
          <c:extLst>
            <c:ext xmlns:c16="http://schemas.microsoft.com/office/drawing/2014/chart" uri="{C3380CC4-5D6E-409C-BE32-E72D297353CC}">
              <c16:uniqueId val="{0000000F-E628-495A-B515-16C085D9BFEB}"/>
            </c:ext>
          </c:extLst>
        </c:ser>
        <c:ser>
          <c:idx val="4"/>
          <c:order val="1"/>
          <c:tx>
            <c:strRef>
              <c:f>Sheet1!$C$1</c:f>
              <c:strCache>
                <c:ptCount val="1"/>
                <c:pt idx="0">
                  <c:v>Agree strongly</c:v>
                </c:pt>
              </c:strCache>
            </c:strRef>
          </c:tx>
          <c:spPr>
            <a:solidFill>
              <a:schemeClr val="tx2"/>
            </a:solidFill>
            <a:ln>
              <a:noFill/>
            </a:ln>
            <a:effectLst/>
          </c:spPr>
          <c:invertIfNegative val="0"/>
          <c:dPt>
            <c:idx val="1"/>
            <c:invertIfNegative val="0"/>
            <c:bubble3D val="0"/>
            <c:extLst>
              <c:ext xmlns:c16="http://schemas.microsoft.com/office/drawing/2014/chart" uri="{C3380CC4-5D6E-409C-BE32-E72D297353CC}">
                <c16:uniqueId val="{00000010-E628-495A-B515-16C085D9BFEB}"/>
              </c:ext>
            </c:extLst>
          </c:dPt>
          <c:dPt>
            <c:idx val="7"/>
            <c:invertIfNegative val="0"/>
            <c:bubble3D val="0"/>
            <c:extLst>
              <c:ext xmlns:c16="http://schemas.microsoft.com/office/drawing/2014/chart" uri="{C3380CC4-5D6E-409C-BE32-E72D297353CC}">
                <c16:uniqueId val="{00000011-E628-495A-B515-16C085D9BFEB}"/>
              </c:ext>
            </c:extLst>
          </c:dPt>
          <c:dPt>
            <c:idx val="10"/>
            <c:invertIfNegative val="0"/>
            <c:bubble3D val="0"/>
            <c:extLst>
              <c:ext xmlns:c16="http://schemas.microsoft.com/office/drawing/2014/chart" uri="{C3380CC4-5D6E-409C-BE32-E72D297353CC}">
                <c16:uniqueId val="{00000012-E628-495A-B515-16C085D9BFEB}"/>
              </c:ext>
            </c:extLst>
          </c:dPt>
          <c:dPt>
            <c:idx val="13"/>
            <c:invertIfNegative val="0"/>
            <c:bubble3D val="0"/>
            <c:extLst>
              <c:ext xmlns:c16="http://schemas.microsoft.com/office/drawing/2014/chart" uri="{C3380CC4-5D6E-409C-BE32-E72D297353CC}">
                <c16:uniqueId val="{00000013-E628-495A-B515-16C085D9BFEB}"/>
              </c:ext>
            </c:extLst>
          </c:dPt>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1"/>
                <c:pt idx="0">
                  <c:v>There hasn’t been enough research yet about the impact of the vaccines on fertility and pregnancy for me to be comfortable getting vaccinated. (Unvaccinated Women &amp; FTM Transgender)</c:v>
                </c:pt>
                <c:pt idx="1">
                  <c:v>I wonder if the government is hiding something because the FDA is not giving full approval to the Moderna and Johnson &amp; Johnson vaccines at the same time as the Pfizer vaccine. - </c:v>
                </c:pt>
                <c:pt idx="2">
                  <c:v>I think the existence of variants proves the COVID-19 vaccine isn’t very effective.</c:v>
                </c:pt>
                <c:pt idx="3">
                  <c:v>Getting sick with COVID-19 can cost a lot of money, especially if you land in the hospital, because most insurance companies are not covering the entire cost of treatment anymore.  - </c:v>
                </c:pt>
                <c:pt idx="4">
                  <c:v>Now that FDA approval of the COVID-19 vaccine is here, I will only get a vaccine that is fully approved.</c:v>
                </c:pt>
                <c:pt idx="5">
                  <c:v>New variants of COVID-19 such as Delta are especially dangerous and fast spreadingmakes it more important for people to get vaccinated. </c:v>
                </c:pt>
                <c:pt idx="6">
                  <c:v>Formal FDA approval of the Pfizer vaccine makes me much more comfortable that COVID-19 vaccines are safe and effective. </c:v>
                </c:pt>
                <c:pt idx="7">
                  <c:v>We need more people to get vaccinated to slow COVID-19 from spreading; the more it spreads, the more likely the chance it will mutate and possibly develop into a more contagious and dangerous strain. - </c:v>
                </c:pt>
                <c:pt idx="8">
                  <c:v>The Delta variant has shown us that everyone needs to get vaccinated or we’ll continue to see increasing hospitalizations and deaths. </c:v>
                </c:pt>
                <c:pt idx="9">
                  <c:v>I want to get vaccinated to avoid possible erectile dysfunction and/or infertility caused by COVID-19. (Unvaccinated Men&amp;MTF Transgender)</c:v>
                </c:pt>
                <c:pt idx="10">
                  <c:v>CDC recommendations that pregnant people should get COVID-19 vaccination makes me more comfortable that the vaccine is safe.  (Unvaccinated Women &amp; FTM Transgender)</c:v>
                </c:pt>
              </c:strCache>
            </c:strRef>
          </c:cat>
          <c:val>
            <c:numRef>
              <c:f>Sheet1!$C$2:$C$17</c:f>
              <c:numCache>
                <c:formatCode>0%</c:formatCode>
                <c:ptCount val="11"/>
                <c:pt idx="0">
                  <c:v>0.50235916404199998</c:v>
                </c:pt>
                <c:pt idx="1">
                  <c:v>0.36986881006</c:v>
                </c:pt>
                <c:pt idx="2">
                  <c:v>0.3438954884264</c:v>
                </c:pt>
                <c:pt idx="3">
                  <c:v>0.29215451259370001</c:v>
                </c:pt>
                <c:pt idx="4">
                  <c:v>0.20283243859630001</c:v>
                </c:pt>
                <c:pt idx="5">
                  <c:v>0.15667353082550001</c:v>
                </c:pt>
                <c:pt idx="6">
                  <c:v>0.13893489862460001</c:v>
                </c:pt>
                <c:pt idx="7">
                  <c:v>0.1283679836769</c:v>
                </c:pt>
                <c:pt idx="8">
                  <c:v>0.1250751306507</c:v>
                </c:pt>
                <c:pt idx="9">
                  <c:v>0.1029098353386</c:v>
                </c:pt>
                <c:pt idx="10">
                  <c:v>0.10898548925529999</c:v>
                </c:pt>
              </c:numCache>
            </c:numRef>
          </c:val>
          <c:extLst>
            <c:ext xmlns:c16="http://schemas.microsoft.com/office/drawing/2014/chart" uri="{C3380CC4-5D6E-409C-BE32-E72D297353CC}">
              <c16:uniqueId val="{00000014-E628-495A-B515-16C085D9BFEB}"/>
            </c:ext>
          </c:extLst>
        </c:ser>
        <c:ser>
          <c:idx val="5"/>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1"/>
                <c:pt idx="0">
                  <c:v>There hasn’t been enough research yet about the impact of the vaccines on fertility and pregnancy for me to be comfortable getting vaccinated. (Unvaccinated Women &amp; FTM Transgender)</c:v>
                </c:pt>
                <c:pt idx="1">
                  <c:v>I wonder if the government is hiding something because the FDA is not giving full approval to the Moderna and Johnson &amp; Johnson vaccines at the same time as the Pfizer vaccine. - </c:v>
                </c:pt>
                <c:pt idx="2">
                  <c:v>I think the existence of variants proves the COVID-19 vaccine isn’t very effective.</c:v>
                </c:pt>
                <c:pt idx="3">
                  <c:v>Getting sick with COVID-19 can cost a lot of money, especially if you land in the hospital, because most insurance companies are not covering the entire cost of treatment anymore.  - </c:v>
                </c:pt>
                <c:pt idx="4">
                  <c:v>Now that FDA approval of the COVID-19 vaccine is here, I will only get a vaccine that is fully approved.</c:v>
                </c:pt>
                <c:pt idx="5">
                  <c:v>New variants of COVID-19 such as Delta are especially dangerous and fast spreadingmakes it more important for people to get vaccinated. </c:v>
                </c:pt>
                <c:pt idx="6">
                  <c:v>Formal FDA approval of the Pfizer vaccine makes me much more comfortable that COVID-19 vaccines are safe and effective. </c:v>
                </c:pt>
                <c:pt idx="7">
                  <c:v>We need more people to get vaccinated to slow COVID-19 from spreading; the more it spreads, the more likely the chance it will mutate and possibly develop into a more contagious and dangerous strain. - </c:v>
                </c:pt>
                <c:pt idx="8">
                  <c:v>The Delta variant has shown us that everyone needs to get vaccinated or we’ll continue to see increasing hospitalizations and deaths. </c:v>
                </c:pt>
                <c:pt idx="9">
                  <c:v>I want to get vaccinated to avoid possible erectile dysfunction and/or infertility caused by COVID-19. (Unvaccinated Men&amp;MTF Transgender)</c:v>
                </c:pt>
                <c:pt idx="10">
                  <c:v>CDC recommendations that pregnant people should get COVID-19 vaccination makes me more comfortable that the vaccine is safe.  (Unvaccinated Women &amp; FTM Transgender)</c:v>
                </c:pt>
              </c:strCache>
            </c:strRef>
          </c:cat>
          <c:val>
            <c:numRef>
              <c:f>Sheet1!$D$2:$D$17</c:f>
              <c:numCache>
                <c:formatCode>0%</c:formatCode>
                <c:ptCount val="11"/>
                <c:pt idx="0">
                  <c:v>0.79319873783289996</c:v>
                </c:pt>
                <c:pt idx="1">
                  <c:v>0.67934487186000003</c:v>
                </c:pt>
                <c:pt idx="2">
                  <c:v>0.66401745856600003</c:v>
                </c:pt>
                <c:pt idx="3">
                  <c:v>0.63818212456580004</c:v>
                </c:pt>
                <c:pt idx="4">
                  <c:v>0.4515310268087</c:v>
                </c:pt>
                <c:pt idx="5">
                  <c:v>0.4169939128097</c:v>
                </c:pt>
                <c:pt idx="6">
                  <c:v>0.37560765067719998</c:v>
                </c:pt>
                <c:pt idx="7">
                  <c:v>0.36784717706690001</c:v>
                </c:pt>
                <c:pt idx="8">
                  <c:v>0.3447967335246</c:v>
                </c:pt>
                <c:pt idx="9">
                  <c:v>0.31909087832639998</c:v>
                </c:pt>
                <c:pt idx="10">
                  <c:v>0.31844233965140001</c:v>
                </c:pt>
              </c:numCache>
            </c:numRef>
          </c:val>
          <c:extLst>
            <c:ext xmlns:c16="http://schemas.microsoft.com/office/drawing/2014/chart" uri="{C3380CC4-5D6E-409C-BE32-E72D297353CC}">
              <c16:uniqueId val="{00000015-E628-495A-B515-16C085D9BFEB}"/>
            </c:ext>
          </c:extLst>
        </c:ser>
        <c:dLbls>
          <c:showLegendKey val="0"/>
          <c:showVal val="0"/>
          <c:showCatName val="0"/>
          <c:showSerName val="0"/>
          <c:showPercent val="0"/>
          <c:showBubbleSize val="0"/>
        </c:dLbls>
        <c:gapWidth val="50"/>
        <c:overlap val="100"/>
        <c:axId val="-1847540384"/>
        <c:axId val="-1400937344"/>
      </c:barChart>
      <c:catAx>
        <c:axId val="-1847540384"/>
        <c:scaling>
          <c:orientation val="maxMin"/>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00937344"/>
        <c:crosses val="autoZero"/>
        <c:auto val="1"/>
        <c:lblAlgn val="ctr"/>
        <c:lblOffset val="100"/>
        <c:noMultiLvlLbl val="0"/>
      </c:catAx>
      <c:valAx>
        <c:axId val="-1400937344"/>
        <c:scaling>
          <c:orientation val="minMax"/>
          <c:max val="1.2"/>
          <c:min val="-1.6"/>
        </c:scaling>
        <c:delete val="1"/>
        <c:axPos val="t"/>
        <c:numFmt formatCode="0%" sourceLinked="1"/>
        <c:majorTickMark val="out"/>
        <c:minorTickMark val="none"/>
        <c:tickLblPos val="nextTo"/>
        <c:crossAx val="-184754038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7433628870324367"/>
          <c:y val="0.25842647374057853"/>
          <c:w val="0.54486880809409188"/>
          <c:h val="0.71486025017705768"/>
        </c:manualLayout>
      </c:layout>
      <c:barChart>
        <c:barDir val="bar"/>
        <c:grouping val="stacked"/>
        <c:varyColors val="0"/>
        <c:ser>
          <c:idx val="3"/>
          <c:order val="0"/>
          <c:tx>
            <c:strRef>
              <c:f>Sheet1!$B$1</c:f>
              <c:strCache>
                <c:ptCount val="1"/>
                <c:pt idx="0">
                  <c:v>A little
more likely</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9"/>
                <c:pt idx="0">
                  <c:v>Pfizer is the first to submit all of the required data for full FDA approval and has now been approved. </c:v>
                </c:pt>
                <c:pt idx="1">
                  <c:v>People who get really sick with COVID-19 can get stuck with big bills for it because most private insurance companies are not covering the entire cost of COVID-19 care anymore. </c:v>
                </c:pt>
                <c:pt idx="2">
                  <c:v>Research on effectiveness and testing for safety is done before Emergency Use Authorization, so FDA approval really shows that the vaccines have been safe during months of use. </c:v>
                </c:pt>
                <c:pt idx="3">
                  <c:v>FDA approval makes me feel better that the vaccine is just like any other drug we take over the counter or is prescribed by a doctor. </c:v>
                </c:pt>
                <c:pt idx="4">
                  <c:v>A lot of unvaccinated people are getting really sick from COVID-19 and they are telling other people to get vaccinated before it’s too late. </c:v>
                </c:pt>
                <c:pt idx="5">
                  <c:v>Getting a vaccine to prevent serious illness from COVID-19 is free but medical care for people who get sick with COVID-19 can be very expensive because it is not fully covered by most private insurance anymore. </c:v>
                </c:pt>
                <c:pt idx="6">
                  <c:v>Knowing that FDA approval comes after vaccines have been distributed, safety tracked, and all the data analyzed makes me feel better about getting a COVID-19 vaccine. </c:v>
                </c:pt>
                <c:pt idx="7">
                  <c:v>We can help the nurses and doctors who are struggling to treat the unvaccinated COVID-19 patients filling the ER by getting ourselves vaccinated. </c:v>
                </c:pt>
                <c:pt idx="8">
                  <c:v>If you belong to a community that really matters to you, the best way to keep it safe is to do your part and get vaccinated. </c:v>
                </c:pt>
              </c:strCache>
            </c:strRef>
          </c:cat>
          <c:val>
            <c:numRef>
              <c:f>Sheet1!$B$2:$B$17</c:f>
              <c:numCache>
                <c:formatCode>0%</c:formatCode>
                <c:ptCount val="9"/>
                <c:pt idx="0">
                  <c:v>0.1491675588053</c:v>
                </c:pt>
                <c:pt idx="1">
                  <c:v>0.15043696779990001</c:v>
                </c:pt>
                <c:pt idx="2">
                  <c:v>0.16493465330330001</c:v>
                </c:pt>
                <c:pt idx="3">
                  <c:v>0.145821163097</c:v>
                </c:pt>
                <c:pt idx="4">
                  <c:v>0.1444695573593</c:v>
                </c:pt>
                <c:pt idx="5">
                  <c:v>0.1493402429996</c:v>
                </c:pt>
                <c:pt idx="6">
                  <c:v>0.15087664426819999</c:v>
                </c:pt>
                <c:pt idx="7">
                  <c:v>0.15298459115249999</c:v>
                </c:pt>
                <c:pt idx="8">
                  <c:v>0.1372766290345</c:v>
                </c:pt>
              </c:numCache>
            </c:numRef>
          </c:val>
          <c:extLst>
            <c:ext xmlns:c16="http://schemas.microsoft.com/office/drawing/2014/chart" uri="{C3380CC4-5D6E-409C-BE32-E72D297353CC}">
              <c16:uniqueId val="{00000002-7B97-4D19-A041-894DA517F79A}"/>
            </c:ext>
          </c:extLst>
        </c:ser>
        <c:ser>
          <c:idx val="4"/>
          <c:order val="1"/>
          <c:tx>
            <c:strRef>
              <c:f>Sheet1!$C$1</c:f>
              <c:strCache>
                <c:ptCount val="1"/>
                <c:pt idx="0">
                  <c:v>Much
more likely</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9"/>
                <c:pt idx="0">
                  <c:v>Pfizer is the first to submit all of the required data for full FDA approval and has now been approved. </c:v>
                </c:pt>
                <c:pt idx="1">
                  <c:v>People who get really sick with COVID-19 can get stuck with big bills for it because most private insurance companies are not covering the entire cost of COVID-19 care anymore. </c:v>
                </c:pt>
                <c:pt idx="2">
                  <c:v>Research on effectiveness and testing for safety is done before Emergency Use Authorization, so FDA approval really shows that the vaccines have been safe during months of use. </c:v>
                </c:pt>
                <c:pt idx="3">
                  <c:v>FDA approval makes me feel better that the vaccine is just like any other drug we take over the counter or is prescribed by a doctor. </c:v>
                </c:pt>
                <c:pt idx="4">
                  <c:v>A lot of unvaccinated people are getting really sick from COVID-19 and they are telling other people to get vaccinated before it’s too late. </c:v>
                </c:pt>
                <c:pt idx="5">
                  <c:v>Getting a vaccine to prevent serious illness from COVID-19 is free but medical care for people who get sick with COVID-19 can be very expensive because it is not fully covered by most private insurance anymore. </c:v>
                </c:pt>
                <c:pt idx="6">
                  <c:v>Knowing that FDA approval comes after vaccines have been distributed, safety tracked, and all the data analyzed makes me feel better about getting a COVID-19 vaccine. </c:v>
                </c:pt>
                <c:pt idx="7">
                  <c:v>We can help the nurses and doctors who are struggling to treat the unvaccinated COVID-19 patients filling the ER by getting ourselves vaccinated. </c:v>
                </c:pt>
                <c:pt idx="8">
                  <c:v>If you belong to a community that really matters to you, the best way to keep it safe is to do your part and get vaccinated. </c:v>
                </c:pt>
              </c:strCache>
            </c:strRef>
          </c:cat>
          <c:val>
            <c:numRef>
              <c:f>Sheet1!$C$2:$C$17</c:f>
              <c:numCache>
                <c:formatCode>0%</c:formatCode>
                <c:ptCount val="9"/>
                <c:pt idx="0">
                  <c:v>0.14399114684440001</c:v>
                </c:pt>
                <c:pt idx="1">
                  <c:v>0.13458820140540001</c:v>
                </c:pt>
                <c:pt idx="2">
                  <c:v>0.1122897193289</c:v>
                </c:pt>
                <c:pt idx="3">
                  <c:v>0.1230629758749</c:v>
                </c:pt>
                <c:pt idx="4">
                  <c:v>0.1238694496024</c:v>
                </c:pt>
                <c:pt idx="5">
                  <c:v>0.118556515168</c:v>
                </c:pt>
                <c:pt idx="6">
                  <c:v>0.11469627298540001</c:v>
                </c:pt>
                <c:pt idx="7">
                  <c:v>0.10169497758529999</c:v>
                </c:pt>
                <c:pt idx="8">
                  <c:v>9.9074559672540002E-2</c:v>
                </c:pt>
              </c:numCache>
            </c:numRef>
          </c:val>
          <c:extLst>
            <c:ext xmlns:c16="http://schemas.microsoft.com/office/drawing/2014/chart" uri="{C3380CC4-5D6E-409C-BE32-E72D297353CC}">
              <c16:uniqueId val="{00000000-9443-4826-9AC7-7C5257AD59A8}"/>
            </c:ext>
          </c:extLst>
        </c:ser>
        <c:ser>
          <c:idx val="0"/>
          <c:order val="2"/>
          <c:tx>
            <c:strRef>
              <c:f>Sheet1!$D$1</c:f>
              <c:strCache>
                <c:ptCount val="1"/>
                <c:pt idx="0">
                  <c:v>More
likely</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lumMod val="50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9"/>
                <c:pt idx="0">
                  <c:v>Pfizer is the first to submit all of the required data for full FDA approval and has now been approved. </c:v>
                </c:pt>
                <c:pt idx="1">
                  <c:v>People who get really sick with COVID-19 can get stuck with big bills for it because most private insurance companies are not covering the entire cost of COVID-19 care anymore. </c:v>
                </c:pt>
                <c:pt idx="2">
                  <c:v>Research on effectiveness and testing for safety is done before Emergency Use Authorization, so FDA approval really shows that the vaccines have been safe during months of use. </c:v>
                </c:pt>
                <c:pt idx="3">
                  <c:v>FDA approval makes me feel better that the vaccine is just like any other drug we take over the counter or is prescribed by a doctor. </c:v>
                </c:pt>
                <c:pt idx="4">
                  <c:v>A lot of unvaccinated people are getting really sick from COVID-19 and they are telling other people to get vaccinated before it’s too late. </c:v>
                </c:pt>
                <c:pt idx="5">
                  <c:v>Getting a vaccine to prevent serious illness from COVID-19 is free but medical care for people who get sick with COVID-19 can be very expensive because it is not fully covered by most private insurance anymore. </c:v>
                </c:pt>
                <c:pt idx="6">
                  <c:v>Knowing that FDA approval comes after vaccines have been distributed, safety tracked, and all the data analyzed makes me feel better about getting a COVID-19 vaccine. </c:v>
                </c:pt>
                <c:pt idx="7">
                  <c:v>We can help the nurses and doctors who are struggling to treat the unvaccinated COVID-19 patients filling the ER by getting ourselves vaccinated. </c:v>
                </c:pt>
                <c:pt idx="8">
                  <c:v>If you belong to a community that really matters to you, the best way to keep it safe is to do your part and get vaccinated. </c:v>
                </c:pt>
              </c:strCache>
            </c:strRef>
          </c:cat>
          <c:val>
            <c:numRef>
              <c:f>Sheet1!$D$2:$D$17</c:f>
              <c:numCache>
                <c:formatCode>0%</c:formatCode>
                <c:ptCount val="9"/>
                <c:pt idx="0">
                  <c:v>0.29315870564970004</c:v>
                </c:pt>
                <c:pt idx="1">
                  <c:v>0.2850251692054</c:v>
                </c:pt>
                <c:pt idx="2">
                  <c:v>0.27722437263220001</c:v>
                </c:pt>
                <c:pt idx="3">
                  <c:v>0.2688841389719</c:v>
                </c:pt>
                <c:pt idx="4">
                  <c:v>0.26833900696160001</c:v>
                </c:pt>
                <c:pt idx="5">
                  <c:v>0.26789675816769998</c:v>
                </c:pt>
                <c:pt idx="6">
                  <c:v>0.26557291725359999</c:v>
                </c:pt>
                <c:pt idx="7">
                  <c:v>0.25467956873780001</c:v>
                </c:pt>
                <c:pt idx="8">
                  <c:v>0.236351188707</c:v>
                </c:pt>
              </c:numCache>
            </c:numRef>
          </c:val>
          <c:extLst>
            <c:ext xmlns:c16="http://schemas.microsoft.com/office/drawing/2014/chart" uri="{C3380CC4-5D6E-409C-BE32-E72D297353CC}">
              <c16:uniqueId val="{00000007-FF48-4D4A-8235-782A7E276C8A}"/>
            </c:ext>
          </c:extLst>
        </c:ser>
        <c:dLbls>
          <c:showLegendKey val="0"/>
          <c:showVal val="0"/>
          <c:showCatName val="0"/>
          <c:showSerName val="0"/>
          <c:showPercent val="0"/>
          <c:showBubbleSize val="0"/>
        </c:dLbls>
        <c:gapWidth val="50"/>
        <c:overlap val="100"/>
        <c:axId val="-280528416"/>
        <c:axId val="-280526096"/>
      </c:barChart>
      <c:catAx>
        <c:axId val="-280528416"/>
        <c:scaling>
          <c:orientation val="maxMin"/>
        </c:scaling>
        <c:delete val="1"/>
        <c:axPos val="l"/>
        <c:numFmt formatCode="General" sourceLinked="1"/>
        <c:majorTickMark val="none"/>
        <c:minorTickMark val="none"/>
        <c:tickLblPos val="nextTo"/>
        <c:crossAx val="-280526096"/>
        <c:crosses val="autoZero"/>
        <c:auto val="1"/>
        <c:lblAlgn val="ctr"/>
        <c:lblOffset val="0"/>
        <c:noMultiLvlLbl val="0"/>
      </c:catAx>
      <c:valAx>
        <c:axId val="-280526096"/>
        <c:scaling>
          <c:orientation val="minMax"/>
          <c:max val="1"/>
          <c:min val="0"/>
        </c:scaling>
        <c:delete val="1"/>
        <c:axPos val="t"/>
        <c:numFmt formatCode="0%" sourceLinked="1"/>
        <c:majorTickMark val="out"/>
        <c:minorTickMark val="none"/>
        <c:tickLblPos val="nextTo"/>
        <c:crossAx val="-280528416"/>
        <c:crosses val="autoZero"/>
        <c:crossBetween val="between"/>
      </c:valAx>
      <c:spPr>
        <a:noFill/>
        <a:ln>
          <a:noFill/>
        </a:ln>
        <a:effectLst/>
      </c:spPr>
    </c:plotArea>
    <c:legend>
      <c:legendPos val="t"/>
      <c:legendEntry>
        <c:idx val="2"/>
        <c:txPr>
          <a:bodyPr rot="0" spcFirstLastPara="1" vertOverflow="ellipsis" vert="horz" wrap="square" anchor="ctr" anchorCtr="1"/>
          <a:lstStyle/>
          <a:p>
            <a:pPr>
              <a:defRPr sz="1000" b="1" i="0" u="none" strike="noStrike" kern="1200" baseline="0">
                <a:solidFill>
                  <a:schemeClr val="tx2"/>
                </a:solidFill>
                <a:latin typeface="Century Gothic" panose="020B0502020202020204" pitchFamily="34" charset="0"/>
                <a:ea typeface="+mn-ea"/>
                <a:cs typeface="+mn-cs"/>
              </a:defRPr>
            </a:pPr>
            <a:endParaRPr lang="en-US"/>
          </a:p>
        </c:txPr>
      </c:legendEntry>
      <c:layout>
        <c:manualLayout>
          <c:xMode val="edge"/>
          <c:yMode val="edge"/>
          <c:x val="0.24077217576934731"/>
          <c:y val="0.15359631028454293"/>
          <c:w val="0.24766833908100203"/>
          <c:h val="0.1054583609996303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a:latin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63828069465330639"/>
          <c:y val="9.8295559716286091E-2"/>
          <c:w val="0.31285801200382213"/>
          <c:h val="0.86367647813297443"/>
        </c:manualLayout>
      </c:layout>
      <c:barChart>
        <c:barDir val="bar"/>
        <c:grouping val="clustered"/>
        <c:varyColors val="0"/>
        <c:ser>
          <c:idx val="3"/>
          <c:order val="0"/>
          <c:tx>
            <c:strRef>
              <c:f>Sheet1!$B$1</c:f>
              <c:strCache>
                <c:ptCount val="1"/>
                <c:pt idx="0">
                  <c:v>March</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 long as the vaccine is safe and will prevent me from getting seriously ill or dying from COVID-19, I don’t care which vaccine I get</c:v>
                </c:pt>
                <c:pt idx="1">
                  <c:v>I think some vaccines are better than others but I know that it’s important to get vaccinated as soon as possible so I will take the first vaccine available to me even if it’s not my top choice</c:v>
                </c:pt>
                <c:pt idx="2">
                  <c:v>I will only take certain COVID-19 vaccines because they aren’t all the same</c:v>
                </c:pt>
                <c:pt idx="3">
                  <c:v>I would not take any of the COVID-19 vaccines under any circumstances</c:v>
                </c:pt>
              </c:strCache>
            </c:strRef>
          </c:cat>
          <c:val>
            <c:numRef>
              <c:f>Sheet1!$B$2:$B$5</c:f>
              <c:numCache>
                <c:formatCode>0%</c:formatCode>
                <c:ptCount val="4"/>
                <c:pt idx="0">
                  <c:v>0.38948009698760006</c:v>
                </c:pt>
                <c:pt idx="1">
                  <c:v>0.20252300139430002</c:v>
                </c:pt>
                <c:pt idx="2">
                  <c:v>0.1725894542144</c:v>
                </c:pt>
                <c:pt idx="3">
                  <c:v>0.23540744740369998</c:v>
                </c:pt>
              </c:numCache>
            </c:numRef>
          </c:val>
          <c:extLst>
            <c:ext xmlns:c16="http://schemas.microsoft.com/office/drawing/2014/chart" uri="{C3380CC4-5D6E-409C-BE32-E72D297353CC}">
              <c16:uniqueId val="{00000000-2AD9-4E5F-B03D-8E03BA907B07}"/>
            </c:ext>
          </c:extLst>
        </c:ser>
        <c:ser>
          <c:idx val="0"/>
          <c:order val="1"/>
          <c:tx>
            <c:strRef>
              <c:f>Sheet1!$C$1</c:f>
              <c:strCache>
                <c:ptCount val="1"/>
                <c:pt idx="0">
                  <c:v>May</c:v>
                </c:pt>
              </c:strCache>
            </c:strRef>
          </c:tx>
          <c:spPr>
            <a:solidFill>
              <a:srgbClr val="4F81B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 long as the vaccine is safe and will prevent me from getting seriously ill or dying from COVID-19, I don’t care which vaccine I get</c:v>
                </c:pt>
                <c:pt idx="1">
                  <c:v>I think some vaccines are better than others but I know that it’s important to get vaccinated as soon as possible so I will take the first vaccine available to me even if it’s not my top choice</c:v>
                </c:pt>
                <c:pt idx="2">
                  <c:v>I will only take certain COVID-19 vaccines because they aren’t all the same</c:v>
                </c:pt>
                <c:pt idx="3">
                  <c:v>I would not take any of the COVID-19 vaccines under any circumstances</c:v>
                </c:pt>
              </c:strCache>
            </c:strRef>
          </c:cat>
          <c:val>
            <c:numRef>
              <c:f>Sheet1!$C$2:$C$5</c:f>
              <c:numCache>
                <c:formatCode>0%</c:formatCode>
                <c:ptCount val="4"/>
                <c:pt idx="0">
                  <c:v>0.25</c:v>
                </c:pt>
                <c:pt idx="1">
                  <c:v>0.12</c:v>
                </c:pt>
                <c:pt idx="2">
                  <c:v>0.19</c:v>
                </c:pt>
                <c:pt idx="3">
                  <c:v>0.44</c:v>
                </c:pt>
              </c:numCache>
            </c:numRef>
          </c:val>
          <c:extLst>
            <c:ext xmlns:c16="http://schemas.microsoft.com/office/drawing/2014/chart" uri="{C3380CC4-5D6E-409C-BE32-E72D297353CC}">
              <c16:uniqueId val="{00000001-404C-4BD9-9CBE-E8609D28C1A0}"/>
            </c:ext>
          </c:extLst>
        </c:ser>
        <c:ser>
          <c:idx val="1"/>
          <c:order val="2"/>
          <c:tx>
            <c:strRef>
              <c:f>Sheet1!$D$1</c:f>
              <c:strCache>
                <c:ptCount val="1"/>
                <c:pt idx="0">
                  <c:v>Sept</c:v>
                </c:pt>
              </c:strCache>
            </c:strRef>
          </c:tx>
          <c:spPr>
            <a:solidFill>
              <a:srgbClr val="254061"/>
            </a:solidFill>
            <a:ln>
              <a:noFill/>
            </a:ln>
            <a:effectLst/>
          </c:spPr>
          <c:invertIfNegative val="0"/>
          <c:dLbls>
            <c:dLbl>
              <c:idx val="1"/>
              <c:layout>
                <c:manualLayout>
                  <c:x val="-4.242551110801449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DA-483E-9ACC-077BA4C31B1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 long as the vaccine is safe and will prevent me from getting seriously ill or dying from COVID-19, I don’t care which vaccine I get</c:v>
                </c:pt>
                <c:pt idx="1">
                  <c:v>I think some vaccines are better than others but I know that it’s important to get vaccinated as soon as possible so I will take the first vaccine available to me even if it’s not my top choice</c:v>
                </c:pt>
                <c:pt idx="2">
                  <c:v>I will only take certain COVID-19 vaccines because they aren’t all the same</c:v>
                </c:pt>
                <c:pt idx="3">
                  <c:v>I would not take any of the COVID-19 vaccines under any circumstances</c:v>
                </c:pt>
              </c:strCache>
            </c:strRef>
          </c:cat>
          <c:val>
            <c:numRef>
              <c:f>Sheet1!$D$2:$D$5</c:f>
              <c:numCache>
                <c:formatCode>0%</c:formatCode>
                <c:ptCount val="4"/>
                <c:pt idx="0">
                  <c:v>0.2</c:v>
                </c:pt>
                <c:pt idx="1">
                  <c:v>0.08</c:v>
                </c:pt>
                <c:pt idx="2">
                  <c:v>0.19</c:v>
                </c:pt>
                <c:pt idx="3">
                  <c:v>0.53</c:v>
                </c:pt>
              </c:numCache>
            </c:numRef>
          </c:val>
          <c:extLst>
            <c:ext xmlns:c16="http://schemas.microsoft.com/office/drawing/2014/chart" uri="{C3380CC4-5D6E-409C-BE32-E72D297353CC}">
              <c16:uniqueId val="{00000000-918C-407E-9196-5ED17057B1E4}"/>
            </c:ext>
          </c:extLst>
        </c:ser>
        <c:dLbls>
          <c:showLegendKey val="0"/>
          <c:showVal val="0"/>
          <c:showCatName val="0"/>
          <c:showSerName val="0"/>
          <c:showPercent val="0"/>
          <c:showBubbleSize val="0"/>
        </c:dLbls>
        <c:gapWidth val="150"/>
        <c:axId val="-280528416"/>
        <c:axId val="-280526096"/>
      </c:barChart>
      <c:catAx>
        <c:axId val="-280528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80526096"/>
        <c:crosses val="autoZero"/>
        <c:auto val="1"/>
        <c:lblAlgn val="ctr"/>
        <c:lblOffset val="0"/>
        <c:noMultiLvlLbl val="0"/>
      </c:catAx>
      <c:valAx>
        <c:axId val="-280526096"/>
        <c:scaling>
          <c:orientation val="minMax"/>
          <c:min val="0"/>
        </c:scaling>
        <c:delete val="1"/>
        <c:axPos val="t"/>
        <c:numFmt formatCode="0%" sourceLinked="1"/>
        <c:majorTickMark val="none"/>
        <c:minorTickMark val="none"/>
        <c:tickLblPos val="nextTo"/>
        <c:crossAx val="-280528416"/>
        <c:crosses val="autoZero"/>
        <c:crossBetween val="between"/>
      </c:valAx>
      <c:spPr>
        <a:noFill/>
        <a:ln>
          <a:noFill/>
        </a:ln>
        <a:effectLst/>
      </c:spPr>
    </c:plotArea>
    <c:legend>
      <c:legendPos val="r"/>
      <c:layout>
        <c:manualLayout>
          <c:xMode val="edge"/>
          <c:yMode val="edge"/>
          <c:x val="0.88829729988653106"/>
          <c:y val="0.12751572348801973"/>
          <c:w val="0.10380217457299837"/>
          <c:h val="0.2000725113990963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026405350493338"/>
          <c:y val="2.6002118331307483E-2"/>
          <c:w val="0.53827773162579795"/>
          <c:h val="0.94078956606085629"/>
        </c:manualLayout>
      </c:layout>
      <c:barChart>
        <c:barDir val="bar"/>
        <c:grouping val="clustered"/>
        <c:varyColors val="0"/>
        <c:ser>
          <c:idx val="3"/>
          <c:order val="0"/>
          <c:tx>
            <c:strRef>
              <c:f>Sheet1!$B$1</c:f>
              <c:strCache>
                <c:ptCount val="1"/>
                <c:pt idx="0">
                  <c:v>Column1</c:v>
                </c:pt>
              </c:strCache>
            </c:strRef>
          </c:tx>
          <c:spPr>
            <a:solidFill>
              <a:schemeClr val="bg1">
                <a:lumMod val="85000"/>
              </a:schemeClr>
            </a:solidFill>
            <a:ln>
              <a:noFill/>
            </a:ln>
            <a:effectLst/>
          </c:spPr>
          <c:invertIfNegative val="0"/>
          <c:dLbls>
            <c:dLbl>
              <c:idx val="3"/>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7CC-4192-B946-9900DCCFAE7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Johnson &amp; Johnson</c:v>
                </c:pt>
                <c:pt idx="1">
                  <c:v>Pfizer</c:v>
                </c:pt>
                <c:pt idx="2">
                  <c:v>Moderna</c:v>
                </c:pt>
                <c:pt idx="3">
                  <c:v>Astra Zeneca</c:v>
                </c:pt>
              </c:strCache>
            </c:strRef>
          </c:cat>
          <c:val>
            <c:numRef>
              <c:f>Sheet1!$B$2:$B$6</c:f>
              <c:numCache>
                <c:formatCode>0%</c:formatCode>
                <c:ptCount val="4"/>
                <c:pt idx="0">
                  <c:v>0.55752226735340005</c:v>
                </c:pt>
                <c:pt idx="1">
                  <c:v>0.37736619937359994</c:v>
                </c:pt>
                <c:pt idx="2">
                  <c:v>0.19011384203330001</c:v>
                </c:pt>
                <c:pt idx="3">
                  <c:v>7.626953769889E-2</c:v>
                </c:pt>
              </c:numCache>
            </c:numRef>
          </c:val>
          <c:extLst>
            <c:ext xmlns:c16="http://schemas.microsoft.com/office/drawing/2014/chart" uri="{C3380CC4-5D6E-409C-BE32-E72D297353CC}">
              <c16:uniqueId val="{00000000-C464-486C-A47B-C951F1D93A8F}"/>
            </c:ext>
          </c:extLst>
        </c:ser>
        <c:ser>
          <c:idx val="0"/>
          <c:order val="1"/>
          <c:tx>
            <c:strRef>
              <c:f>Sheet1!$C$1</c:f>
              <c:strCache>
                <c:ptCount val="1"/>
                <c:pt idx="0">
                  <c:v>Column2</c:v>
                </c:pt>
              </c:strCache>
            </c:strRef>
          </c:tx>
          <c:spPr>
            <a:solidFill>
              <a:srgbClr val="4F81BD"/>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CC-4192-B946-9900DCCFAE7A}"/>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CC-4192-B946-9900DCCFAE7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Johnson &amp; Johnson</c:v>
                </c:pt>
                <c:pt idx="1">
                  <c:v>Pfizer</c:v>
                </c:pt>
                <c:pt idx="2">
                  <c:v>Moderna</c:v>
                </c:pt>
                <c:pt idx="3">
                  <c:v>Astra Zeneca</c:v>
                </c:pt>
              </c:strCache>
            </c:strRef>
          </c:cat>
          <c:val>
            <c:numRef>
              <c:f>Sheet1!$C$2:$C$6</c:f>
              <c:numCache>
                <c:formatCode>0%</c:formatCode>
                <c:ptCount val="4"/>
                <c:pt idx="0">
                  <c:v>0.16</c:v>
                </c:pt>
                <c:pt idx="1">
                  <c:v>0.63</c:v>
                </c:pt>
                <c:pt idx="2">
                  <c:v>0.44</c:v>
                </c:pt>
                <c:pt idx="3">
                  <c:v>0.16</c:v>
                </c:pt>
              </c:numCache>
            </c:numRef>
          </c:val>
          <c:extLst>
            <c:ext xmlns:c16="http://schemas.microsoft.com/office/drawing/2014/chart" uri="{C3380CC4-5D6E-409C-BE32-E72D297353CC}">
              <c16:uniqueId val="{00000001-17CC-4192-B946-9900DCCFAE7A}"/>
            </c:ext>
          </c:extLst>
        </c:ser>
        <c:ser>
          <c:idx val="1"/>
          <c:order val="2"/>
          <c:tx>
            <c:strRef>
              <c:f>Sheet1!$D$1</c:f>
              <c:strCache>
                <c:ptCount val="1"/>
                <c:pt idx="0">
                  <c:v>Column3</c:v>
                </c:pt>
              </c:strCache>
            </c:strRef>
          </c:tx>
          <c:spPr>
            <a:solidFill>
              <a:srgbClr val="254061"/>
            </a:solidFill>
          </c:spPr>
          <c:invertIfNegative val="0"/>
          <c:dLbls>
            <c:dLbl>
              <c:idx val="0"/>
              <c:layout>
                <c:manualLayout>
                  <c:x val="-3.2676349496938047E-3"/>
                  <c:y val="-1.44583132360034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41-4F26-8A59-D5BDB8FACB51}"/>
                </c:ext>
              </c:extLst>
            </c:dLbl>
            <c:dLbl>
              <c:idx val="1"/>
              <c:spPr>
                <a:noFill/>
                <a:ln>
                  <a:noFill/>
                </a:ln>
                <a:effectLst/>
              </c:spPr>
              <c:txPr>
                <a:bodyPr wrap="square" lIns="38100" tIns="19050" rIns="38100" bIns="19050" anchor="ctr" anchorCtr="0">
                  <a:spAutoFit/>
                </a:bodyPr>
                <a:lstStyle/>
                <a:p>
                  <a:pPr algn="ctr">
                    <a:defRPr lang="en-US"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41-4F26-8A59-D5BDB8FACB51}"/>
                </c:ext>
              </c:extLst>
            </c:dLbl>
            <c:dLbl>
              <c:idx val="2"/>
              <c:spPr>
                <a:noFill/>
                <a:ln>
                  <a:noFill/>
                </a:ln>
                <a:effectLst/>
              </c:spPr>
              <c:txPr>
                <a:bodyPr wrap="square" lIns="38100" tIns="19050" rIns="38100" bIns="19050" anchor="ctr" anchorCtr="0">
                  <a:spAutoFit/>
                </a:bodyPr>
                <a:lstStyle/>
                <a:p>
                  <a:pPr algn="ctr">
                    <a:defRPr lang="en-US"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41-4F26-8A59-D5BDB8FACB51}"/>
                </c:ext>
              </c:extLst>
            </c:dLbl>
            <c:dLbl>
              <c:idx val="3"/>
              <c:layout>
                <c:manualLayout>
                  <c:x val="5.7867609694379494E-3"/>
                  <c:y val="1.767153141493447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41-4F26-8A59-D5BDB8FACB51}"/>
                </c:ext>
              </c:extLst>
            </c:dLbl>
            <c:spPr>
              <a:noFill/>
              <a:ln>
                <a:noFill/>
              </a:ln>
              <a:effectLst/>
            </c:spPr>
            <c:txPr>
              <a:bodyPr wrap="square" lIns="38100" tIns="19050" rIns="38100" bIns="19050" anchor="ctr" anchorCtr="0">
                <a:spAutoFit/>
              </a:bodyPr>
              <a:lstStyle/>
              <a:p>
                <a:pPr algn="ctr">
                  <a:defRPr lang="en-US" sz="1197" b="1" i="0" u="none" strike="noStrike" kern="1200" baseline="0">
                    <a:solidFill>
                      <a:srgbClr val="25406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Johnson &amp; Johnson</c:v>
                </c:pt>
                <c:pt idx="1">
                  <c:v>Pfizer</c:v>
                </c:pt>
                <c:pt idx="2">
                  <c:v>Moderna</c:v>
                </c:pt>
                <c:pt idx="3">
                  <c:v>Astra Zeneca</c:v>
                </c:pt>
              </c:strCache>
            </c:strRef>
          </c:cat>
          <c:val>
            <c:numRef>
              <c:f>Sheet1!$D$2:$D$6</c:f>
              <c:numCache>
                <c:formatCode>0%</c:formatCode>
                <c:ptCount val="4"/>
                <c:pt idx="0">
                  <c:v>0.15</c:v>
                </c:pt>
                <c:pt idx="1">
                  <c:v>0.62</c:v>
                </c:pt>
                <c:pt idx="2">
                  <c:v>0.38</c:v>
                </c:pt>
                <c:pt idx="3">
                  <c:v>0.09</c:v>
                </c:pt>
              </c:numCache>
            </c:numRef>
          </c:val>
          <c:extLst>
            <c:ext xmlns:c16="http://schemas.microsoft.com/office/drawing/2014/chart" uri="{C3380CC4-5D6E-409C-BE32-E72D297353CC}">
              <c16:uniqueId val="{00000000-B04D-44F4-A581-D2369E9EB867}"/>
            </c:ext>
          </c:extLst>
        </c:ser>
        <c:dLbls>
          <c:showLegendKey val="0"/>
          <c:showVal val="0"/>
          <c:showCatName val="0"/>
          <c:showSerName val="0"/>
          <c:showPercent val="0"/>
          <c:showBubbleSize val="0"/>
        </c:dLbls>
        <c:gapWidth val="150"/>
        <c:axId val="-280528416"/>
        <c:axId val="-280526096"/>
      </c:barChart>
      <c:catAx>
        <c:axId val="-280528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Century Gothic" panose="020B0502020202020204" pitchFamily="34" charset="0"/>
                <a:ea typeface="+mn-ea"/>
                <a:cs typeface="Arial" panose="020B0604020202020204" pitchFamily="34" charset="0"/>
              </a:defRPr>
            </a:pPr>
            <a:endParaRPr lang="en-US"/>
          </a:p>
        </c:txPr>
        <c:crossAx val="-280526096"/>
        <c:crosses val="autoZero"/>
        <c:auto val="1"/>
        <c:lblAlgn val="ctr"/>
        <c:lblOffset val="0"/>
        <c:noMultiLvlLbl val="0"/>
      </c:catAx>
      <c:valAx>
        <c:axId val="-280526096"/>
        <c:scaling>
          <c:orientation val="minMax"/>
          <c:min val="0"/>
        </c:scaling>
        <c:delete val="1"/>
        <c:axPos val="t"/>
        <c:numFmt formatCode="0%" sourceLinked="1"/>
        <c:majorTickMark val="none"/>
        <c:minorTickMark val="none"/>
        <c:tickLblPos val="nextTo"/>
        <c:crossAx val="-280528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488980165820641"/>
          <c:y val="3.8332563663747957E-3"/>
          <c:w val="0.26333440358689741"/>
          <c:h val="0.92828810829984298"/>
        </c:manualLayout>
      </c:layout>
      <c:barChart>
        <c:barDir val="bar"/>
        <c:grouping val="clustered"/>
        <c:varyColors val="0"/>
        <c:ser>
          <c:idx val="0"/>
          <c:order val="0"/>
          <c:tx>
            <c:strRef>
              <c:f>Sheet1!$C$2</c:f>
              <c:strCache>
                <c:ptCount val="1"/>
                <c:pt idx="0">
                  <c:v>Moderna</c:v>
                </c:pt>
              </c:strCache>
            </c:strRef>
          </c:tx>
          <c:spPr>
            <a:solidFill>
              <a:schemeClr val="accent1"/>
            </a:solidFill>
            <a:ln>
              <a:noFill/>
            </a:ln>
            <a:effectLst/>
          </c:spPr>
          <c:invertIfNegative val="0"/>
          <c:dLbls>
            <c:dLbl>
              <c:idx val="18"/>
              <c:tx>
                <c:rich>
                  <a:bodyPr/>
                  <a:lstStyle/>
                  <a:p>
                    <a:r>
                      <a:rPr lang="en-US" dirty="0"/>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9D1-4799-8305-51ABF08984DA}"/>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Sheet1!$A$3:$A$24</c:f>
              <c:strCache>
                <c:ptCount val="7"/>
                <c:pt idx="0">
                  <c:v>FDA approval</c:v>
                </c:pt>
                <c:pt idx="1">
                  <c:v>Good reviews/publicity</c:v>
                </c:pt>
                <c:pt idx="2">
                  <c:v>Less side effects</c:v>
                </c:pt>
                <c:pt idx="3">
                  <c:v>Reliability of manufacturer</c:v>
                </c:pt>
                <c:pt idx="4">
                  <c:v>Knew someone who had a good experience with this vaccine</c:v>
                </c:pt>
                <c:pt idx="5">
                  <c:v>Safety</c:v>
                </c:pt>
                <c:pt idx="6">
                  <c:v>Bad or unknown side effects</c:v>
                </c:pt>
              </c:strCache>
            </c:strRef>
          </c:cat>
          <c:val>
            <c:numRef>
              <c:f>Sheet1!$C$3:$C$24</c:f>
              <c:numCache>
                <c:formatCode>0%</c:formatCode>
                <c:ptCount val="7"/>
                <c:pt idx="0">
                  <c:v>9.6025972565999998E-2</c:v>
                </c:pt>
                <c:pt idx="1">
                  <c:v>9.0346258222089998E-2</c:v>
                </c:pt>
                <c:pt idx="2">
                  <c:v>0.14433290640339999</c:v>
                </c:pt>
                <c:pt idx="3">
                  <c:v>0.145564829556</c:v>
                </c:pt>
                <c:pt idx="4">
                  <c:v>0.1543900337943</c:v>
                </c:pt>
                <c:pt idx="5">
                  <c:v>0.13709322269559998</c:v>
                </c:pt>
                <c:pt idx="6">
                  <c:v>0.1226171860306</c:v>
                </c:pt>
              </c:numCache>
            </c:numRef>
          </c:val>
          <c:extLst>
            <c:ext xmlns:c16="http://schemas.microsoft.com/office/drawing/2014/chart" uri="{C3380CC4-5D6E-409C-BE32-E72D297353CC}">
              <c16:uniqueId val="{00000001-39D1-4799-8305-51ABF08984DA}"/>
            </c:ext>
          </c:extLst>
        </c:ser>
        <c:dLbls>
          <c:showLegendKey val="0"/>
          <c:showVal val="0"/>
          <c:showCatName val="0"/>
          <c:showSerName val="0"/>
          <c:showPercent val="0"/>
          <c:showBubbleSize val="0"/>
        </c:dLbls>
        <c:gapWidth val="100"/>
        <c:axId val="853325264"/>
        <c:axId val="853323952"/>
      </c:barChart>
      <c:catAx>
        <c:axId val="853325264"/>
        <c:scaling>
          <c:orientation val="maxMin"/>
        </c:scaling>
        <c:delete val="1"/>
        <c:axPos val="l"/>
        <c:numFmt formatCode="General" sourceLinked="1"/>
        <c:majorTickMark val="out"/>
        <c:minorTickMark val="none"/>
        <c:tickLblPos val="nextTo"/>
        <c:crossAx val="853323952"/>
        <c:crosses val="autoZero"/>
        <c:auto val="1"/>
        <c:lblAlgn val="ctr"/>
        <c:lblOffset val="100"/>
        <c:noMultiLvlLbl val="0"/>
      </c:catAx>
      <c:valAx>
        <c:axId val="853323952"/>
        <c:scaling>
          <c:orientation val="minMax"/>
          <c:max val="0.60000000000000009"/>
          <c:min val="0"/>
        </c:scaling>
        <c:delete val="1"/>
        <c:axPos val="t"/>
        <c:numFmt formatCode="0%" sourceLinked="1"/>
        <c:majorTickMark val="out"/>
        <c:minorTickMark val="none"/>
        <c:tickLblPos val="nextTo"/>
        <c:crossAx val="85332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488980165820641"/>
          <c:y val="3.8332563663747957E-3"/>
          <c:w val="0.26333440358689741"/>
          <c:h val="0.92828810829984298"/>
        </c:manualLayout>
      </c:layout>
      <c:barChart>
        <c:barDir val="bar"/>
        <c:grouping val="clustered"/>
        <c:varyColors val="0"/>
        <c:ser>
          <c:idx val="0"/>
          <c:order val="0"/>
          <c:tx>
            <c:strRef>
              <c:f>Sheet1!$B$2</c:f>
              <c:strCache>
                <c:ptCount val="1"/>
                <c:pt idx="0">
                  <c:v>Pfizer</c:v>
                </c:pt>
              </c:strCache>
            </c:strRef>
          </c:tx>
          <c:spPr>
            <a:solidFill>
              <a:schemeClr val="accent1"/>
            </a:solidFill>
            <a:ln>
              <a:noFill/>
            </a:ln>
            <a:effectLst/>
          </c:spPr>
          <c:invertIfNegative val="0"/>
          <c:dLbls>
            <c:dLbl>
              <c:idx val="18"/>
              <c:tx>
                <c:rich>
                  <a:bodyPr/>
                  <a:lstStyle/>
                  <a:p>
                    <a:r>
                      <a:rPr lang="en-US" dirty="0"/>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109-4849-9728-E5AB93DB9A0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Sheet1!$A$3:$A$24</c:f>
              <c:strCache>
                <c:ptCount val="7"/>
                <c:pt idx="0">
                  <c:v>FDA approval</c:v>
                </c:pt>
                <c:pt idx="1">
                  <c:v>Good reviews/publicity</c:v>
                </c:pt>
                <c:pt idx="2">
                  <c:v>Less side effects</c:v>
                </c:pt>
                <c:pt idx="3">
                  <c:v>Reliability of manufacturer</c:v>
                </c:pt>
                <c:pt idx="4">
                  <c:v>Knew someone who had a good experience with this vaccine</c:v>
                </c:pt>
                <c:pt idx="5">
                  <c:v>Safety</c:v>
                </c:pt>
                <c:pt idx="6">
                  <c:v>Bad or unknown side effects</c:v>
                </c:pt>
              </c:strCache>
            </c:strRef>
          </c:cat>
          <c:val>
            <c:numRef>
              <c:f>Sheet1!$B$3:$B$24</c:f>
              <c:numCache>
                <c:formatCode>0%</c:formatCode>
                <c:ptCount val="7"/>
                <c:pt idx="0">
                  <c:v>0.31140778095060001</c:v>
                </c:pt>
                <c:pt idx="1">
                  <c:v>0.14565735360939999</c:v>
                </c:pt>
                <c:pt idx="2">
                  <c:v>0.14372041012200001</c:v>
                </c:pt>
                <c:pt idx="3">
                  <c:v>6.9103177732199997E-2</c:v>
                </c:pt>
                <c:pt idx="4">
                  <c:v>0.10699759203710001</c:v>
                </c:pt>
                <c:pt idx="5">
                  <c:v>0.11637366842209999</c:v>
                </c:pt>
                <c:pt idx="6">
                  <c:v>4.3158875716590002E-2</c:v>
                </c:pt>
              </c:numCache>
            </c:numRef>
          </c:val>
          <c:extLst>
            <c:ext xmlns:c16="http://schemas.microsoft.com/office/drawing/2014/chart" uri="{C3380CC4-5D6E-409C-BE32-E72D297353CC}">
              <c16:uniqueId val="{00000000-674F-439F-BFB1-7608195E887C}"/>
            </c:ext>
          </c:extLst>
        </c:ser>
        <c:dLbls>
          <c:showLegendKey val="0"/>
          <c:showVal val="0"/>
          <c:showCatName val="0"/>
          <c:showSerName val="0"/>
          <c:showPercent val="0"/>
          <c:showBubbleSize val="0"/>
        </c:dLbls>
        <c:gapWidth val="100"/>
        <c:axId val="853325264"/>
        <c:axId val="853323952"/>
      </c:barChart>
      <c:catAx>
        <c:axId val="853325264"/>
        <c:scaling>
          <c:orientation val="maxMin"/>
        </c:scaling>
        <c:delete val="1"/>
        <c:axPos val="l"/>
        <c:numFmt formatCode="General" sourceLinked="1"/>
        <c:majorTickMark val="out"/>
        <c:minorTickMark val="none"/>
        <c:tickLblPos val="nextTo"/>
        <c:crossAx val="853323952"/>
        <c:crosses val="autoZero"/>
        <c:auto val="1"/>
        <c:lblAlgn val="ctr"/>
        <c:lblOffset val="100"/>
        <c:noMultiLvlLbl val="0"/>
      </c:catAx>
      <c:valAx>
        <c:axId val="853323952"/>
        <c:scaling>
          <c:orientation val="minMax"/>
          <c:max val="0.60000000000000009"/>
          <c:min val="0"/>
        </c:scaling>
        <c:delete val="1"/>
        <c:axPos val="t"/>
        <c:numFmt formatCode="0%" sourceLinked="1"/>
        <c:majorTickMark val="out"/>
        <c:minorTickMark val="none"/>
        <c:tickLblPos val="nextTo"/>
        <c:crossAx val="85332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606830923985437"/>
          <c:y val="3.1792968196517595E-3"/>
          <c:w val="0.33765632581903554"/>
          <c:h val="0.94400132758517197"/>
        </c:manualLayout>
      </c:layout>
      <c:barChart>
        <c:barDir val="bar"/>
        <c:grouping val="clustered"/>
        <c:varyColors val="0"/>
        <c:ser>
          <c:idx val="2"/>
          <c:order val="0"/>
          <c:tx>
            <c:strRef>
              <c:f>Sheet1!$D$2</c:f>
              <c:strCache>
                <c:ptCount val="1"/>
                <c:pt idx="0">
                  <c:v>July to Sept </c:v>
                </c:pt>
              </c:strCache>
            </c:strRef>
          </c:tx>
          <c:spPr>
            <a:solidFill>
              <a:srgbClr val="17375E"/>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2247-4214-AE9D-83BB352E7619}"/>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247-4214-AE9D-83BB352E7619}"/>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2247-4214-AE9D-83BB352E7619}"/>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247-4214-AE9D-83BB352E761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Sheet1!$A$3:$A$29</c:f>
              <c:strCache>
                <c:ptCount val="16"/>
                <c:pt idx="0">
                  <c:v>Efficacy/Effectiveness</c:v>
                </c:pt>
                <c:pt idx="1">
                  <c:v>Bad or unknown side effects</c:v>
                </c:pt>
                <c:pt idx="2">
                  <c:v>Research/testing</c:v>
                </c:pt>
                <c:pt idx="3">
                  <c:v>Length of time in development</c:v>
                </c:pt>
                <c:pt idx="4">
                  <c:v>FDA approval</c:v>
                </c:pt>
                <c:pt idx="5">
                  <c:v>Safety</c:v>
                </c:pt>
                <c:pt idx="6">
                  <c:v>Heard on the news</c:v>
                </c:pt>
                <c:pt idx="7">
                  <c:v>Fewer side effects</c:v>
                </c:pt>
                <c:pt idx="8">
                  <c:v>Reliability of manufacturer</c:v>
                </c:pt>
                <c:pt idx="9">
                  <c:v>Underlying conditions or age</c:v>
                </c:pt>
                <c:pt idx="10">
                  <c:v>Effects people differently</c:v>
                </c:pt>
                <c:pt idx="11">
                  <c:v>Save lives/End the pandemic</c:v>
                </c:pt>
                <c:pt idx="12">
                  <c:v>Vaccine ingredients</c:v>
                </c:pt>
                <c:pt idx="13">
                  <c:v>Protects better against variant</c:v>
                </c:pt>
                <c:pt idx="14">
                  <c:v>Technology of how the vaccine works</c:v>
                </c:pt>
                <c:pt idx="15">
                  <c:v>Don't know</c:v>
                </c:pt>
              </c:strCache>
            </c:strRef>
          </c:cat>
          <c:val>
            <c:numRef>
              <c:f>Sheet1!$D$3:$D$29</c:f>
            </c:numRef>
          </c:val>
          <c:extLst>
            <c:ext xmlns:c16="http://schemas.microsoft.com/office/drawing/2014/chart" uri="{C3380CC4-5D6E-409C-BE32-E72D297353CC}">
              <c16:uniqueId val="{00000004-2247-4214-AE9D-83BB352E7619}"/>
            </c:ext>
          </c:extLst>
        </c:ser>
        <c:ser>
          <c:idx val="1"/>
          <c:order val="1"/>
          <c:tx>
            <c:strRef>
              <c:f>Sheet1!$C$2</c:f>
              <c:strCache>
                <c:ptCount val="1"/>
                <c:pt idx="0">
                  <c:v>May or June </c:v>
                </c:pt>
              </c:strCache>
            </c:strRef>
          </c:tx>
          <c:spPr>
            <a:solidFill>
              <a:schemeClr val="tx2">
                <a:lumMod val="60000"/>
                <a:lumOff val="4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2247-4214-AE9D-83BB352E7619}"/>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2247-4214-AE9D-83BB352E7619}"/>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2247-4214-AE9D-83BB352E7619}"/>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2247-4214-AE9D-83BB352E7619}"/>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2247-4214-AE9D-83BB352E7619}"/>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2247-4214-AE9D-83BB352E761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Sheet1!$A$3:$A$29</c:f>
              <c:strCache>
                <c:ptCount val="16"/>
                <c:pt idx="0">
                  <c:v>Efficacy/Effectiveness</c:v>
                </c:pt>
                <c:pt idx="1">
                  <c:v>Bad or unknown side effects</c:v>
                </c:pt>
                <c:pt idx="2">
                  <c:v>Research/testing</c:v>
                </c:pt>
                <c:pt idx="3">
                  <c:v>Length of time in development</c:v>
                </c:pt>
                <c:pt idx="4">
                  <c:v>FDA approval</c:v>
                </c:pt>
                <c:pt idx="5">
                  <c:v>Safety</c:v>
                </c:pt>
                <c:pt idx="6">
                  <c:v>Heard on the news</c:v>
                </c:pt>
                <c:pt idx="7">
                  <c:v>Fewer side effects</c:v>
                </c:pt>
                <c:pt idx="8">
                  <c:v>Reliability of manufacturer</c:v>
                </c:pt>
                <c:pt idx="9">
                  <c:v>Underlying conditions or age</c:v>
                </c:pt>
                <c:pt idx="10">
                  <c:v>Effects people differently</c:v>
                </c:pt>
                <c:pt idx="11">
                  <c:v>Save lives/End the pandemic</c:v>
                </c:pt>
                <c:pt idx="12">
                  <c:v>Vaccine ingredients</c:v>
                </c:pt>
                <c:pt idx="13">
                  <c:v>Protects better against variant</c:v>
                </c:pt>
                <c:pt idx="14">
                  <c:v>Technology of how the vaccine works</c:v>
                </c:pt>
                <c:pt idx="15">
                  <c:v>Don't know</c:v>
                </c:pt>
              </c:strCache>
            </c:strRef>
          </c:cat>
          <c:val>
            <c:numRef>
              <c:f>Sheet1!$C$3:$C$29</c:f>
            </c:numRef>
          </c:val>
          <c:extLst>
            <c:ext xmlns:c16="http://schemas.microsoft.com/office/drawing/2014/chart" uri="{C3380CC4-5D6E-409C-BE32-E72D297353CC}">
              <c16:uniqueId val="{0000000B-2247-4214-AE9D-83BB352E7619}"/>
            </c:ext>
          </c:extLst>
        </c:ser>
        <c:ser>
          <c:idx val="0"/>
          <c:order val="2"/>
          <c:tx>
            <c:strRef>
              <c:f>Sheet1!$B$2</c:f>
              <c:strCache>
                <c:ptCount val="1"/>
                <c:pt idx="0">
                  <c:v>NET</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Sheet1!$A$3:$A$29</c:f>
              <c:strCache>
                <c:ptCount val="16"/>
                <c:pt idx="0">
                  <c:v>Efficacy/Effectiveness</c:v>
                </c:pt>
                <c:pt idx="1">
                  <c:v>Bad or unknown side effects</c:v>
                </c:pt>
                <c:pt idx="2">
                  <c:v>Research/testing</c:v>
                </c:pt>
                <c:pt idx="3">
                  <c:v>Length of time in development</c:v>
                </c:pt>
                <c:pt idx="4">
                  <c:v>FDA approval</c:v>
                </c:pt>
                <c:pt idx="5">
                  <c:v>Safety</c:v>
                </c:pt>
                <c:pt idx="6">
                  <c:v>Heard on the news</c:v>
                </c:pt>
                <c:pt idx="7">
                  <c:v>Fewer side effects</c:v>
                </c:pt>
                <c:pt idx="8">
                  <c:v>Reliability of manufacturer</c:v>
                </c:pt>
                <c:pt idx="9">
                  <c:v>Underlying conditions or age</c:v>
                </c:pt>
                <c:pt idx="10">
                  <c:v>Effects people differently</c:v>
                </c:pt>
                <c:pt idx="11">
                  <c:v>Save lives/End the pandemic</c:v>
                </c:pt>
                <c:pt idx="12">
                  <c:v>Vaccine ingredients</c:v>
                </c:pt>
                <c:pt idx="13">
                  <c:v>Protects better against variant</c:v>
                </c:pt>
                <c:pt idx="14">
                  <c:v>Technology of how the vaccine works</c:v>
                </c:pt>
                <c:pt idx="15">
                  <c:v>Don't know</c:v>
                </c:pt>
              </c:strCache>
            </c:strRef>
          </c:cat>
          <c:val>
            <c:numRef>
              <c:f>Sheet1!$B$3:$B$29</c:f>
              <c:numCache>
                <c:formatCode>0%</c:formatCode>
                <c:ptCount val="16"/>
                <c:pt idx="0">
                  <c:v>0.23514469744559999</c:v>
                </c:pt>
                <c:pt idx="1">
                  <c:v>0.22798716024939999</c:v>
                </c:pt>
                <c:pt idx="2">
                  <c:v>0.1329935867973</c:v>
                </c:pt>
                <c:pt idx="3">
                  <c:v>8.5176612518129996E-2</c:v>
                </c:pt>
                <c:pt idx="4">
                  <c:v>6.1822696901149998E-2</c:v>
                </c:pt>
                <c:pt idx="5">
                  <c:v>5.7818403627060005E-2</c:v>
                </c:pt>
                <c:pt idx="6">
                  <c:v>4.1503692563460003E-2</c:v>
                </c:pt>
                <c:pt idx="7">
                  <c:v>3.7360110612279999E-2</c:v>
                </c:pt>
                <c:pt idx="8">
                  <c:v>3.1902249027699996E-2</c:v>
                </c:pt>
                <c:pt idx="9">
                  <c:v>2.2853255081779999E-2</c:v>
                </c:pt>
                <c:pt idx="10">
                  <c:v>2.058523925202E-2</c:v>
                </c:pt>
                <c:pt idx="11">
                  <c:v>2.0231249498689999E-2</c:v>
                </c:pt>
                <c:pt idx="12">
                  <c:v>1.9078486087150001E-2</c:v>
                </c:pt>
                <c:pt idx="13">
                  <c:v>1.9078486087150001E-2</c:v>
                </c:pt>
                <c:pt idx="14">
                  <c:v>4.4332902989119996E-3</c:v>
                </c:pt>
                <c:pt idx="15">
                  <c:v>0.1678488043378</c:v>
                </c:pt>
              </c:numCache>
            </c:numRef>
          </c:val>
          <c:extLst>
            <c:ext xmlns:c16="http://schemas.microsoft.com/office/drawing/2014/chart" uri="{C3380CC4-5D6E-409C-BE32-E72D297353CC}">
              <c16:uniqueId val="{0000000E-2247-4214-AE9D-83BB352E7619}"/>
            </c:ext>
          </c:extLst>
        </c:ser>
        <c:dLbls>
          <c:showLegendKey val="0"/>
          <c:showVal val="0"/>
          <c:showCatName val="0"/>
          <c:showSerName val="0"/>
          <c:showPercent val="0"/>
          <c:showBubbleSize val="0"/>
        </c:dLbls>
        <c:gapWidth val="100"/>
        <c:axId val="853325264"/>
        <c:axId val="853323952"/>
      </c:barChart>
      <c:catAx>
        <c:axId val="8533252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53323952"/>
        <c:crosses val="autoZero"/>
        <c:auto val="1"/>
        <c:lblAlgn val="ctr"/>
        <c:lblOffset val="100"/>
        <c:noMultiLvlLbl val="0"/>
      </c:catAx>
      <c:valAx>
        <c:axId val="853323952"/>
        <c:scaling>
          <c:orientation val="minMax"/>
          <c:max val="1"/>
          <c:min val="0"/>
        </c:scaling>
        <c:delete val="1"/>
        <c:axPos val="t"/>
        <c:numFmt formatCode="0%" sourceLinked="1"/>
        <c:majorTickMark val="out"/>
        <c:minorTickMark val="none"/>
        <c:tickLblPos val="nextTo"/>
        <c:crossAx val="85332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1238398047139382"/>
          <c:y val="0.26349424682935607"/>
          <c:w val="0.63875469054823419"/>
          <c:h val="0.62466549965750817"/>
        </c:manualLayout>
      </c:layout>
      <c:barChart>
        <c:barDir val="bar"/>
        <c:grouping val="clustered"/>
        <c:varyColors val="0"/>
        <c:ser>
          <c:idx val="3"/>
          <c:order val="0"/>
          <c:tx>
            <c:strRef>
              <c:f>Sheet1!$B$1</c:f>
              <c:strCache>
                <c:ptCount val="1"/>
                <c:pt idx="0">
                  <c:v>Vaccinated or have appt.</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 </c:v>
                </c:pt>
                <c:pt idx="2">
                  <c:v>Don't know </c:v>
                </c:pt>
              </c:strCache>
            </c:strRef>
          </c:cat>
          <c:val>
            <c:numRef>
              <c:f>Sheet1!$B$2:$B$4</c:f>
              <c:numCache>
                <c:formatCode>0%</c:formatCode>
                <c:ptCount val="3"/>
                <c:pt idx="0">
                  <c:v>0.52</c:v>
                </c:pt>
                <c:pt idx="1">
                  <c:v>0.43</c:v>
                </c:pt>
                <c:pt idx="2">
                  <c:v>0.06</c:v>
                </c:pt>
              </c:numCache>
            </c:numRef>
          </c:val>
          <c:extLst>
            <c:ext xmlns:c16="http://schemas.microsoft.com/office/drawing/2014/chart" uri="{C3380CC4-5D6E-409C-BE32-E72D297353CC}">
              <c16:uniqueId val="{00000000-4430-403A-B6BA-32E41ED85ECC}"/>
            </c:ext>
          </c:extLst>
        </c:ser>
        <c:ser>
          <c:idx val="0"/>
          <c:order val="1"/>
          <c:tx>
            <c:strRef>
              <c:f>Sheet1!$C$1</c:f>
              <c:strCache>
                <c:ptCount val="1"/>
                <c:pt idx="0">
                  <c:v>Unvaccinated and no appt.</c:v>
                </c:pt>
              </c:strCache>
            </c:strRef>
          </c:tx>
          <c:spPr>
            <a:solidFill>
              <a:srgbClr val="25406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 </c:v>
                </c:pt>
                <c:pt idx="2">
                  <c:v>Don't know </c:v>
                </c:pt>
              </c:strCache>
            </c:strRef>
          </c:cat>
          <c:val>
            <c:numRef>
              <c:f>Sheet1!$C$2:$C$4</c:f>
              <c:numCache>
                <c:formatCode>0%</c:formatCode>
                <c:ptCount val="3"/>
                <c:pt idx="0">
                  <c:v>0.24</c:v>
                </c:pt>
                <c:pt idx="1">
                  <c:v>0.69</c:v>
                </c:pt>
                <c:pt idx="2">
                  <c:v>7.0000000000000007E-2</c:v>
                </c:pt>
              </c:numCache>
            </c:numRef>
          </c:val>
          <c:extLst>
            <c:ext xmlns:c16="http://schemas.microsoft.com/office/drawing/2014/chart" uri="{C3380CC4-5D6E-409C-BE32-E72D297353CC}">
              <c16:uniqueId val="{00000001-4430-403A-B6BA-32E41ED85ECC}"/>
            </c:ext>
          </c:extLst>
        </c:ser>
        <c:ser>
          <c:idx val="1"/>
          <c:order val="2"/>
          <c:tx>
            <c:strRef>
              <c:f>Sheet1!$D$1</c:f>
              <c:strCache>
                <c:ptCount val="1"/>
                <c:pt idx="0">
                  <c:v>Sept</c:v>
                </c:pt>
              </c:strCache>
            </c:strRef>
          </c:tx>
          <c:spPr>
            <a:solidFill>
              <a:schemeClr val="accent1">
                <a:shade val="86000"/>
              </a:schemeClr>
            </a:solidFill>
            <a:ln>
              <a:noFill/>
            </a:ln>
            <a:effectLst/>
          </c:spPr>
          <c:invertIfNegative val="0"/>
          <c:dLbls>
            <c:dLbl>
              <c:idx val="1"/>
              <c:layout>
                <c:manualLayout>
                  <c:x val="-4.242551110801449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30-403A-B6BA-32E41ED85EC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Yes</c:v>
                </c:pt>
                <c:pt idx="1">
                  <c:v>No </c:v>
                </c:pt>
                <c:pt idx="2">
                  <c:v>Don't know </c:v>
                </c:pt>
              </c:strCache>
            </c:strRef>
          </c:cat>
          <c:val>
            <c:numRef>
              <c:f>Sheet1!$D$2:$D$4</c:f>
            </c:numRef>
          </c:val>
          <c:extLst>
            <c:ext xmlns:c16="http://schemas.microsoft.com/office/drawing/2014/chart" uri="{C3380CC4-5D6E-409C-BE32-E72D297353CC}">
              <c16:uniqueId val="{00000003-4430-403A-B6BA-32E41ED85ECC}"/>
            </c:ext>
          </c:extLst>
        </c:ser>
        <c:dLbls>
          <c:showLegendKey val="0"/>
          <c:showVal val="0"/>
          <c:showCatName val="0"/>
          <c:showSerName val="0"/>
          <c:showPercent val="0"/>
          <c:showBubbleSize val="0"/>
        </c:dLbls>
        <c:gapWidth val="150"/>
        <c:axId val="-280528416"/>
        <c:axId val="-280526096"/>
      </c:barChart>
      <c:catAx>
        <c:axId val="-280528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80526096"/>
        <c:crosses val="autoZero"/>
        <c:auto val="1"/>
        <c:lblAlgn val="ctr"/>
        <c:lblOffset val="0"/>
        <c:noMultiLvlLbl val="0"/>
      </c:catAx>
      <c:valAx>
        <c:axId val="-280526096"/>
        <c:scaling>
          <c:orientation val="minMax"/>
          <c:min val="0"/>
        </c:scaling>
        <c:delete val="1"/>
        <c:axPos val="t"/>
        <c:numFmt formatCode="0%" sourceLinked="1"/>
        <c:majorTickMark val="none"/>
        <c:minorTickMark val="none"/>
        <c:tickLblPos val="nextTo"/>
        <c:crossAx val="-280528416"/>
        <c:crosses val="autoZero"/>
        <c:crossBetween val="between"/>
      </c:valAx>
      <c:spPr>
        <a:noFill/>
        <a:ln>
          <a:noFill/>
        </a:ln>
        <a:effectLst/>
      </c:spPr>
    </c:plotArea>
    <c:legend>
      <c:legendPos val="r"/>
      <c:layout>
        <c:manualLayout>
          <c:xMode val="edge"/>
          <c:yMode val="edge"/>
          <c:x val="0.21082723479117729"/>
          <c:y val="0.11950542797639228"/>
          <c:w val="0.52253002821794003"/>
          <c:h val="0.1227454697673131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5656857158498226"/>
          <c:y val="0.24750274130237856"/>
          <c:w val="0.46332004593175852"/>
          <c:h val="0.71446934016010222"/>
        </c:manualLayout>
      </c:layout>
      <c:barChart>
        <c:barDir val="bar"/>
        <c:grouping val="clustered"/>
        <c:varyColors val="0"/>
        <c:ser>
          <c:idx val="3"/>
          <c:order val="0"/>
          <c:tx>
            <c:strRef>
              <c:f>Sheet1!$B$1</c:f>
              <c:strCache>
                <c:ptCount val="1"/>
                <c:pt idx="0">
                  <c:v>Vaccinated or have appt.</c:v>
                </c:pt>
              </c:strCache>
            </c:strRef>
          </c:tx>
          <c:spPr>
            <a:solidFill>
              <a:srgbClr val="25406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Get weekly testing and wear a mask to work</c:v>
                </c:pt>
                <c:pt idx="1">
                  <c:v>Get the COVID-19 vaccine</c:v>
                </c:pt>
                <c:pt idx="2">
                  <c:v>Look for another job where I don’t need to do either of these things</c:v>
                </c:pt>
              </c:strCache>
            </c:strRef>
          </c:cat>
          <c:val>
            <c:numRef>
              <c:f>Sheet1!$B$2:$B$4</c:f>
              <c:numCache>
                <c:formatCode>0%</c:formatCode>
                <c:ptCount val="3"/>
                <c:pt idx="0">
                  <c:v>0.42</c:v>
                </c:pt>
                <c:pt idx="1">
                  <c:v>0.17</c:v>
                </c:pt>
                <c:pt idx="2">
                  <c:v>0.4</c:v>
                </c:pt>
              </c:numCache>
            </c:numRef>
          </c:val>
          <c:extLst>
            <c:ext xmlns:c16="http://schemas.microsoft.com/office/drawing/2014/chart" uri="{C3380CC4-5D6E-409C-BE32-E72D297353CC}">
              <c16:uniqueId val="{00000000-3D0D-4CBF-9179-614DCE26E9FA}"/>
            </c:ext>
          </c:extLst>
        </c:ser>
        <c:ser>
          <c:idx val="0"/>
          <c:order val="1"/>
          <c:tx>
            <c:strRef>
              <c:f>Sheet1!$C$1</c:f>
              <c:strCache>
                <c:ptCount val="1"/>
                <c:pt idx="0">
                  <c:v>Unvaccinated and no appt.</c:v>
                </c:pt>
              </c:strCache>
            </c:strRef>
          </c:tx>
          <c:spPr>
            <a:solidFill>
              <a:srgbClr val="25406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Get weekly testing and wear a mask to work</c:v>
                </c:pt>
                <c:pt idx="1">
                  <c:v>Get the COVID-19 vaccine</c:v>
                </c:pt>
                <c:pt idx="2">
                  <c:v>Look for another job where I don’t need to do either of these things</c:v>
                </c:pt>
              </c:strCache>
            </c:strRef>
          </c:cat>
          <c:val>
            <c:numRef>
              <c:f>Sheet1!$C$2:$C$4</c:f>
            </c:numRef>
          </c:val>
          <c:extLst>
            <c:ext xmlns:c16="http://schemas.microsoft.com/office/drawing/2014/chart" uri="{C3380CC4-5D6E-409C-BE32-E72D297353CC}">
              <c16:uniqueId val="{00000001-3D0D-4CBF-9179-614DCE26E9FA}"/>
            </c:ext>
          </c:extLst>
        </c:ser>
        <c:ser>
          <c:idx val="1"/>
          <c:order val="2"/>
          <c:tx>
            <c:strRef>
              <c:f>Sheet1!$D$1</c:f>
              <c:strCache>
                <c:ptCount val="1"/>
                <c:pt idx="0">
                  <c:v>Sept</c:v>
                </c:pt>
              </c:strCache>
            </c:strRef>
          </c:tx>
          <c:spPr>
            <a:solidFill>
              <a:schemeClr val="accent1">
                <a:shade val="86000"/>
              </a:schemeClr>
            </a:solidFill>
            <a:ln>
              <a:noFill/>
            </a:ln>
            <a:effectLst/>
          </c:spPr>
          <c:invertIfNegative val="0"/>
          <c:dLbls>
            <c:dLbl>
              <c:idx val="1"/>
              <c:layout>
                <c:manualLayout>
                  <c:x val="-4.242551110801449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0D-4CBF-9179-614DCE26E9F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Get weekly testing and wear a mask to work</c:v>
                </c:pt>
                <c:pt idx="1">
                  <c:v>Get the COVID-19 vaccine</c:v>
                </c:pt>
                <c:pt idx="2">
                  <c:v>Look for another job where I don’t need to do either of these things</c:v>
                </c:pt>
              </c:strCache>
            </c:strRef>
          </c:cat>
          <c:val>
            <c:numRef>
              <c:f>Sheet1!$D$2:$D$4</c:f>
            </c:numRef>
          </c:val>
          <c:extLst>
            <c:ext xmlns:c16="http://schemas.microsoft.com/office/drawing/2014/chart" uri="{C3380CC4-5D6E-409C-BE32-E72D297353CC}">
              <c16:uniqueId val="{00000003-3D0D-4CBF-9179-614DCE26E9FA}"/>
            </c:ext>
          </c:extLst>
        </c:ser>
        <c:dLbls>
          <c:showLegendKey val="0"/>
          <c:showVal val="0"/>
          <c:showCatName val="0"/>
          <c:showSerName val="0"/>
          <c:showPercent val="0"/>
          <c:showBubbleSize val="0"/>
        </c:dLbls>
        <c:gapWidth val="150"/>
        <c:axId val="-280528416"/>
        <c:axId val="-280526096"/>
      </c:barChart>
      <c:catAx>
        <c:axId val="-280528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80526096"/>
        <c:crosses val="autoZero"/>
        <c:auto val="1"/>
        <c:lblAlgn val="ctr"/>
        <c:lblOffset val="0"/>
        <c:noMultiLvlLbl val="0"/>
      </c:catAx>
      <c:valAx>
        <c:axId val="-280526096"/>
        <c:scaling>
          <c:orientation val="minMax"/>
          <c:min val="0"/>
        </c:scaling>
        <c:delete val="1"/>
        <c:axPos val="t"/>
        <c:numFmt formatCode="0%" sourceLinked="1"/>
        <c:majorTickMark val="none"/>
        <c:minorTickMark val="none"/>
        <c:tickLblPos val="nextTo"/>
        <c:crossAx val="-280528416"/>
        <c:crosses val="autoZero"/>
        <c:crossBetween val="between"/>
      </c:valAx>
      <c:spPr>
        <a:noFill/>
        <a:ln w="25400">
          <a:noFill/>
        </a:ln>
        <a:effectLst/>
      </c:spPr>
    </c:plotArea>
    <c:plotVisOnly val="1"/>
    <c:dispBlanksAs val="gap"/>
    <c:showDLblsOverMax val="0"/>
  </c:chart>
  <c:spPr>
    <a:no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591438788665705E-2"/>
          <c:y val="0.20632334227269375"/>
          <c:w val="0.6377154119280859"/>
          <c:h val="0.79156038479087365"/>
        </c:manualLayout>
      </c:layout>
      <c:barChart>
        <c:barDir val="col"/>
        <c:grouping val="percentStacked"/>
        <c:varyColors val="0"/>
        <c:ser>
          <c:idx val="2"/>
          <c:order val="0"/>
          <c:tx>
            <c:strRef>
              <c:f>Sheet1!$D$1</c:f>
              <c:strCache>
                <c:ptCount val="1"/>
                <c:pt idx="0">
                  <c:v>Probably get it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November 2020</c:v>
                </c:pt>
              </c:strCache>
            </c:strRef>
          </c:cat>
          <c:val>
            <c:numRef>
              <c:f>Sheet1!$D$2:$D$2</c:f>
              <c:numCache>
                <c:formatCode>0%</c:formatCode>
                <c:ptCount val="1"/>
                <c:pt idx="0">
                  <c:v>0.26662913905800001</c:v>
                </c:pt>
              </c:numCache>
            </c:numRef>
          </c:val>
          <c:extLst>
            <c:ext xmlns:c16="http://schemas.microsoft.com/office/drawing/2014/chart" uri="{C3380CC4-5D6E-409C-BE32-E72D297353CC}">
              <c16:uniqueId val="{00000000-D679-4CF0-B241-A228CAFDCDD0}"/>
            </c:ext>
          </c:extLst>
        </c:ser>
        <c:ser>
          <c:idx val="1"/>
          <c:order val="1"/>
          <c:tx>
            <c:strRef>
              <c:f>Sheet1!$C$1</c:f>
              <c:strCache>
                <c:ptCount val="1"/>
                <c:pt idx="0">
                  <c:v>Definitely get it</c:v>
                </c:pt>
              </c:strCache>
            </c:strRef>
          </c:tx>
          <c:spPr>
            <a:solidFill>
              <a:schemeClr val="accent1">
                <a:lumMod val="50000"/>
              </a:schemeClr>
            </a:solidFill>
            <a:ln>
              <a:noFill/>
            </a:ln>
            <a:effectLst/>
          </c:spPr>
          <c:invertIfNegative val="0"/>
          <c:dLbls>
            <c:dLbl>
              <c:idx val="1"/>
              <c:spPr>
                <a:noFill/>
                <a:ln>
                  <a:noFill/>
                </a:ln>
                <a:effectLst/>
              </c:spPr>
              <c:txPr>
                <a:bodyPr rot="0" spcFirstLastPara="1" vertOverflow="ellipsis" vert="horz" wrap="square" anchor="ctr" anchorCtr="0"/>
                <a:lstStyle/>
                <a:p>
                  <a:pPr algn="ct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D679-4CF0-B241-A228CAFDCDD0}"/>
                </c:ext>
              </c:extLst>
            </c:dLbl>
            <c:spPr>
              <a:noFill/>
              <a:ln>
                <a:noFill/>
              </a:ln>
              <a:effectLst/>
            </c:spPr>
            <c:txPr>
              <a:bodyPr rot="0" spcFirstLastPara="1" vertOverflow="ellipsis" vert="horz" wrap="square" anchor="ctr" anchorCtr="0"/>
              <a:lstStyle/>
              <a:p>
                <a:pPr algn="ctr">
                  <a:defRPr sz="120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November 2020</c:v>
                </c:pt>
              </c:strCache>
            </c:strRef>
          </c:cat>
          <c:val>
            <c:numRef>
              <c:f>Sheet1!$C$2:$C$2</c:f>
              <c:numCache>
                <c:formatCode>0%</c:formatCode>
                <c:ptCount val="1"/>
                <c:pt idx="0">
                  <c:v>0.33186262766609997</c:v>
                </c:pt>
              </c:numCache>
            </c:numRef>
          </c:val>
          <c:extLst>
            <c:ext xmlns:c16="http://schemas.microsoft.com/office/drawing/2014/chart" uri="{C3380CC4-5D6E-409C-BE32-E72D297353CC}">
              <c16:uniqueId val="{00000002-D679-4CF0-B241-A228CAFDCDD0}"/>
            </c:ext>
          </c:extLst>
        </c:ser>
        <c:ser>
          <c:idx val="0"/>
          <c:order val="2"/>
          <c:tx>
            <c:strRef>
              <c:f>Sheet1!$B$1</c:f>
              <c:strCache>
                <c:ptCount val="1"/>
                <c:pt idx="0">
                  <c:v>DEFINITELY OR PROBABLY (NET)</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50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November 2020</c:v>
                </c:pt>
              </c:strCache>
            </c:strRef>
          </c:cat>
          <c:val>
            <c:numRef>
              <c:f>Sheet1!$B$2:$B$2</c:f>
              <c:numCache>
                <c:formatCode>0%</c:formatCode>
                <c:ptCount val="1"/>
                <c:pt idx="0">
                  <c:v>0.59849176672409998</c:v>
                </c:pt>
              </c:numCache>
            </c:numRef>
          </c:val>
          <c:extLst>
            <c:ext xmlns:c16="http://schemas.microsoft.com/office/drawing/2014/chart" uri="{C3380CC4-5D6E-409C-BE32-E72D297353CC}">
              <c16:uniqueId val="{00000003-D679-4CF0-B241-A228CAFDCDD0}"/>
            </c:ext>
          </c:extLst>
        </c:ser>
        <c:ser>
          <c:idx val="3"/>
          <c:order val="3"/>
          <c:tx>
            <c:strRef>
              <c:f>Sheet1!$E$1</c:f>
              <c:strCache>
                <c:ptCount val="1"/>
                <c:pt idx="0">
                  <c:v>Don't know whether would get it or not</c:v>
                </c:pt>
              </c:strCache>
            </c:strRef>
          </c:tx>
          <c:spPr>
            <a:solidFill>
              <a:schemeClr val="bg1">
                <a:lumMod val="9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November 2020</c:v>
                </c:pt>
              </c:strCache>
            </c:strRef>
          </c:cat>
          <c:val>
            <c:numRef>
              <c:f>Sheet1!$E$2:$E$2</c:f>
              <c:numCache>
                <c:formatCode>0%</c:formatCode>
                <c:ptCount val="1"/>
                <c:pt idx="0">
                  <c:v>-0.16</c:v>
                </c:pt>
              </c:numCache>
            </c:numRef>
          </c:val>
          <c:extLst>
            <c:ext xmlns:c16="http://schemas.microsoft.com/office/drawing/2014/chart" uri="{C3380CC4-5D6E-409C-BE32-E72D297353CC}">
              <c16:uniqueId val="{00000004-D679-4CF0-B241-A228CAFDCDD0}"/>
            </c:ext>
          </c:extLst>
        </c:ser>
        <c:ser>
          <c:idx val="4"/>
          <c:order val="4"/>
          <c:tx>
            <c:strRef>
              <c:f>Sheet1!$G$1</c:f>
              <c:strCache>
                <c:ptCount val="1"/>
                <c:pt idx="0">
                  <c:v>Probably not get it</c:v>
                </c:pt>
              </c:strCache>
            </c:strRef>
          </c:tx>
          <c:spPr>
            <a:solidFill>
              <a:schemeClr val="accent1">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November 2020</c:v>
                </c:pt>
              </c:strCache>
            </c:strRef>
          </c:cat>
          <c:val>
            <c:numRef>
              <c:f>Sheet1!$G$2:$G$2</c:f>
              <c:numCache>
                <c:formatCode>0%</c:formatCode>
                <c:ptCount val="1"/>
                <c:pt idx="0">
                  <c:v>-0.1211393889791</c:v>
                </c:pt>
              </c:numCache>
            </c:numRef>
          </c:val>
          <c:extLst>
            <c:ext xmlns:c16="http://schemas.microsoft.com/office/drawing/2014/chart" uri="{C3380CC4-5D6E-409C-BE32-E72D297353CC}">
              <c16:uniqueId val="{00000005-D679-4CF0-B241-A228CAFDCDD0}"/>
            </c:ext>
          </c:extLst>
        </c:ser>
        <c:ser>
          <c:idx val="5"/>
          <c:order val="5"/>
          <c:tx>
            <c:strRef>
              <c:f>Sheet1!$H$1</c:f>
              <c:strCache>
                <c:ptCount val="1"/>
                <c:pt idx="0">
                  <c:v>Definitely not get it</c:v>
                </c:pt>
              </c:strCache>
            </c:strRef>
          </c:tx>
          <c:spPr>
            <a:solidFill>
              <a:schemeClr val="accent1">
                <a:lumMod val="20000"/>
                <a:lumOff val="8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November 2020</c:v>
                </c:pt>
              </c:strCache>
            </c:strRef>
          </c:cat>
          <c:val>
            <c:numRef>
              <c:f>Sheet1!$H$2:$H$2</c:f>
              <c:numCache>
                <c:formatCode>0%</c:formatCode>
                <c:ptCount val="1"/>
                <c:pt idx="0">
                  <c:v>-0.12659078504749999</c:v>
                </c:pt>
              </c:numCache>
            </c:numRef>
          </c:val>
          <c:extLst>
            <c:ext xmlns:c16="http://schemas.microsoft.com/office/drawing/2014/chart" uri="{C3380CC4-5D6E-409C-BE32-E72D297353CC}">
              <c16:uniqueId val="{00000006-D679-4CF0-B241-A228CAFDCDD0}"/>
            </c:ext>
          </c:extLst>
        </c:ser>
        <c:ser>
          <c:idx val="6"/>
          <c:order val="6"/>
          <c:tx>
            <c:strRef>
              <c:f>Sheet1!$F$1</c:f>
              <c:strCache>
                <c:ptCount val="1"/>
                <c:pt idx="0">
                  <c:v>PROB OR DEFINITELY NOT GET IT (NET)</c:v>
                </c:pt>
              </c:strCache>
            </c:strRef>
          </c:tx>
          <c:spPr>
            <a:no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D679-4CF0-B241-A228CAFDCDD0}"/>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D679-4CF0-B241-A228CAFDCDD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60000"/>
                        <a:lumOff val="40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Sheet1!$F$2:$F$2</c:f>
              <c:numCache>
                <c:formatCode>0%</c:formatCode>
                <c:ptCount val="1"/>
                <c:pt idx="0">
                  <c:v>-0.2477301740266</c:v>
                </c:pt>
              </c:numCache>
            </c:numRef>
          </c:val>
          <c:extLst>
            <c:ext xmlns:c16="http://schemas.microsoft.com/office/drawing/2014/chart" uri="{C3380CC4-5D6E-409C-BE32-E72D297353CC}">
              <c16:uniqueId val="{00000009-D679-4CF0-B241-A228CAFDCDD0}"/>
            </c:ext>
          </c:extLst>
        </c:ser>
        <c:dLbls>
          <c:dLblPos val="ctr"/>
          <c:showLegendKey val="0"/>
          <c:showVal val="1"/>
          <c:showCatName val="0"/>
          <c:showSerName val="0"/>
          <c:showPercent val="0"/>
          <c:showBubbleSize val="0"/>
        </c:dLbls>
        <c:gapWidth val="180"/>
        <c:overlap val="100"/>
        <c:axId val="740903784"/>
        <c:axId val="740909688"/>
      </c:barChart>
      <c:catAx>
        <c:axId val="740903784"/>
        <c:scaling>
          <c:orientation val="minMax"/>
        </c:scaling>
        <c:delete val="1"/>
        <c:axPos val="b"/>
        <c:numFmt formatCode="General" sourceLinked="1"/>
        <c:majorTickMark val="none"/>
        <c:minorTickMark val="none"/>
        <c:tickLblPos val="nextTo"/>
        <c:crossAx val="740909688"/>
        <c:crosses val="autoZero"/>
        <c:auto val="1"/>
        <c:lblAlgn val="ctr"/>
        <c:lblOffset val="100"/>
        <c:noMultiLvlLbl val="0"/>
      </c:catAx>
      <c:valAx>
        <c:axId val="740909688"/>
        <c:scaling>
          <c:orientation val="minMax"/>
        </c:scaling>
        <c:delete val="1"/>
        <c:axPos val="l"/>
        <c:numFmt formatCode="0%" sourceLinked="1"/>
        <c:majorTickMark val="out"/>
        <c:minorTickMark val="none"/>
        <c:tickLblPos val="nextTo"/>
        <c:crossAx val="740903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718604510890329"/>
          <c:y val="6.4019152648544603E-2"/>
          <c:w val="0.44252707524991319"/>
          <c:h val="0.93598084735145537"/>
        </c:manualLayout>
      </c:layout>
      <c:barChart>
        <c:barDir val="bar"/>
        <c:grouping val="clustered"/>
        <c:varyColors val="0"/>
        <c:ser>
          <c:idx val="0"/>
          <c:order val="0"/>
          <c:tx>
            <c:strRef>
              <c:f>Sheet1!$B$1</c:f>
              <c:strCache>
                <c:ptCount val="1"/>
                <c:pt idx="0">
                  <c:v>Total</c:v>
                </c:pt>
              </c:strCache>
            </c:strRef>
          </c:tx>
          <c:spPr>
            <a:solidFill>
              <a:schemeClr val="accent1"/>
            </a:solidFill>
            <a:ln w="19050">
              <a:solidFill>
                <a:schemeClr val="lt1"/>
              </a:solidFill>
            </a:ln>
            <a:effectLst/>
          </c:spPr>
          <c:invertIfNegative val="0"/>
          <c:dPt>
            <c:idx val="0"/>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1-B05E-4734-9F1E-89C304631E87}"/>
              </c:ext>
            </c:extLst>
          </c:dPt>
          <c:dPt>
            <c:idx val="1"/>
            <c:invertIfNegative val="0"/>
            <c:bubble3D val="0"/>
            <c:extLst>
              <c:ext xmlns:c16="http://schemas.microsoft.com/office/drawing/2014/chart" uri="{C3380CC4-5D6E-409C-BE32-E72D297353CC}">
                <c16:uniqueId val="{00000003-B05E-4734-9F1E-89C304631E87}"/>
              </c:ext>
            </c:extLst>
          </c:dPt>
          <c:dPt>
            <c:idx val="2"/>
            <c:invertIfNegative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5-B05E-4734-9F1E-89C304631E87}"/>
              </c:ext>
            </c:extLst>
          </c:dPt>
          <c:dPt>
            <c:idx val="3"/>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B05E-4734-9F1E-89C304631E87}"/>
              </c:ext>
            </c:extLst>
          </c:dPt>
          <c:dPt>
            <c:idx val="4"/>
            <c:invertIfNegative val="0"/>
            <c:bubble3D val="0"/>
            <c:spPr>
              <a:solidFill>
                <a:schemeClr val="accent1">
                  <a:tint val="95000"/>
                </a:schemeClr>
              </a:solidFill>
              <a:ln w="19050">
                <a:solidFill>
                  <a:schemeClr val="lt1"/>
                </a:solidFill>
              </a:ln>
              <a:effectLst/>
            </c:spPr>
            <c:extLst>
              <c:ext xmlns:c16="http://schemas.microsoft.com/office/drawing/2014/chart" uri="{C3380CC4-5D6E-409C-BE32-E72D297353CC}">
                <c16:uniqueId val="{00000009-B05E-4734-9F1E-89C304631E87}"/>
              </c:ext>
            </c:extLst>
          </c:dPt>
          <c:dLbls>
            <c:dLbl>
              <c:idx val="0"/>
              <c:layout>
                <c:manualLayout>
                  <c:x val="-0.25290930672036405"/>
                  <c:y val="-1.5648945425024641E-16"/>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2879977727934108"/>
                      <c:h val="0.14690093531813991"/>
                    </c:manualLayout>
                  </c15:layout>
                </c:ext>
                <c:ext xmlns:c16="http://schemas.microsoft.com/office/drawing/2014/chart" uri="{C3380CC4-5D6E-409C-BE32-E72D297353CC}">
                  <c16:uniqueId val="{00000001-B05E-4734-9F1E-89C304631E87}"/>
                </c:ext>
              </c:extLst>
            </c:dLbl>
            <c:dLbl>
              <c:idx val="2"/>
              <c:spPr>
                <a:noFill/>
                <a:ln>
                  <a:noFill/>
                </a:ln>
                <a:effectLst/>
              </c:spPr>
              <c:txPr>
                <a:bodyPr rot="0" spcFirstLastPara="1" vertOverflow="ellipsis" vert="horz" wrap="square" lIns="38100" tIns="19050" rIns="38100" bIns="19050" anchor="ctr" anchorCtr="0">
                  <a:noAutofit/>
                </a:bodyPr>
                <a:lstStyle/>
                <a:p>
                  <a:pPr algn="ctr" rtl="0">
                    <a:defRPr lang="en-US"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05E-4734-9F1E-89C304631E87}"/>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5E-4734-9F1E-89C304631E8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Sheet1!$A$2:$A$5</c:f>
              <c:strCache>
                <c:ptCount val="4"/>
                <c:pt idx="0">
                  <c:v>Some of my family or friends have told me to get vaccinated</c:v>
                </c:pt>
                <c:pt idx="1">
                  <c:v>Have been told both - to get vaccinated by some and not by others</c:v>
                </c:pt>
                <c:pt idx="2">
                  <c:v>Some of my family or friends have told me not to get vaccinated</c:v>
                </c:pt>
                <c:pt idx="3">
                  <c:v>I have not talked with family and friends about whether to get vaccinated</c:v>
                </c:pt>
              </c:strCache>
            </c:strRef>
          </c:cat>
          <c:val>
            <c:numRef>
              <c:f>Sheet1!$B$2:$B$5</c:f>
              <c:numCache>
                <c:formatCode>0%</c:formatCode>
                <c:ptCount val="4"/>
                <c:pt idx="0">
                  <c:v>0.34</c:v>
                </c:pt>
                <c:pt idx="1">
                  <c:v>0.14000000000000001</c:v>
                </c:pt>
                <c:pt idx="2">
                  <c:v>0.2</c:v>
                </c:pt>
                <c:pt idx="3">
                  <c:v>0.32</c:v>
                </c:pt>
              </c:numCache>
            </c:numRef>
          </c:val>
          <c:extLst>
            <c:ext xmlns:c16="http://schemas.microsoft.com/office/drawing/2014/chart" uri="{C3380CC4-5D6E-409C-BE32-E72D297353CC}">
              <c16:uniqueId val="{0000000A-B05E-4734-9F1E-89C304631E87}"/>
            </c:ext>
          </c:extLst>
        </c:ser>
        <c:dLbls>
          <c:showLegendKey val="0"/>
          <c:showVal val="0"/>
          <c:showCatName val="0"/>
          <c:showSerName val="0"/>
          <c:showPercent val="0"/>
          <c:showBubbleSize val="0"/>
        </c:dLbls>
        <c:gapWidth val="100"/>
        <c:axId val="966184799"/>
        <c:axId val="966183551"/>
      </c:barChart>
      <c:valAx>
        <c:axId val="966183551"/>
        <c:scaling>
          <c:orientation val="minMax"/>
        </c:scaling>
        <c:delete val="1"/>
        <c:axPos val="b"/>
        <c:numFmt formatCode="0%" sourceLinked="1"/>
        <c:majorTickMark val="out"/>
        <c:minorTickMark val="none"/>
        <c:tickLblPos val="nextTo"/>
        <c:crossAx val="966184799"/>
        <c:crosses val="autoZero"/>
        <c:crossBetween val="between"/>
      </c:valAx>
      <c:catAx>
        <c:axId val="96618479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966183551"/>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2588082430422245"/>
          <c:y val="8.639553736436921E-2"/>
          <c:w val="0.44712778165679246"/>
          <c:h val="0.91360446263563067"/>
        </c:manualLayout>
      </c:layout>
      <c:barChart>
        <c:barDir val="bar"/>
        <c:grouping val="clustered"/>
        <c:varyColors val="0"/>
        <c:ser>
          <c:idx val="0"/>
          <c:order val="0"/>
          <c:tx>
            <c:strRef>
              <c:f>Sheet1!$B$1</c:f>
              <c:strCache>
                <c:ptCount val="1"/>
                <c:pt idx="0">
                  <c:v>Total</c:v>
                </c:pt>
              </c:strCache>
            </c:strRef>
          </c:tx>
          <c:spPr>
            <a:solidFill>
              <a:schemeClr val="accent1"/>
            </a:solidFill>
            <a:ln w="19050">
              <a:solidFill>
                <a:schemeClr val="lt1"/>
              </a:solidFill>
            </a:ln>
            <a:effectLst/>
          </c:spPr>
          <c:invertIfNegative val="0"/>
          <c:dPt>
            <c:idx val="0"/>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1-DA28-4A6A-91DB-3D6B767E613A}"/>
              </c:ext>
            </c:extLst>
          </c:dPt>
          <c:dPt>
            <c:idx val="1"/>
            <c:invertIfNegative val="0"/>
            <c:bubble3D val="0"/>
            <c:extLst>
              <c:ext xmlns:c16="http://schemas.microsoft.com/office/drawing/2014/chart" uri="{C3380CC4-5D6E-409C-BE32-E72D297353CC}">
                <c16:uniqueId val="{00000003-DA28-4A6A-91DB-3D6B767E613A}"/>
              </c:ext>
            </c:extLst>
          </c:dPt>
          <c:dPt>
            <c:idx val="2"/>
            <c:invertIfNegative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5-DA28-4A6A-91DB-3D6B767E613A}"/>
              </c:ext>
            </c:extLst>
          </c:dPt>
          <c:dPt>
            <c:idx val="3"/>
            <c:invertIfNegative val="0"/>
            <c:bubble3D val="0"/>
            <c:spPr>
              <a:solidFill>
                <a:schemeClr val="accent1">
                  <a:tint val="30000"/>
                </a:schemeClr>
              </a:solidFill>
              <a:ln w="19050">
                <a:solidFill>
                  <a:schemeClr val="lt1"/>
                </a:solidFill>
              </a:ln>
              <a:effectLst/>
            </c:spPr>
            <c:extLst>
              <c:ext xmlns:c16="http://schemas.microsoft.com/office/drawing/2014/chart" uri="{C3380CC4-5D6E-409C-BE32-E72D297353CC}">
                <c16:uniqueId val="{00000007-DA28-4A6A-91DB-3D6B767E613A}"/>
              </c:ext>
            </c:extLst>
          </c:dPt>
          <c:dPt>
            <c:idx val="4"/>
            <c:invertIfNegative val="0"/>
            <c:bubble3D val="0"/>
            <c:spPr>
              <a:solidFill>
                <a:srgbClr val="BFBFBF"/>
              </a:solidFill>
              <a:ln w="19050">
                <a:solidFill>
                  <a:schemeClr val="lt1"/>
                </a:solidFill>
              </a:ln>
              <a:effectLst/>
            </c:spPr>
            <c:extLst>
              <c:ext xmlns:c16="http://schemas.microsoft.com/office/drawing/2014/chart" uri="{C3380CC4-5D6E-409C-BE32-E72D297353CC}">
                <c16:uniqueId val="{00000009-DA28-4A6A-91DB-3D6B767E613A}"/>
              </c:ext>
            </c:extLst>
          </c:dPt>
          <c:dLbls>
            <c:dLbl>
              <c:idx val="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A28-4A6A-91DB-3D6B767E613A}"/>
                </c:ext>
              </c:extLst>
            </c:dLbl>
            <c:dLbl>
              <c:idx val="2"/>
              <c:spPr>
                <a:noFill/>
                <a:ln>
                  <a:noFill/>
                </a:ln>
                <a:effectLst/>
              </c:spPr>
              <c:txPr>
                <a:bodyPr rot="0" spcFirstLastPara="1" vertOverflow="ellipsis" vert="horz" wrap="square" lIns="38100" tIns="19050" rIns="38100" bIns="19050" anchor="ctr" anchorCtr="0">
                  <a:noAutofit/>
                </a:bodyPr>
                <a:lstStyle/>
                <a:p>
                  <a:pPr algn="ctr" rtl="0">
                    <a:defRPr lang="en-US"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A28-4A6A-91DB-3D6B767E613A}"/>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28-4A6A-91DB-3D6B767E613A}"/>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28-4A6A-91DB-3D6B767E613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Sheet1!$A$2:$A$6</c:f>
              <c:strCache>
                <c:ptCount val="5"/>
                <c:pt idx="0">
                  <c:v>I have convinced some of my family or friends to get vaccinated </c:v>
                </c:pt>
                <c:pt idx="1">
                  <c:v>I have tried to convince some of my family or friends to get vaccinated, but it hasn’t worked</c:v>
                </c:pt>
                <c:pt idx="2">
                  <c:v>I would be willing to ask unvaccinated family or friends to get vaccinated but have not yet done so</c:v>
                </c:pt>
                <c:pt idx="3">
                  <c:v>I don’t want to try and convince unvaccinated family or friends to get vaccinated</c:v>
                </c:pt>
                <c:pt idx="4">
                  <c:v>Most of my friends and family are already vaccinated so I don’t need to try and convince them</c:v>
                </c:pt>
              </c:strCache>
            </c:strRef>
          </c:cat>
          <c:val>
            <c:numRef>
              <c:f>Sheet1!$B$2:$B$6</c:f>
              <c:numCache>
                <c:formatCode>0%\ \ \ \ \ \ \ \ </c:formatCode>
                <c:ptCount val="5"/>
                <c:pt idx="0">
                  <c:v>0.1998917295756</c:v>
                </c:pt>
                <c:pt idx="1">
                  <c:v>0.1618984602904</c:v>
                </c:pt>
                <c:pt idx="2">
                  <c:v>8.7039220104669995E-2</c:v>
                </c:pt>
                <c:pt idx="3">
                  <c:v>9.7942944079319999E-2</c:v>
                </c:pt>
                <c:pt idx="4">
                  <c:v>0.45322764595000004</c:v>
                </c:pt>
              </c:numCache>
            </c:numRef>
          </c:val>
          <c:extLst>
            <c:ext xmlns:c16="http://schemas.microsoft.com/office/drawing/2014/chart" uri="{C3380CC4-5D6E-409C-BE32-E72D297353CC}">
              <c16:uniqueId val="{0000000A-DA28-4A6A-91DB-3D6B767E613A}"/>
            </c:ext>
          </c:extLst>
        </c:ser>
        <c:dLbls>
          <c:showLegendKey val="0"/>
          <c:showVal val="0"/>
          <c:showCatName val="0"/>
          <c:showSerName val="0"/>
          <c:showPercent val="0"/>
          <c:showBubbleSize val="0"/>
        </c:dLbls>
        <c:gapWidth val="100"/>
        <c:axId val="966184799"/>
        <c:axId val="966183551"/>
      </c:barChart>
      <c:valAx>
        <c:axId val="966183551"/>
        <c:scaling>
          <c:orientation val="minMax"/>
        </c:scaling>
        <c:delete val="1"/>
        <c:axPos val="b"/>
        <c:numFmt formatCode="0%\ \ \ \ \ \ \ \ " sourceLinked="1"/>
        <c:majorTickMark val="out"/>
        <c:minorTickMark val="none"/>
        <c:tickLblPos val="nextTo"/>
        <c:crossAx val="966184799"/>
        <c:crosses val="autoZero"/>
        <c:crossBetween val="between"/>
      </c:valAx>
      <c:catAx>
        <c:axId val="96618479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966183551"/>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632279711246971"/>
          <c:y val="3.1207462622179566E-5"/>
          <c:w val="0.2858590855779975"/>
          <c:h val="0.81764997709922971"/>
        </c:manualLayout>
      </c:layout>
      <c:barChart>
        <c:barDir val="bar"/>
        <c:grouping val="clustered"/>
        <c:varyColors val="0"/>
        <c:ser>
          <c:idx val="2"/>
          <c:order val="0"/>
          <c:tx>
            <c:strRef>
              <c:f>Sheet1!$I$2</c:f>
              <c:strCache>
                <c:ptCount val="1"/>
                <c:pt idx="0">
                  <c:v>July to Sept </c:v>
                </c:pt>
              </c:strCache>
            </c:strRef>
          </c:tx>
          <c:spPr>
            <a:solidFill>
              <a:srgbClr val="17375E"/>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2247-4214-AE9D-83BB352E7619}"/>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247-4214-AE9D-83BB352E7619}"/>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2247-4214-AE9D-83BB352E7619}"/>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247-4214-AE9D-83BB352E761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Sheet1!$A$3:$A$29</c:f>
              <c:strCache>
                <c:ptCount val="11"/>
                <c:pt idx="0">
                  <c:v>Side effects, long-term risks, safety, allergic reactions</c:v>
                </c:pt>
                <c:pt idx="1">
                  <c:v>Not enough research done on the vaccine, too quick</c:v>
                </c:pt>
                <c:pt idx="2">
                  <c:v>Lack of trust in government, CDC, Big Pharma, vaccine/ingredients</c:v>
                </c:pt>
                <c:pt idx="3">
                  <c:v>Ineffective/Does not work</c:v>
                </c:pt>
                <c:pt idx="4">
                  <c:v>Desire for personal freedom/choice</c:v>
                </c:pt>
                <c:pt idx="5">
                  <c:v>Unnecessary, not at risk, and/or already had COVID</c:v>
                </c:pt>
                <c:pt idx="6">
                  <c:v>Causes COVID</c:v>
                </c:pt>
                <c:pt idx="7">
                  <c:v>Anti-vaccination in general</c:v>
                </c:pt>
                <c:pt idx="8">
                  <c:v>Not FDA approved</c:v>
                </c:pt>
                <c:pt idx="9">
                  <c:v>Religious reasons</c:v>
                </c:pt>
                <c:pt idx="10">
                  <c:v>Other</c:v>
                </c:pt>
              </c:strCache>
            </c:strRef>
          </c:cat>
          <c:val>
            <c:numRef>
              <c:f>Sheet1!$I$3:$I$29</c:f>
            </c:numRef>
          </c:val>
          <c:extLst>
            <c:ext xmlns:c16="http://schemas.microsoft.com/office/drawing/2014/chart" uri="{C3380CC4-5D6E-409C-BE32-E72D297353CC}">
              <c16:uniqueId val="{00000004-2247-4214-AE9D-83BB352E7619}"/>
            </c:ext>
          </c:extLst>
        </c:ser>
        <c:ser>
          <c:idx val="1"/>
          <c:order val="1"/>
          <c:tx>
            <c:strRef>
              <c:f>Sheet1!$H$2</c:f>
              <c:strCache>
                <c:ptCount val="1"/>
                <c:pt idx="0">
                  <c:v>May or June </c:v>
                </c:pt>
              </c:strCache>
            </c:strRef>
          </c:tx>
          <c:spPr>
            <a:solidFill>
              <a:schemeClr val="tx2">
                <a:lumMod val="60000"/>
                <a:lumOff val="4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2247-4214-AE9D-83BB352E7619}"/>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2247-4214-AE9D-83BB352E7619}"/>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2247-4214-AE9D-83BB352E7619}"/>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2247-4214-AE9D-83BB352E7619}"/>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2247-4214-AE9D-83BB352E7619}"/>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2247-4214-AE9D-83BB352E761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Sheet1!$A$3:$A$29</c:f>
              <c:strCache>
                <c:ptCount val="11"/>
                <c:pt idx="0">
                  <c:v>Side effects, long-term risks, safety, allergic reactions</c:v>
                </c:pt>
                <c:pt idx="1">
                  <c:v>Not enough research done on the vaccine, too quick</c:v>
                </c:pt>
                <c:pt idx="2">
                  <c:v>Lack of trust in government, CDC, Big Pharma, vaccine/ingredients</c:v>
                </c:pt>
                <c:pt idx="3">
                  <c:v>Ineffective/Does not work</c:v>
                </c:pt>
                <c:pt idx="4">
                  <c:v>Desire for personal freedom/choice</c:v>
                </c:pt>
                <c:pt idx="5">
                  <c:v>Unnecessary, not at risk, and/or already had COVID</c:v>
                </c:pt>
                <c:pt idx="6">
                  <c:v>Causes COVID</c:v>
                </c:pt>
                <c:pt idx="7">
                  <c:v>Anti-vaccination in general</c:v>
                </c:pt>
                <c:pt idx="8">
                  <c:v>Not FDA approved</c:v>
                </c:pt>
                <c:pt idx="9">
                  <c:v>Religious reasons</c:v>
                </c:pt>
                <c:pt idx="10">
                  <c:v>Other</c:v>
                </c:pt>
              </c:strCache>
            </c:strRef>
          </c:cat>
          <c:val>
            <c:numRef>
              <c:f>Sheet1!$H$3:$H$29</c:f>
            </c:numRef>
          </c:val>
          <c:extLst>
            <c:ext xmlns:c16="http://schemas.microsoft.com/office/drawing/2014/chart" uri="{C3380CC4-5D6E-409C-BE32-E72D297353CC}">
              <c16:uniqueId val="{0000000B-2247-4214-AE9D-83BB352E7619}"/>
            </c:ext>
          </c:extLst>
        </c:ser>
        <c:ser>
          <c:idx val="0"/>
          <c:order val="2"/>
          <c:tx>
            <c:strRef>
              <c:f>Sheet1!$G$2</c:f>
              <c:strCache>
                <c:ptCount val="1"/>
                <c:pt idx="0">
                  <c:v>NET</c:v>
                </c:pt>
              </c:strCache>
            </c:strRef>
          </c:tx>
          <c:spPr>
            <a:solidFill>
              <a:srgbClr val="B9CDE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Sheet1!$A$3:$A$29</c:f>
              <c:strCache>
                <c:ptCount val="11"/>
                <c:pt idx="0">
                  <c:v>Side effects, long-term risks, safety, allergic reactions</c:v>
                </c:pt>
                <c:pt idx="1">
                  <c:v>Not enough research done on the vaccine, too quick</c:v>
                </c:pt>
                <c:pt idx="2">
                  <c:v>Lack of trust in government, CDC, Big Pharma, vaccine/ingredients</c:v>
                </c:pt>
                <c:pt idx="3">
                  <c:v>Ineffective/Does not work</c:v>
                </c:pt>
                <c:pt idx="4">
                  <c:v>Desire for personal freedom/choice</c:v>
                </c:pt>
                <c:pt idx="5">
                  <c:v>Unnecessary, not at risk, and/or already had COVID</c:v>
                </c:pt>
                <c:pt idx="6">
                  <c:v>Causes COVID</c:v>
                </c:pt>
                <c:pt idx="7">
                  <c:v>Anti-vaccination in general</c:v>
                </c:pt>
                <c:pt idx="8">
                  <c:v>Not FDA approved</c:v>
                </c:pt>
                <c:pt idx="9">
                  <c:v>Religious reasons</c:v>
                </c:pt>
                <c:pt idx="10">
                  <c:v>Other</c:v>
                </c:pt>
              </c:strCache>
            </c:strRef>
          </c:cat>
          <c:val>
            <c:numRef>
              <c:f>Sheet1!$G$3:$G$29</c:f>
              <c:numCache>
                <c:formatCode>0%\ \ \ \ \ \ \ \ </c:formatCode>
                <c:ptCount val="11"/>
                <c:pt idx="0">
                  <c:v>0.54336119452980003</c:v>
                </c:pt>
                <c:pt idx="1">
                  <c:v>0.2318930160679</c:v>
                </c:pt>
                <c:pt idx="2">
                  <c:v>0.22939680355770001</c:v>
                </c:pt>
                <c:pt idx="3">
                  <c:v>0.12683722546859999</c:v>
                </c:pt>
                <c:pt idx="4">
                  <c:v>4.5826822274000006E-2</c:v>
                </c:pt>
                <c:pt idx="5">
                  <c:v>0.03</c:v>
                </c:pt>
                <c:pt idx="6">
                  <c:v>1.5317269627200002E-2</c:v>
                </c:pt>
                <c:pt idx="7">
                  <c:v>2.0577024532760002E-2</c:v>
                </c:pt>
                <c:pt idx="8">
                  <c:v>1.5250646332950001E-2</c:v>
                </c:pt>
                <c:pt idx="9">
                  <c:v>1.0075070356519999E-2</c:v>
                </c:pt>
                <c:pt idx="10" formatCode="0%">
                  <c:v>7.0000000000000007E-2</c:v>
                </c:pt>
              </c:numCache>
            </c:numRef>
          </c:val>
          <c:extLst>
            <c:ext xmlns:c16="http://schemas.microsoft.com/office/drawing/2014/chart" uri="{C3380CC4-5D6E-409C-BE32-E72D297353CC}">
              <c16:uniqueId val="{0000000E-2247-4214-AE9D-83BB352E7619}"/>
            </c:ext>
          </c:extLst>
        </c:ser>
        <c:dLbls>
          <c:showLegendKey val="0"/>
          <c:showVal val="0"/>
          <c:showCatName val="0"/>
          <c:showSerName val="0"/>
          <c:showPercent val="0"/>
          <c:showBubbleSize val="0"/>
        </c:dLbls>
        <c:gapWidth val="100"/>
        <c:axId val="853325264"/>
        <c:axId val="853323952"/>
      </c:barChart>
      <c:catAx>
        <c:axId val="853325264"/>
        <c:scaling>
          <c:orientation val="maxMin"/>
        </c:scaling>
        <c:delete val="1"/>
        <c:axPos val="l"/>
        <c:numFmt formatCode="General" sourceLinked="1"/>
        <c:majorTickMark val="out"/>
        <c:minorTickMark val="none"/>
        <c:tickLblPos val="nextTo"/>
        <c:crossAx val="853323952"/>
        <c:crosses val="autoZero"/>
        <c:auto val="1"/>
        <c:lblAlgn val="ctr"/>
        <c:lblOffset val="100"/>
        <c:noMultiLvlLbl val="0"/>
      </c:catAx>
      <c:valAx>
        <c:axId val="853323952"/>
        <c:scaling>
          <c:orientation val="minMax"/>
          <c:max val="1"/>
          <c:min val="0"/>
        </c:scaling>
        <c:delete val="1"/>
        <c:axPos val="t"/>
        <c:numFmt formatCode="0%\ \ \ \ \ \ \ \ " sourceLinked="1"/>
        <c:majorTickMark val="out"/>
        <c:minorTickMark val="none"/>
        <c:tickLblPos val="nextTo"/>
        <c:crossAx val="85332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718604510890329"/>
          <c:y val="6.4019152648544603E-2"/>
          <c:w val="0.44252707524991319"/>
          <c:h val="0.93598084735145537"/>
        </c:manualLayout>
      </c:layout>
      <c:barChart>
        <c:barDir val="bar"/>
        <c:grouping val="clustered"/>
        <c:varyColors val="0"/>
        <c:ser>
          <c:idx val="0"/>
          <c:order val="0"/>
          <c:tx>
            <c:strRef>
              <c:f>Sheet1!$B$1</c:f>
              <c:strCache>
                <c:ptCount val="1"/>
                <c:pt idx="0">
                  <c:v>Total</c:v>
                </c:pt>
              </c:strCache>
            </c:strRef>
          </c:tx>
          <c:spPr>
            <a:solidFill>
              <a:schemeClr val="accent1"/>
            </a:solidFill>
            <a:ln w="19050">
              <a:solidFill>
                <a:schemeClr val="lt1"/>
              </a:solidFill>
            </a:ln>
            <a:effectLst/>
          </c:spPr>
          <c:invertIfNegative val="0"/>
          <c:dPt>
            <c:idx val="0"/>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1-B05E-4734-9F1E-89C304631E87}"/>
              </c:ext>
            </c:extLst>
          </c:dPt>
          <c:dPt>
            <c:idx val="1"/>
            <c:invertIfNegative val="0"/>
            <c:bubble3D val="0"/>
            <c:extLst>
              <c:ext xmlns:c16="http://schemas.microsoft.com/office/drawing/2014/chart" uri="{C3380CC4-5D6E-409C-BE32-E72D297353CC}">
                <c16:uniqueId val="{00000003-B05E-4734-9F1E-89C304631E87}"/>
              </c:ext>
            </c:extLst>
          </c:dPt>
          <c:dPt>
            <c:idx val="2"/>
            <c:invertIfNegative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5-B05E-4734-9F1E-89C304631E87}"/>
              </c:ext>
            </c:extLst>
          </c:dPt>
          <c:dPt>
            <c:idx val="3"/>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B05E-4734-9F1E-89C304631E87}"/>
              </c:ext>
            </c:extLst>
          </c:dPt>
          <c:dPt>
            <c:idx val="4"/>
            <c:invertIfNegative val="0"/>
            <c:bubble3D val="0"/>
            <c:spPr>
              <a:solidFill>
                <a:schemeClr val="accent1">
                  <a:tint val="95000"/>
                </a:schemeClr>
              </a:solidFill>
              <a:ln w="19050">
                <a:solidFill>
                  <a:schemeClr val="lt1"/>
                </a:solidFill>
              </a:ln>
              <a:effectLst/>
            </c:spPr>
            <c:extLst>
              <c:ext xmlns:c16="http://schemas.microsoft.com/office/drawing/2014/chart" uri="{C3380CC4-5D6E-409C-BE32-E72D297353CC}">
                <c16:uniqueId val="{00000009-B05E-4734-9F1E-89C304631E87}"/>
              </c:ext>
            </c:extLst>
          </c:dPt>
          <c:dLbls>
            <c:dLbl>
              <c:idx val="0"/>
              <c:layout>
                <c:manualLayout>
                  <c:x val="-0.25290930672036405"/>
                  <c:y val="-1.5648945425024641E-16"/>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2879977727934108"/>
                      <c:h val="0.14690093531813991"/>
                    </c:manualLayout>
                  </c15:layout>
                </c:ext>
                <c:ext xmlns:c16="http://schemas.microsoft.com/office/drawing/2014/chart" uri="{C3380CC4-5D6E-409C-BE32-E72D297353CC}">
                  <c16:uniqueId val="{00000001-B05E-4734-9F1E-89C304631E87}"/>
                </c:ext>
              </c:extLst>
            </c:dLbl>
            <c:dLbl>
              <c:idx val="2"/>
              <c:spPr>
                <a:noFill/>
                <a:ln>
                  <a:noFill/>
                </a:ln>
                <a:effectLst/>
              </c:spPr>
              <c:txPr>
                <a:bodyPr rot="0" spcFirstLastPara="1" vertOverflow="ellipsis" vert="horz" wrap="square" lIns="38100" tIns="19050" rIns="38100" bIns="19050" anchor="ctr" anchorCtr="0">
                  <a:noAutofit/>
                </a:bodyPr>
                <a:lstStyle/>
                <a:p>
                  <a:pPr algn="ctr" rtl="0">
                    <a:defRPr lang="en-US"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05E-4734-9F1E-89C304631E87}"/>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5E-4734-9F1E-89C304631E8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Sheet1!$A$2:$A$5</c:f>
              <c:strCache>
                <c:ptCount val="4"/>
                <c:pt idx="0">
                  <c:v>Some of my family or friends have told me to get vaccinated</c:v>
                </c:pt>
                <c:pt idx="1">
                  <c:v>Have been told both - to get vaccinated by some and not by others</c:v>
                </c:pt>
                <c:pt idx="2">
                  <c:v>Some of my family or friends have told me not to get vaccinated</c:v>
                </c:pt>
                <c:pt idx="3">
                  <c:v>I have not talked with family and friends about whether to get vaccinated</c:v>
                </c:pt>
              </c:strCache>
            </c:strRef>
          </c:cat>
          <c:val>
            <c:numRef>
              <c:f>Sheet1!$B$2:$B$5</c:f>
              <c:numCache>
                <c:formatCode>0%</c:formatCode>
                <c:ptCount val="4"/>
                <c:pt idx="0">
                  <c:v>0.34</c:v>
                </c:pt>
                <c:pt idx="1">
                  <c:v>0.14000000000000001</c:v>
                </c:pt>
                <c:pt idx="2">
                  <c:v>0.2</c:v>
                </c:pt>
                <c:pt idx="3">
                  <c:v>0.32</c:v>
                </c:pt>
              </c:numCache>
            </c:numRef>
          </c:val>
          <c:extLst>
            <c:ext xmlns:c16="http://schemas.microsoft.com/office/drawing/2014/chart" uri="{C3380CC4-5D6E-409C-BE32-E72D297353CC}">
              <c16:uniqueId val="{0000000A-B05E-4734-9F1E-89C304631E87}"/>
            </c:ext>
          </c:extLst>
        </c:ser>
        <c:dLbls>
          <c:showLegendKey val="0"/>
          <c:showVal val="0"/>
          <c:showCatName val="0"/>
          <c:showSerName val="0"/>
          <c:showPercent val="0"/>
          <c:showBubbleSize val="0"/>
        </c:dLbls>
        <c:gapWidth val="100"/>
        <c:axId val="966184799"/>
        <c:axId val="966183551"/>
      </c:barChart>
      <c:valAx>
        <c:axId val="966183551"/>
        <c:scaling>
          <c:orientation val="minMax"/>
        </c:scaling>
        <c:delete val="1"/>
        <c:axPos val="b"/>
        <c:numFmt formatCode="0%" sourceLinked="1"/>
        <c:majorTickMark val="out"/>
        <c:minorTickMark val="none"/>
        <c:tickLblPos val="nextTo"/>
        <c:crossAx val="966184799"/>
        <c:crosses val="autoZero"/>
        <c:crossBetween val="between"/>
      </c:valAx>
      <c:catAx>
        <c:axId val="96618479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966183551"/>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606830923985437"/>
          <c:y val="3.1792968196517595E-3"/>
          <c:w val="0.2858590855779975"/>
          <c:h val="0.94400132758517197"/>
        </c:manualLayout>
      </c:layout>
      <c:barChart>
        <c:barDir val="bar"/>
        <c:grouping val="clustered"/>
        <c:varyColors val="0"/>
        <c:ser>
          <c:idx val="2"/>
          <c:order val="0"/>
          <c:tx>
            <c:strRef>
              <c:f>Sheet1!$D$2</c:f>
              <c:strCache>
                <c:ptCount val="1"/>
                <c:pt idx="0">
                  <c:v>July to Sept </c:v>
                </c:pt>
              </c:strCache>
            </c:strRef>
          </c:tx>
          <c:spPr>
            <a:solidFill>
              <a:srgbClr val="17375E"/>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2247-4214-AE9D-83BB352E7619}"/>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247-4214-AE9D-83BB352E7619}"/>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2247-4214-AE9D-83BB352E7619}"/>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247-4214-AE9D-83BB352E761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Sheet1!$A$3:$A$29</c:f>
              <c:strCache>
                <c:ptCount val="10"/>
                <c:pt idx="0">
                  <c:v>Self </c:v>
                </c:pt>
                <c:pt idx="1">
                  <c:v>Spouse/Partner</c:v>
                </c:pt>
                <c:pt idx="2">
                  <c:v>Parent(s)</c:v>
                </c:pt>
                <c:pt idx="3">
                  <c:v>Other relative</c:v>
                </c:pt>
                <c:pt idx="4">
                  <c:v>Child(ren)</c:v>
                </c:pt>
                <c:pt idx="5">
                  <c:v>Doctor/Medical professional</c:v>
                </c:pt>
                <c:pt idx="6">
                  <c:v>Close friend</c:v>
                </c:pt>
                <c:pt idx="7">
                  <c:v>Sibling(s)</c:v>
                </c:pt>
                <c:pt idx="8">
                  <c:v>Employer, boss or co-worker</c:v>
                </c:pt>
                <c:pt idx="9">
                  <c:v>A person who died/severely ill from COVID</c:v>
                </c:pt>
              </c:strCache>
            </c:strRef>
          </c:cat>
          <c:val>
            <c:numRef>
              <c:f>Sheet1!$D$3:$D$29</c:f>
            </c:numRef>
          </c:val>
          <c:extLst>
            <c:ext xmlns:c16="http://schemas.microsoft.com/office/drawing/2014/chart" uri="{C3380CC4-5D6E-409C-BE32-E72D297353CC}">
              <c16:uniqueId val="{00000004-2247-4214-AE9D-83BB352E7619}"/>
            </c:ext>
          </c:extLst>
        </c:ser>
        <c:ser>
          <c:idx val="1"/>
          <c:order val="1"/>
          <c:tx>
            <c:strRef>
              <c:f>Sheet1!$C$2</c:f>
              <c:strCache>
                <c:ptCount val="1"/>
                <c:pt idx="0">
                  <c:v>May or June </c:v>
                </c:pt>
              </c:strCache>
            </c:strRef>
          </c:tx>
          <c:spPr>
            <a:solidFill>
              <a:schemeClr val="tx2">
                <a:lumMod val="60000"/>
                <a:lumOff val="4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2247-4214-AE9D-83BB352E7619}"/>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2247-4214-AE9D-83BB352E7619}"/>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2247-4214-AE9D-83BB352E7619}"/>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2247-4214-AE9D-83BB352E7619}"/>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2247-4214-AE9D-83BB352E7619}"/>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2247-4214-AE9D-83BB352E761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Sheet1!$A$3:$A$29</c:f>
              <c:strCache>
                <c:ptCount val="10"/>
                <c:pt idx="0">
                  <c:v>Self </c:v>
                </c:pt>
                <c:pt idx="1">
                  <c:v>Spouse/Partner</c:v>
                </c:pt>
                <c:pt idx="2">
                  <c:v>Parent(s)</c:v>
                </c:pt>
                <c:pt idx="3">
                  <c:v>Other relative</c:v>
                </c:pt>
                <c:pt idx="4">
                  <c:v>Child(ren)</c:v>
                </c:pt>
                <c:pt idx="5">
                  <c:v>Doctor/Medical professional</c:v>
                </c:pt>
                <c:pt idx="6">
                  <c:v>Close friend</c:v>
                </c:pt>
                <c:pt idx="7">
                  <c:v>Sibling(s)</c:v>
                </c:pt>
                <c:pt idx="8">
                  <c:v>Employer, boss or co-worker</c:v>
                </c:pt>
                <c:pt idx="9">
                  <c:v>A person who died/severely ill from COVID</c:v>
                </c:pt>
              </c:strCache>
            </c:strRef>
          </c:cat>
          <c:val>
            <c:numRef>
              <c:f>Sheet1!$C$3:$C$29</c:f>
            </c:numRef>
          </c:val>
          <c:extLst>
            <c:ext xmlns:c16="http://schemas.microsoft.com/office/drawing/2014/chart" uri="{C3380CC4-5D6E-409C-BE32-E72D297353CC}">
              <c16:uniqueId val="{0000000B-2247-4214-AE9D-83BB352E7619}"/>
            </c:ext>
          </c:extLst>
        </c:ser>
        <c:ser>
          <c:idx val="0"/>
          <c:order val="2"/>
          <c:tx>
            <c:strRef>
              <c:f>Sheet1!$B$2</c:f>
              <c:strCache>
                <c:ptCount val="1"/>
                <c:pt idx="0">
                  <c:v>NET</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Sheet1!$A$3:$A$29</c:f>
              <c:strCache>
                <c:ptCount val="10"/>
                <c:pt idx="0">
                  <c:v>Self </c:v>
                </c:pt>
                <c:pt idx="1">
                  <c:v>Spouse/Partner</c:v>
                </c:pt>
                <c:pt idx="2">
                  <c:v>Parent(s)</c:v>
                </c:pt>
                <c:pt idx="3">
                  <c:v>Other relative</c:v>
                </c:pt>
                <c:pt idx="4">
                  <c:v>Child(ren)</c:v>
                </c:pt>
                <c:pt idx="5">
                  <c:v>Doctor/Medical professional</c:v>
                </c:pt>
                <c:pt idx="6">
                  <c:v>Close friend</c:v>
                </c:pt>
                <c:pt idx="7">
                  <c:v>Sibling(s)</c:v>
                </c:pt>
                <c:pt idx="8">
                  <c:v>Employer, boss or co-worker</c:v>
                </c:pt>
                <c:pt idx="9">
                  <c:v>A person who died/severely ill from COVID</c:v>
                </c:pt>
              </c:strCache>
            </c:strRef>
          </c:cat>
          <c:val>
            <c:numRef>
              <c:f>Sheet1!$B$3:$B$29</c:f>
              <c:numCache>
                <c:formatCode>0%</c:formatCode>
                <c:ptCount val="10"/>
                <c:pt idx="0">
                  <c:v>0.3</c:v>
                </c:pt>
                <c:pt idx="1">
                  <c:v>0.18559564573909998</c:v>
                </c:pt>
                <c:pt idx="2">
                  <c:v>0.13</c:v>
                </c:pt>
                <c:pt idx="3">
                  <c:v>0.1</c:v>
                </c:pt>
                <c:pt idx="4">
                  <c:v>0.10162520547159999</c:v>
                </c:pt>
                <c:pt idx="5">
                  <c:v>8.8642834319699992E-2</c:v>
                </c:pt>
                <c:pt idx="6">
                  <c:v>6.3704335492460004E-2</c:v>
                </c:pt>
                <c:pt idx="7">
                  <c:v>4.1713526602700002E-2</c:v>
                </c:pt>
                <c:pt idx="8">
                  <c:v>3.1203126240309999E-2</c:v>
                </c:pt>
                <c:pt idx="9">
                  <c:v>2.79052201264E-2</c:v>
                </c:pt>
              </c:numCache>
            </c:numRef>
          </c:val>
          <c:extLst>
            <c:ext xmlns:c16="http://schemas.microsoft.com/office/drawing/2014/chart" uri="{C3380CC4-5D6E-409C-BE32-E72D297353CC}">
              <c16:uniqueId val="{0000000E-2247-4214-AE9D-83BB352E7619}"/>
            </c:ext>
          </c:extLst>
        </c:ser>
        <c:dLbls>
          <c:showLegendKey val="0"/>
          <c:showVal val="0"/>
          <c:showCatName val="0"/>
          <c:showSerName val="0"/>
          <c:showPercent val="0"/>
          <c:showBubbleSize val="0"/>
        </c:dLbls>
        <c:gapWidth val="100"/>
        <c:axId val="853325264"/>
        <c:axId val="853323952"/>
      </c:barChart>
      <c:catAx>
        <c:axId val="8533252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53323952"/>
        <c:crosses val="autoZero"/>
        <c:auto val="1"/>
        <c:lblAlgn val="ctr"/>
        <c:lblOffset val="100"/>
        <c:noMultiLvlLbl val="0"/>
      </c:catAx>
      <c:valAx>
        <c:axId val="853323952"/>
        <c:scaling>
          <c:orientation val="minMax"/>
          <c:max val="1"/>
          <c:min val="0"/>
        </c:scaling>
        <c:delete val="1"/>
        <c:axPos val="t"/>
        <c:numFmt formatCode="0%" sourceLinked="1"/>
        <c:majorTickMark val="out"/>
        <c:minorTickMark val="none"/>
        <c:tickLblPos val="nextTo"/>
        <c:crossAx val="85332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606830923985437"/>
          <c:y val="3.1792968196517595E-3"/>
          <c:w val="0.2858590855779975"/>
          <c:h val="0.94400132758517197"/>
        </c:manualLayout>
      </c:layout>
      <c:barChart>
        <c:barDir val="bar"/>
        <c:grouping val="clustered"/>
        <c:varyColors val="0"/>
        <c:ser>
          <c:idx val="2"/>
          <c:order val="0"/>
          <c:tx>
            <c:strRef>
              <c:f>Sheet1!$D$2</c:f>
              <c:strCache>
                <c:ptCount val="1"/>
                <c:pt idx="0">
                  <c:v>July to Sept </c:v>
                </c:pt>
              </c:strCache>
            </c:strRef>
          </c:tx>
          <c:spPr>
            <a:solidFill>
              <a:srgbClr val="17375E"/>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2247-4214-AE9D-83BB352E7619}"/>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247-4214-AE9D-83BB352E7619}"/>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2247-4214-AE9D-83BB352E7619}"/>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247-4214-AE9D-83BB352E761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Sheet1!$A$3:$A$29</c:f>
              <c:strCache>
                <c:ptCount val="10"/>
                <c:pt idx="0">
                  <c:v>Nobody</c:v>
                </c:pt>
                <c:pt idx="1">
                  <c:v>Spouse/Partner</c:v>
                </c:pt>
                <c:pt idx="2">
                  <c:v>Child(ren)</c:v>
                </c:pt>
                <c:pt idx="3">
                  <c:v>Parent(s)</c:v>
                </c:pt>
                <c:pt idx="4">
                  <c:v>Doctor/Medical professional</c:v>
                </c:pt>
                <c:pt idx="5">
                  <c:v>Friend</c:v>
                </c:pt>
                <c:pt idx="6">
                  <c:v>Other relative</c:v>
                </c:pt>
                <c:pt idx="7">
                  <c:v>God</c:v>
                </c:pt>
                <c:pt idx="8">
                  <c:v>Self</c:v>
                </c:pt>
                <c:pt idx="9">
                  <c:v>Religious leader/community</c:v>
                </c:pt>
              </c:strCache>
            </c:strRef>
          </c:cat>
          <c:val>
            <c:numRef>
              <c:f>Sheet1!$D$3:$D$29</c:f>
            </c:numRef>
          </c:val>
          <c:extLst>
            <c:ext xmlns:c16="http://schemas.microsoft.com/office/drawing/2014/chart" uri="{C3380CC4-5D6E-409C-BE32-E72D297353CC}">
              <c16:uniqueId val="{00000004-2247-4214-AE9D-83BB352E7619}"/>
            </c:ext>
          </c:extLst>
        </c:ser>
        <c:ser>
          <c:idx val="1"/>
          <c:order val="1"/>
          <c:tx>
            <c:strRef>
              <c:f>Sheet1!$C$2</c:f>
              <c:strCache>
                <c:ptCount val="1"/>
                <c:pt idx="0">
                  <c:v>May or June </c:v>
                </c:pt>
              </c:strCache>
            </c:strRef>
          </c:tx>
          <c:spPr>
            <a:solidFill>
              <a:schemeClr val="tx2">
                <a:lumMod val="60000"/>
                <a:lumOff val="4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2247-4214-AE9D-83BB352E7619}"/>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2247-4214-AE9D-83BB352E7619}"/>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2247-4214-AE9D-83BB352E7619}"/>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2247-4214-AE9D-83BB352E7619}"/>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2247-4214-AE9D-83BB352E7619}"/>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2247-4214-AE9D-83BB352E761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Sheet1!$A$3:$A$29</c:f>
              <c:strCache>
                <c:ptCount val="10"/>
                <c:pt idx="0">
                  <c:v>Nobody</c:v>
                </c:pt>
                <c:pt idx="1">
                  <c:v>Spouse/Partner</c:v>
                </c:pt>
                <c:pt idx="2">
                  <c:v>Child(ren)</c:v>
                </c:pt>
                <c:pt idx="3">
                  <c:v>Parent(s)</c:v>
                </c:pt>
                <c:pt idx="4">
                  <c:v>Doctor/Medical professional</c:v>
                </c:pt>
                <c:pt idx="5">
                  <c:v>Friend</c:v>
                </c:pt>
                <c:pt idx="6">
                  <c:v>Other relative</c:v>
                </c:pt>
                <c:pt idx="7">
                  <c:v>God</c:v>
                </c:pt>
                <c:pt idx="8">
                  <c:v>Self</c:v>
                </c:pt>
                <c:pt idx="9">
                  <c:v>Religious leader/community</c:v>
                </c:pt>
              </c:strCache>
            </c:strRef>
          </c:cat>
          <c:val>
            <c:numRef>
              <c:f>Sheet1!$C$3:$C$29</c:f>
            </c:numRef>
          </c:val>
          <c:extLst>
            <c:ext xmlns:c16="http://schemas.microsoft.com/office/drawing/2014/chart" uri="{C3380CC4-5D6E-409C-BE32-E72D297353CC}">
              <c16:uniqueId val="{0000000B-2247-4214-AE9D-83BB352E7619}"/>
            </c:ext>
          </c:extLst>
        </c:ser>
        <c:ser>
          <c:idx val="0"/>
          <c:order val="2"/>
          <c:tx>
            <c:strRef>
              <c:f>Sheet1!$B$2</c:f>
              <c:strCache>
                <c:ptCount val="1"/>
                <c:pt idx="0">
                  <c:v>NET</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Sheet1!$A$3:$A$29</c:f>
              <c:strCache>
                <c:ptCount val="10"/>
                <c:pt idx="0">
                  <c:v>Nobody</c:v>
                </c:pt>
                <c:pt idx="1">
                  <c:v>Spouse/Partner</c:v>
                </c:pt>
                <c:pt idx="2">
                  <c:v>Child(ren)</c:v>
                </c:pt>
                <c:pt idx="3">
                  <c:v>Parent(s)</c:v>
                </c:pt>
                <c:pt idx="4">
                  <c:v>Doctor/Medical professional</c:v>
                </c:pt>
                <c:pt idx="5">
                  <c:v>Friend</c:v>
                </c:pt>
                <c:pt idx="6">
                  <c:v>Other relative</c:v>
                </c:pt>
                <c:pt idx="7">
                  <c:v>God</c:v>
                </c:pt>
                <c:pt idx="8">
                  <c:v>Self</c:v>
                </c:pt>
                <c:pt idx="9">
                  <c:v>Religious leader/community</c:v>
                </c:pt>
              </c:strCache>
            </c:strRef>
          </c:cat>
          <c:val>
            <c:numRef>
              <c:f>Sheet1!$B$3:$B$29</c:f>
              <c:numCache>
                <c:formatCode>0%</c:formatCode>
                <c:ptCount val="10"/>
                <c:pt idx="0">
                  <c:v>0.42395518938400001</c:v>
                </c:pt>
                <c:pt idx="1">
                  <c:v>0.16009626536830002</c:v>
                </c:pt>
                <c:pt idx="2">
                  <c:v>8.5358790530289996E-2</c:v>
                </c:pt>
                <c:pt idx="3">
                  <c:v>8.4041293110939996E-2</c:v>
                </c:pt>
                <c:pt idx="4">
                  <c:v>6.4081032951530004E-2</c:v>
                </c:pt>
                <c:pt idx="5">
                  <c:v>5.940517010146E-2</c:v>
                </c:pt>
                <c:pt idx="6">
                  <c:v>0.1090293678666</c:v>
                </c:pt>
                <c:pt idx="7">
                  <c:v>1.858132347175E-2</c:v>
                </c:pt>
                <c:pt idx="8">
                  <c:v>1.513944904266E-2</c:v>
                </c:pt>
                <c:pt idx="9">
                  <c:v>1.2302876373239999E-2</c:v>
                </c:pt>
              </c:numCache>
            </c:numRef>
          </c:val>
          <c:extLst>
            <c:ext xmlns:c16="http://schemas.microsoft.com/office/drawing/2014/chart" uri="{C3380CC4-5D6E-409C-BE32-E72D297353CC}">
              <c16:uniqueId val="{0000000E-2247-4214-AE9D-83BB352E7619}"/>
            </c:ext>
          </c:extLst>
        </c:ser>
        <c:dLbls>
          <c:showLegendKey val="0"/>
          <c:showVal val="0"/>
          <c:showCatName val="0"/>
          <c:showSerName val="0"/>
          <c:showPercent val="0"/>
          <c:showBubbleSize val="0"/>
        </c:dLbls>
        <c:gapWidth val="100"/>
        <c:axId val="853325264"/>
        <c:axId val="853323952"/>
      </c:barChart>
      <c:catAx>
        <c:axId val="8533252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53323952"/>
        <c:crosses val="autoZero"/>
        <c:auto val="1"/>
        <c:lblAlgn val="ctr"/>
        <c:lblOffset val="100"/>
        <c:noMultiLvlLbl val="0"/>
      </c:catAx>
      <c:valAx>
        <c:axId val="853323952"/>
        <c:scaling>
          <c:orientation val="minMax"/>
          <c:max val="1"/>
          <c:min val="0"/>
        </c:scaling>
        <c:delete val="1"/>
        <c:axPos val="t"/>
        <c:numFmt formatCode="0%" sourceLinked="1"/>
        <c:majorTickMark val="out"/>
        <c:minorTickMark val="none"/>
        <c:tickLblPos val="nextTo"/>
        <c:crossAx val="85332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9830488012959255"/>
          <c:y val="0.25462237888017009"/>
          <c:w val="0.51216618372270162"/>
          <c:h val="0.61349250878516415"/>
        </c:manualLayout>
      </c:layout>
      <c:pieChart>
        <c:varyColors val="1"/>
        <c:ser>
          <c:idx val="0"/>
          <c:order val="0"/>
          <c:tx>
            <c:strRef>
              <c:f>Sheet1!$B$1</c:f>
              <c:strCache>
                <c:ptCount val="1"/>
                <c:pt idx="0">
                  <c:v>Total</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B05E-4734-9F1E-89C304631E87}"/>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05E-4734-9F1E-89C304631E87}"/>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B05E-4734-9F1E-89C304631E87}"/>
              </c:ext>
            </c:extLst>
          </c:dPt>
          <c:dPt>
            <c:idx val="3"/>
            <c:bubble3D val="0"/>
            <c:spPr>
              <a:solidFill>
                <a:schemeClr val="accent1">
                  <a:tint val="30000"/>
                </a:schemeClr>
              </a:solidFill>
              <a:ln w="19050">
                <a:solidFill>
                  <a:schemeClr val="lt1"/>
                </a:solidFill>
              </a:ln>
              <a:effectLst/>
            </c:spPr>
            <c:extLst>
              <c:ext xmlns:c16="http://schemas.microsoft.com/office/drawing/2014/chart" uri="{C3380CC4-5D6E-409C-BE32-E72D297353CC}">
                <c16:uniqueId val="{00000007-B05E-4734-9F1E-89C304631E87}"/>
              </c:ext>
            </c:extLst>
          </c:dPt>
          <c:dPt>
            <c:idx val="4"/>
            <c:bubble3D val="0"/>
            <c:spPr>
              <a:solidFill>
                <a:schemeClr val="accent1">
                  <a:tint val="95000"/>
                </a:schemeClr>
              </a:solidFill>
              <a:ln w="19050">
                <a:solidFill>
                  <a:schemeClr val="lt1"/>
                </a:solidFill>
              </a:ln>
              <a:effectLst/>
            </c:spPr>
            <c:extLst>
              <c:ext xmlns:c16="http://schemas.microsoft.com/office/drawing/2014/chart" uri="{C3380CC4-5D6E-409C-BE32-E72D297353CC}">
                <c16:uniqueId val="{00000009-B05E-4734-9F1E-89C304631E87}"/>
              </c:ext>
            </c:extLst>
          </c:dPt>
          <c:dLbls>
            <c:dLbl>
              <c:idx val="0"/>
              <c:layout>
                <c:manualLayout>
                  <c:x val="-0.22673016406149848"/>
                  <c:y val="-0.13303615451866607"/>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lumMod val="95000"/>
                        </a:schemeClr>
                      </a:solidFill>
                      <a:latin typeface="Century Gothic" panose="020B0502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367477377036052"/>
                      <c:h val="0.2824634074535417"/>
                    </c:manualLayout>
                  </c15:layout>
                </c:ext>
                <c:ext xmlns:c16="http://schemas.microsoft.com/office/drawing/2014/chart" uri="{C3380CC4-5D6E-409C-BE32-E72D297353CC}">
                  <c16:uniqueId val="{00000001-B05E-4734-9F1E-89C304631E87}"/>
                </c:ext>
              </c:extLst>
            </c:dLbl>
            <c:dLbl>
              <c:idx val="1"/>
              <c:layout>
                <c:manualLayout>
                  <c:x val="0.23079502128947682"/>
                  <c:y val="5.570891516106746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05E-4734-9F1E-89C304631E87}"/>
                </c:ext>
              </c:extLst>
            </c:dLbl>
            <c:dLbl>
              <c:idx val="2"/>
              <c:layout>
                <c:manualLayout>
                  <c:x val="3.900520814501407E-2"/>
                  <c:y val="2.7938566937715938E-2"/>
                </c:manualLayout>
              </c:layout>
              <c:spPr>
                <a:noFill/>
                <a:ln>
                  <a:noFill/>
                </a:ln>
                <a:effectLst/>
              </c:spPr>
              <c:txPr>
                <a:bodyPr rot="0" spcFirstLastPara="1" vertOverflow="ellipsis" vert="horz" wrap="square" lIns="38100" tIns="19050" rIns="38100" bIns="19050" anchor="ctr" anchorCtr="0">
                  <a:noAutofit/>
                </a:bodyPr>
                <a:lstStyle/>
                <a:p>
                  <a:pPr algn="ctr" rtl="0">
                    <a:defRPr lang="en-US" sz="1400" b="1" i="0" u="none" strike="noStrike" kern="1200" baseline="0">
                      <a:solidFill>
                        <a:schemeClr val="bg1">
                          <a:lumMod val="50000"/>
                        </a:schemeClr>
                      </a:solidFill>
                      <a:latin typeface="Century Gothic" panose="020B0502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8184736301239897"/>
                      <c:h val="0.16319838020355124"/>
                    </c:manualLayout>
                  </c15:layout>
                </c:ext>
                <c:ext xmlns:c16="http://schemas.microsoft.com/office/drawing/2014/chart" uri="{C3380CC4-5D6E-409C-BE32-E72D297353CC}">
                  <c16:uniqueId val="{00000005-B05E-4734-9F1E-89C304631E87}"/>
                </c:ext>
              </c:extLst>
            </c:dLbl>
            <c:dLbl>
              <c:idx val="3"/>
              <c:layout>
                <c:manualLayout>
                  <c:x val="-9.3064948032496708E-2"/>
                  <c:y val="-0.258634102348447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05E-4734-9F1E-89C304631E87}"/>
                </c:ext>
              </c:extLst>
            </c:dLbl>
            <c:dLbl>
              <c:idx val="4"/>
              <c:layout>
                <c:manualLayout>
                  <c:x val="7.098758838166358E-2"/>
                  <c:y val="0.1601090758601131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05E-4734-9F1E-89C304631E8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95000"/>
                      </a:schemeClr>
                    </a:solidFill>
                    <a:latin typeface="Century Gothic" panose="020B0502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More likely to recommend they get vaccinated</c:v>
                </c:pt>
                <c:pt idx="1">
                  <c:v>No more or less likely to recommend they get vaccinated</c:v>
                </c:pt>
                <c:pt idx="2">
                  <c:v>Less likely to recommend they get vaccinated</c:v>
                </c:pt>
              </c:strCache>
            </c:strRef>
          </c:cat>
          <c:val>
            <c:numRef>
              <c:f>Sheet1!$B$2:$B$4</c:f>
              <c:numCache>
                <c:formatCode>0%</c:formatCode>
                <c:ptCount val="3"/>
                <c:pt idx="0">
                  <c:v>0.59065584267390003</c:v>
                </c:pt>
                <c:pt idx="1">
                  <c:v>0.39354265095270002</c:v>
                </c:pt>
                <c:pt idx="2">
                  <c:v>1.5801506373430002E-2</c:v>
                </c:pt>
              </c:numCache>
            </c:numRef>
          </c:val>
          <c:extLst>
            <c:ext xmlns:c16="http://schemas.microsoft.com/office/drawing/2014/chart" uri="{C3380CC4-5D6E-409C-BE32-E72D297353CC}">
              <c16:uniqueId val="{0000000A-B05E-4734-9F1E-89C304631E8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632279711246971"/>
          <c:y val="8.7738448231552135E-3"/>
          <c:w val="0.41367721407582647"/>
          <c:h val="0.98443626536685647"/>
        </c:manualLayout>
      </c:layout>
      <c:barChart>
        <c:barDir val="bar"/>
        <c:grouping val="clustered"/>
        <c:varyColors val="0"/>
        <c:ser>
          <c:idx val="2"/>
          <c:order val="0"/>
          <c:tx>
            <c:strRef>
              <c:f>Sheet1!$I$2</c:f>
              <c:strCache>
                <c:ptCount val="1"/>
                <c:pt idx="0">
                  <c:v>July to Sept </c:v>
                </c:pt>
              </c:strCache>
            </c:strRef>
          </c:tx>
          <c:spPr>
            <a:solidFill>
              <a:srgbClr val="17375E"/>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CF9-4EC1-AB69-B022677CFB85}"/>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3CF9-4EC1-AB69-B022677CFB85}"/>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3CF9-4EC1-AB69-B022677CFB85}"/>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3CF9-4EC1-AB69-B022677CFB8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Sheet1!$A$3:$A$14</c:f>
              <c:strCache>
                <c:ptCount val="11"/>
                <c:pt idx="0">
                  <c:v>Protect myself from serious illness/complications from getting COVID-19</c:v>
                </c:pt>
                <c:pt idx="1">
                  <c:v>Protect family members, not vaccinated, from getting COVID-19</c:v>
                </c:pt>
                <c:pt idx="2">
                  <c:v>Protect community from further COVID-19 spread</c:v>
                </c:pt>
                <c:pt idx="3">
                  <c:v>Get back to my normal daily activities, i.e., gym, movies</c:v>
                </c:pt>
                <c:pt idx="4">
                  <c:v>Saw friend, family member, colleague became very sick/die from COVID-19</c:v>
                </c:pt>
                <c:pt idx="5">
                  <c:v>Stop wearing masks</c:v>
                </c:pt>
                <c:pt idx="6">
                  <c:v>See family and friends again without masks</c:v>
                </c:pt>
                <c:pt idx="7">
                  <c:v>Travel and take vacations</c:v>
                </c:pt>
                <c:pt idx="8">
                  <c:v>Job or school required it</c:v>
                </c:pt>
                <c:pt idx="9">
                  <c:v>Everyone I knew was getting it</c:v>
                </c:pt>
                <c:pt idx="10">
                  <c:v>Qualify for incentive, i.e., $25/$100 cash card</c:v>
                </c:pt>
              </c:strCache>
            </c:strRef>
          </c:cat>
          <c:val>
            <c:numRef>
              <c:f>Sheet1!$I$3:$I$14</c:f>
              <c:numCache>
                <c:formatCode>0%</c:formatCode>
                <c:ptCount val="11"/>
                <c:pt idx="0">
                  <c:v>0.70201997237659997</c:v>
                </c:pt>
                <c:pt idx="1">
                  <c:v>0.69403344822430002</c:v>
                </c:pt>
                <c:pt idx="2">
                  <c:v>0.6742450449031</c:v>
                </c:pt>
                <c:pt idx="3">
                  <c:v>0.5404666492636</c:v>
                </c:pt>
                <c:pt idx="4">
                  <c:v>0.42953478282539997</c:v>
                </c:pt>
                <c:pt idx="5">
                  <c:v>0.41791067428860001</c:v>
                </c:pt>
                <c:pt idx="6">
                  <c:v>0.46831368110530003</c:v>
                </c:pt>
                <c:pt idx="7">
                  <c:v>0.45196728108080003</c:v>
                </c:pt>
                <c:pt idx="8">
                  <c:v>0.33662918611600001</c:v>
                </c:pt>
                <c:pt idx="9">
                  <c:v>0.31296933827009998</c:v>
                </c:pt>
                <c:pt idx="10">
                  <c:v>0.3102023591511</c:v>
                </c:pt>
              </c:numCache>
            </c:numRef>
          </c:val>
          <c:extLst>
            <c:ext xmlns:c16="http://schemas.microsoft.com/office/drawing/2014/chart" uri="{C3380CC4-5D6E-409C-BE32-E72D297353CC}">
              <c16:uniqueId val="{00000002-6AF4-473E-93FA-1F2F2E60E49C}"/>
            </c:ext>
          </c:extLst>
        </c:ser>
        <c:ser>
          <c:idx val="1"/>
          <c:order val="1"/>
          <c:tx>
            <c:strRef>
              <c:f>Sheet1!$H$2</c:f>
              <c:strCache>
                <c:ptCount val="1"/>
                <c:pt idx="0">
                  <c:v>May or June </c:v>
                </c:pt>
              </c:strCache>
            </c:strRef>
          </c:tx>
          <c:spPr>
            <a:solidFill>
              <a:schemeClr val="tx2">
                <a:lumMod val="60000"/>
                <a:lumOff val="4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CF9-4EC1-AB69-B022677CFB85}"/>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3CF9-4EC1-AB69-B022677CFB85}"/>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3CF9-4EC1-AB69-B022677CFB85}"/>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3CF9-4EC1-AB69-B022677CFB85}"/>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3CF9-4EC1-AB69-B022677CFB85}"/>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3CF9-4EC1-AB69-B022677CFB8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lumMod val="60000"/>
                        <a:lumOff val="4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Sheet1!$A$3:$A$14</c:f>
              <c:strCache>
                <c:ptCount val="11"/>
                <c:pt idx="0">
                  <c:v>Protect myself from serious illness/complications from getting COVID-19</c:v>
                </c:pt>
                <c:pt idx="1">
                  <c:v>Protect family members, not vaccinated, from getting COVID-19</c:v>
                </c:pt>
                <c:pt idx="2">
                  <c:v>Protect community from further COVID-19 spread</c:v>
                </c:pt>
                <c:pt idx="3">
                  <c:v>Get back to my normal daily activities, i.e., gym, movies</c:v>
                </c:pt>
                <c:pt idx="4">
                  <c:v>Saw friend, family member, colleague became very sick/die from COVID-19</c:v>
                </c:pt>
                <c:pt idx="5">
                  <c:v>Stop wearing masks</c:v>
                </c:pt>
                <c:pt idx="6">
                  <c:v>See family and friends again without masks</c:v>
                </c:pt>
                <c:pt idx="7">
                  <c:v>Travel and take vacations</c:v>
                </c:pt>
                <c:pt idx="8">
                  <c:v>Job or school required it</c:v>
                </c:pt>
                <c:pt idx="9">
                  <c:v>Everyone I knew was getting it</c:v>
                </c:pt>
                <c:pt idx="10">
                  <c:v>Qualify for incentive, i.e., $25/$100 cash card</c:v>
                </c:pt>
              </c:strCache>
            </c:strRef>
          </c:cat>
          <c:val>
            <c:numRef>
              <c:f>Sheet1!$H$3:$H$14</c:f>
              <c:numCache>
                <c:formatCode>0%</c:formatCode>
                <c:ptCount val="11"/>
                <c:pt idx="0">
                  <c:v>0.81899615621400002</c:v>
                </c:pt>
                <c:pt idx="1">
                  <c:v>0.74183738099230001</c:v>
                </c:pt>
                <c:pt idx="2">
                  <c:v>0.73582773985159999</c:v>
                </c:pt>
                <c:pt idx="3">
                  <c:v>0.63002903363880003</c:v>
                </c:pt>
                <c:pt idx="4">
                  <c:v>0.41077998752329997</c:v>
                </c:pt>
                <c:pt idx="5">
                  <c:v>0.48116198284209999</c:v>
                </c:pt>
                <c:pt idx="6">
                  <c:v>0.58786782228120005</c:v>
                </c:pt>
                <c:pt idx="7">
                  <c:v>0.50530231018000005</c:v>
                </c:pt>
                <c:pt idx="8">
                  <c:v>0.32909694513760002</c:v>
                </c:pt>
                <c:pt idx="9">
                  <c:v>0.31013934748310001</c:v>
                </c:pt>
                <c:pt idx="10">
                  <c:v>0.26432403967270002</c:v>
                </c:pt>
              </c:numCache>
            </c:numRef>
          </c:val>
          <c:extLst>
            <c:ext xmlns:c16="http://schemas.microsoft.com/office/drawing/2014/chart" uri="{C3380CC4-5D6E-409C-BE32-E72D297353CC}">
              <c16:uniqueId val="{00000001-6AF4-473E-93FA-1F2F2E60E49C}"/>
            </c:ext>
          </c:extLst>
        </c:ser>
        <c:ser>
          <c:idx val="0"/>
          <c:order val="2"/>
          <c:tx>
            <c:strRef>
              <c:f>Sheet1!$G$2</c:f>
              <c:strCache>
                <c:ptCount val="1"/>
                <c:pt idx="0">
                  <c:v>April or before </c:v>
                </c:pt>
              </c:strCache>
            </c:strRef>
          </c:tx>
          <c:spPr>
            <a:solidFill>
              <a:schemeClr val="bg1">
                <a:lumMod val="85000"/>
              </a:schemeClr>
            </a:solidFill>
            <a:ln>
              <a:noFill/>
            </a:ln>
            <a:effectLst/>
          </c:spPr>
          <c:invertIfNegative val="0"/>
          <c:dLbls>
            <c:dLbl>
              <c:idx val="0"/>
              <c:spPr>
                <a:noFill/>
                <a:ln>
                  <a:noFill/>
                </a:ln>
                <a:effectLst/>
              </c:spPr>
              <c:txPr>
                <a:bodyPr rot="0" spcFirstLastPara="1" vertOverflow="ellipsis" vert="horz" wrap="square" anchor="ctr" anchorCtr="1"/>
                <a:lstStyle/>
                <a:p>
                  <a:pPr>
                    <a:defRPr sz="1000" b="1" i="0" u="none" strike="noStrike" kern="1200" baseline="0">
                      <a:solidFill>
                        <a:schemeClr val="bg1">
                          <a:lumMod val="50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CF9-4EC1-AB69-B022677CFB85}"/>
                </c:ext>
              </c:extLst>
            </c:dLbl>
            <c:dLbl>
              <c:idx val="6"/>
              <c:spPr>
                <a:noFill/>
                <a:ln>
                  <a:noFill/>
                </a:ln>
                <a:effectLst/>
              </c:spPr>
              <c:txPr>
                <a:bodyPr rot="0" spcFirstLastPara="1" vertOverflow="ellipsis" vert="horz" wrap="square" anchor="ctr" anchorCtr="1"/>
                <a:lstStyle/>
                <a:p>
                  <a:pPr>
                    <a:defRPr sz="1000" b="1" i="0" u="none" strike="noStrike" kern="1200" baseline="0">
                      <a:solidFill>
                        <a:schemeClr val="bg1">
                          <a:lumMod val="50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3CF9-4EC1-AB69-B022677CFB85}"/>
                </c:ext>
              </c:extLst>
            </c:dLbl>
            <c:spPr>
              <a:noFill/>
              <a:ln>
                <a:noFill/>
              </a:ln>
              <a:effectLst/>
            </c:spPr>
            <c:txPr>
              <a:bodyPr rot="0" spcFirstLastPara="1" vertOverflow="ellipsis" vert="horz" wrap="square" anchor="ctr" anchorCtr="1"/>
              <a:lstStyle/>
              <a:p>
                <a:pPr>
                  <a:defRPr sz="1000" b="0" i="0" u="none" strike="noStrike" kern="1200" baseline="0">
                    <a:solidFill>
                      <a:schemeClr val="bg1">
                        <a:lumMod val="50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Sheet1!$A$3:$A$14</c:f>
              <c:strCache>
                <c:ptCount val="11"/>
                <c:pt idx="0">
                  <c:v>Protect myself from serious illness/complications from getting COVID-19</c:v>
                </c:pt>
                <c:pt idx="1">
                  <c:v>Protect family members, not vaccinated, from getting COVID-19</c:v>
                </c:pt>
                <c:pt idx="2">
                  <c:v>Protect community from further COVID-19 spread</c:v>
                </c:pt>
                <c:pt idx="3">
                  <c:v>Get back to my normal daily activities, i.e., gym, movies</c:v>
                </c:pt>
                <c:pt idx="4">
                  <c:v>Saw friend, family member, colleague became very sick/die from COVID-19</c:v>
                </c:pt>
                <c:pt idx="5">
                  <c:v>Stop wearing masks</c:v>
                </c:pt>
                <c:pt idx="6">
                  <c:v>See family and friends again without masks</c:v>
                </c:pt>
                <c:pt idx="7">
                  <c:v>Travel and take vacations</c:v>
                </c:pt>
                <c:pt idx="8">
                  <c:v>Job or school required it</c:v>
                </c:pt>
                <c:pt idx="9">
                  <c:v>Everyone I knew was getting it</c:v>
                </c:pt>
                <c:pt idx="10">
                  <c:v>Qualify for incentive, i.e., $25/$100 cash card</c:v>
                </c:pt>
              </c:strCache>
            </c:strRef>
          </c:cat>
          <c:val>
            <c:numRef>
              <c:f>Sheet1!$G$3:$G$14</c:f>
              <c:numCache>
                <c:formatCode>0%</c:formatCode>
                <c:ptCount val="11"/>
                <c:pt idx="0">
                  <c:v>0.86930395633480007</c:v>
                </c:pt>
                <c:pt idx="1">
                  <c:v>0.58684634948860004</c:v>
                </c:pt>
                <c:pt idx="2">
                  <c:v>0.75220051170120006</c:v>
                </c:pt>
                <c:pt idx="3">
                  <c:v>0.63655926528099993</c:v>
                </c:pt>
                <c:pt idx="4">
                  <c:v>0.3658972331316</c:v>
                </c:pt>
                <c:pt idx="5">
                  <c:v>0.46010619256299995</c:v>
                </c:pt>
                <c:pt idx="6">
                  <c:v>0.57234916587880003</c:v>
                </c:pt>
                <c:pt idx="7">
                  <c:v>0.46031739791859999</c:v>
                </c:pt>
                <c:pt idx="8">
                  <c:v>0.17095624027090001</c:v>
                </c:pt>
                <c:pt idx="9">
                  <c:v>0.22244624248549999</c:v>
                </c:pt>
                <c:pt idx="10">
                  <c:v>0.13534092525540001</c:v>
                </c:pt>
              </c:numCache>
            </c:numRef>
          </c:val>
          <c:extLst>
            <c:ext xmlns:c16="http://schemas.microsoft.com/office/drawing/2014/chart" uri="{C3380CC4-5D6E-409C-BE32-E72D297353CC}">
              <c16:uniqueId val="{00000000-6AF4-473E-93FA-1F2F2E60E49C}"/>
            </c:ext>
          </c:extLst>
        </c:ser>
        <c:dLbls>
          <c:showLegendKey val="0"/>
          <c:showVal val="0"/>
          <c:showCatName val="0"/>
          <c:showSerName val="0"/>
          <c:showPercent val="0"/>
          <c:showBubbleSize val="0"/>
        </c:dLbls>
        <c:gapWidth val="100"/>
        <c:axId val="853325264"/>
        <c:axId val="853323952"/>
      </c:barChart>
      <c:catAx>
        <c:axId val="8533252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53323952"/>
        <c:crosses val="autoZero"/>
        <c:auto val="1"/>
        <c:lblAlgn val="ctr"/>
        <c:lblOffset val="100"/>
        <c:noMultiLvlLbl val="0"/>
      </c:catAx>
      <c:valAx>
        <c:axId val="853323952"/>
        <c:scaling>
          <c:orientation val="minMax"/>
          <c:max val="1"/>
          <c:min val="0"/>
        </c:scaling>
        <c:delete val="1"/>
        <c:axPos val="t"/>
        <c:numFmt formatCode="0%" sourceLinked="1"/>
        <c:majorTickMark val="out"/>
        <c:minorTickMark val="none"/>
        <c:tickLblPos val="nextTo"/>
        <c:crossAx val="85332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83767171532852E-3"/>
          <c:y val="3.6796161146325009E-2"/>
          <c:w val="0.76103593794637503"/>
          <c:h val="0.78491863904090453"/>
        </c:manualLayout>
      </c:layout>
      <c:barChart>
        <c:barDir val="bar"/>
        <c:grouping val="stacked"/>
        <c:varyColors val="0"/>
        <c:ser>
          <c:idx val="3"/>
          <c:order val="0"/>
          <c:tx>
            <c:strRef>
              <c:f>Sheet1!$B$1</c:f>
              <c:strCache>
                <c:ptCount val="1"/>
                <c:pt idx="0">
                  <c:v>Agree somewhat</c:v>
                </c:pt>
              </c:strCache>
            </c:strRef>
          </c:tx>
          <c:spPr>
            <a:solidFill>
              <a:schemeClr val="accent1">
                <a:lumMod val="60000"/>
                <a:lumOff val="40000"/>
              </a:schemeClr>
            </a:solidFill>
            <a:ln>
              <a:noFill/>
            </a:ln>
            <a:effectLst/>
          </c:spPr>
          <c:invertIfNegative val="0"/>
          <c:dPt>
            <c:idx val="1"/>
            <c:invertIfNegative val="0"/>
            <c:bubble3D val="0"/>
            <c:extLst>
              <c:ext xmlns:c16="http://schemas.microsoft.com/office/drawing/2014/chart" uri="{C3380CC4-5D6E-409C-BE32-E72D297353CC}">
                <c16:uniqueId val="{0000000B-E628-495A-B515-16C085D9BFEB}"/>
              </c:ext>
            </c:extLst>
          </c:dPt>
          <c:dPt>
            <c:idx val="7"/>
            <c:invertIfNegative val="0"/>
            <c:bubble3D val="0"/>
            <c:extLst>
              <c:ext xmlns:c16="http://schemas.microsoft.com/office/drawing/2014/chart" uri="{C3380CC4-5D6E-409C-BE32-E72D297353CC}">
                <c16:uniqueId val="{0000000C-E628-495A-B515-16C085D9BFEB}"/>
              </c:ext>
            </c:extLst>
          </c:dPt>
          <c:dPt>
            <c:idx val="10"/>
            <c:invertIfNegative val="0"/>
            <c:bubble3D val="0"/>
            <c:extLst>
              <c:ext xmlns:c16="http://schemas.microsoft.com/office/drawing/2014/chart" uri="{C3380CC4-5D6E-409C-BE32-E72D297353CC}">
                <c16:uniqueId val="{0000000D-E628-495A-B515-16C085D9BFEB}"/>
              </c:ext>
            </c:extLst>
          </c:dPt>
          <c:dPt>
            <c:idx val="13"/>
            <c:invertIfNegative val="0"/>
            <c:bubble3D val="0"/>
            <c:extLst>
              <c:ext xmlns:c16="http://schemas.microsoft.com/office/drawing/2014/chart" uri="{C3380CC4-5D6E-409C-BE32-E72D297353CC}">
                <c16:uniqueId val="{0000000E-E628-495A-B515-16C085D9BFEB}"/>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3"/>
                <c:pt idx="0">
                  <c:v>I worry that the COVID-19 vaccine isn’t that effective because the CDC is now telling people they need booster shots. </c:v>
                </c:pt>
                <c:pt idx="1">
                  <c:v>COVID-19 boosters are another effective way to fight this pandemic and prevent severe illness hospitalization and death. whic</c:v>
                </c:pt>
                <c:pt idx="2">
                  <c:v>COVID-19 boosters can help us win the fight against the pandemic by extending the vaccine’s effectiveness.</c:v>
                </c:pt>
              </c:strCache>
            </c:strRef>
          </c:cat>
          <c:val>
            <c:numRef>
              <c:f>Sheet1!$B$2:$B$16</c:f>
              <c:numCache>
                <c:formatCode>0%</c:formatCode>
                <c:ptCount val="3"/>
                <c:pt idx="0">
                  <c:v>0.32708193390110002</c:v>
                </c:pt>
                <c:pt idx="1">
                  <c:v>0.27707654170029999</c:v>
                </c:pt>
                <c:pt idx="2">
                  <c:v>0.2478800254838</c:v>
                </c:pt>
              </c:numCache>
            </c:numRef>
          </c:val>
          <c:extLst>
            <c:ext xmlns:c16="http://schemas.microsoft.com/office/drawing/2014/chart" uri="{C3380CC4-5D6E-409C-BE32-E72D297353CC}">
              <c16:uniqueId val="{0000000F-E628-495A-B515-16C085D9BFEB}"/>
            </c:ext>
          </c:extLst>
        </c:ser>
        <c:ser>
          <c:idx val="4"/>
          <c:order val="1"/>
          <c:tx>
            <c:strRef>
              <c:f>Sheet1!$C$1</c:f>
              <c:strCache>
                <c:ptCount val="1"/>
                <c:pt idx="0">
                  <c:v>Agree strongly</c:v>
                </c:pt>
              </c:strCache>
            </c:strRef>
          </c:tx>
          <c:spPr>
            <a:solidFill>
              <a:schemeClr val="tx2"/>
            </a:solidFill>
            <a:ln>
              <a:noFill/>
            </a:ln>
            <a:effectLst/>
          </c:spPr>
          <c:invertIfNegative val="0"/>
          <c:dPt>
            <c:idx val="1"/>
            <c:invertIfNegative val="0"/>
            <c:bubble3D val="0"/>
            <c:extLst>
              <c:ext xmlns:c16="http://schemas.microsoft.com/office/drawing/2014/chart" uri="{C3380CC4-5D6E-409C-BE32-E72D297353CC}">
                <c16:uniqueId val="{00000010-E628-495A-B515-16C085D9BFEB}"/>
              </c:ext>
            </c:extLst>
          </c:dPt>
          <c:dPt>
            <c:idx val="7"/>
            <c:invertIfNegative val="0"/>
            <c:bubble3D val="0"/>
            <c:extLst>
              <c:ext xmlns:c16="http://schemas.microsoft.com/office/drawing/2014/chart" uri="{C3380CC4-5D6E-409C-BE32-E72D297353CC}">
                <c16:uniqueId val="{00000011-E628-495A-B515-16C085D9BFEB}"/>
              </c:ext>
            </c:extLst>
          </c:dPt>
          <c:dPt>
            <c:idx val="10"/>
            <c:invertIfNegative val="0"/>
            <c:bubble3D val="0"/>
            <c:extLst>
              <c:ext xmlns:c16="http://schemas.microsoft.com/office/drawing/2014/chart" uri="{C3380CC4-5D6E-409C-BE32-E72D297353CC}">
                <c16:uniqueId val="{00000012-E628-495A-B515-16C085D9BFEB}"/>
              </c:ext>
            </c:extLst>
          </c:dPt>
          <c:dPt>
            <c:idx val="13"/>
            <c:invertIfNegative val="0"/>
            <c:bubble3D val="0"/>
            <c:extLst>
              <c:ext xmlns:c16="http://schemas.microsoft.com/office/drawing/2014/chart" uri="{C3380CC4-5D6E-409C-BE32-E72D297353CC}">
                <c16:uniqueId val="{00000013-E628-495A-B515-16C085D9BFEB}"/>
              </c:ext>
            </c:extLst>
          </c:dPt>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3"/>
                <c:pt idx="0">
                  <c:v>I worry that the COVID-19 vaccine isn’t that effective because the CDC is now telling people they need booster shots. </c:v>
                </c:pt>
                <c:pt idx="1">
                  <c:v>COVID-19 boosters are another effective way to fight this pandemic and prevent severe illness hospitalization and death. whic</c:v>
                </c:pt>
                <c:pt idx="2">
                  <c:v>COVID-19 boosters can help us win the fight against the pandemic by extending the vaccine’s effectiveness.</c:v>
                </c:pt>
              </c:strCache>
            </c:strRef>
          </c:cat>
          <c:val>
            <c:numRef>
              <c:f>Sheet1!$C$2:$C$16</c:f>
              <c:numCache>
                <c:formatCode>0%</c:formatCode>
                <c:ptCount val="3"/>
                <c:pt idx="0">
                  <c:v>0.40175562758069999</c:v>
                </c:pt>
                <c:pt idx="1">
                  <c:v>0.1011227334986</c:v>
                </c:pt>
                <c:pt idx="2">
                  <c:v>0.1130506954184</c:v>
                </c:pt>
              </c:numCache>
            </c:numRef>
          </c:val>
          <c:extLst>
            <c:ext xmlns:c16="http://schemas.microsoft.com/office/drawing/2014/chart" uri="{C3380CC4-5D6E-409C-BE32-E72D297353CC}">
              <c16:uniqueId val="{00000014-E628-495A-B515-16C085D9BFEB}"/>
            </c:ext>
          </c:extLst>
        </c:ser>
        <c:ser>
          <c:idx val="5"/>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3"/>
                <c:pt idx="0">
                  <c:v>I worry that the COVID-19 vaccine isn’t that effective because the CDC is now telling people they need booster shots. </c:v>
                </c:pt>
                <c:pt idx="1">
                  <c:v>COVID-19 boosters are another effective way to fight this pandemic and prevent severe illness hospitalization and death. whic</c:v>
                </c:pt>
                <c:pt idx="2">
                  <c:v>COVID-19 boosters can help us win the fight against the pandemic by extending the vaccine’s effectiveness.</c:v>
                </c:pt>
              </c:strCache>
            </c:strRef>
          </c:cat>
          <c:val>
            <c:numRef>
              <c:f>Sheet1!$D$2:$D$16</c:f>
              <c:numCache>
                <c:formatCode>0%</c:formatCode>
                <c:ptCount val="3"/>
                <c:pt idx="0">
                  <c:v>0.72883756148180001</c:v>
                </c:pt>
                <c:pt idx="1">
                  <c:v>0.37819927519890001</c:v>
                </c:pt>
                <c:pt idx="2">
                  <c:v>0.3609307209023</c:v>
                </c:pt>
              </c:numCache>
            </c:numRef>
          </c:val>
          <c:extLst>
            <c:ext xmlns:c16="http://schemas.microsoft.com/office/drawing/2014/chart" uri="{C3380CC4-5D6E-409C-BE32-E72D297353CC}">
              <c16:uniqueId val="{00000015-E628-495A-B515-16C085D9BFEB}"/>
            </c:ext>
          </c:extLst>
        </c:ser>
        <c:dLbls>
          <c:showLegendKey val="0"/>
          <c:showVal val="0"/>
          <c:showCatName val="0"/>
          <c:showSerName val="0"/>
          <c:showPercent val="0"/>
          <c:showBubbleSize val="0"/>
        </c:dLbls>
        <c:gapWidth val="50"/>
        <c:overlap val="100"/>
        <c:axId val="-1847540384"/>
        <c:axId val="-1400937344"/>
      </c:barChart>
      <c:catAx>
        <c:axId val="-1847540384"/>
        <c:scaling>
          <c:orientation val="maxMin"/>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00937344"/>
        <c:crosses val="autoZero"/>
        <c:auto val="1"/>
        <c:lblAlgn val="ctr"/>
        <c:lblOffset val="100"/>
        <c:noMultiLvlLbl val="0"/>
      </c:catAx>
      <c:valAx>
        <c:axId val="-1400937344"/>
        <c:scaling>
          <c:orientation val="minMax"/>
          <c:max val="1.2"/>
          <c:min val="-1.6"/>
        </c:scaling>
        <c:delete val="1"/>
        <c:axPos val="t"/>
        <c:numFmt formatCode="0%" sourceLinked="1"/>
        <c:majorTickMark val="out"/>
        <c:minorTickMark val="none"/>
        <c:tickLblPos val="nextTo"/>
        <c:crossAx val="-184754038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34364424087599E-2"/>
          <c:y val="5.7780312427703519E-3"/>
          <c:w val="0.76103593794637503"/>
          <c:h val="0.76180657653696204"/>
        </c:manualLayout>
      </c:layout>
      <c:barChart>
        <c:barDir val="bar"/>
        <c:grouping val="stacked"/>
        <c:varyColors val="0"/>
        <c:ser>
          <c:idx val="3"/>
          <c:order val="0"/>
          <c:tx>
            <c:strRef>
              <c:f>Sheet1!$B$1</c:f>
              <c:strCache>
                <c:ptCount val="1"/>
                <c:pt idx="0">
                  <c:v>Agree somewhat</c:v>
                </c:pt>
              </c:strCache>
            </c:strRef>
          </c:tx>
          <c:spPr>
            <a:solidFill>
              <a:schemeClr val="accent1">
                <a:lumMod val="60000"/>
                <a:lumOff val="40000"/>
              </a:schemeClr>
            </a:solidFill>
            <a:ln>
              <a:noFill/>
            </a:ln>
            <a:effectLst/>
          </c:spPr>
          <c:invertIfNegative val="0"/>
          <c:dPt>
            <c:idx val="1"/>
            <c:invertIfNegative val="0"/>
            <c:bubble3D val="0"/>
            <c:extLst>
              <c:ext xmlns:c16="http://schemas.microsoft.com/office/drawing/2014/chart" uri="{C3380CC4-5D6E-409C-BE32-E72D297353CC}">
                <c16:uniqueId val="{00000000-C1AC-45CC-A646-0226E220A517}"/>
              </c:ext>
            </c:extLst>
          </c:dPt>
          <c:dPt>
            <c:idx val="7"/>
            <c:invertIfNegative val="0"/>
            <c:bubble3D val="0"/>
            <c:extLst>
              <c:ext xmlns:c16="http://schemas.microsoft.com/office/drawing/2014/chart" uri="{C3380CC4-5D6E-409C-BE32-E72D297353CC}">
                <c16:uniqueId val="{00000001-C1AC-45CC-A646-0226E220A517}"/>
              </c:ext>
            </c:extLst>
          </c:dPt>
          <c:dPt>
            <c:idx val="10"/>
            <c:invertIfNegative val="0"/>
            <c:bubble3D val="0"/>
            <c:extLst>
              <c:ext xmlns:c16="http://schemas.microsoft.com/office/drawing/2014/chart" uri="{C3380CC4-5D6E-409C-BE32-E72D297353CC}">
                <c16:uniqueId val="{00000002-C1AC-45CC-A646-0226E220A517}"/>
              </c:ext>
            </c:extLst>
          </c:dPt>
          <c:dPt>
            <c:idx val="13"/>
            <c:invertIfNegative val="0"/>
            <c:bubble3D val="0"/>
            <c:extLst>
              <c:ext xmlns:c16="http://schemas.microsoft.com/office/drawing/2014/chart" uri="{C3380CC4-5D6E-409C-BE32-E72D297353CC}">
                <c16:uniqueId val="{00000003-C1AC-45CC-A646-0226E220A517}"/>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4"/>
                <c:pt idx="0">
                  <c:v>I worry that the COVID-19 vaccine isn’t that effective because the CDC is now telling people they need booster shots. </c:v>
                </c:pt>
                <c:pt idx="1">
                  <c:v>COVID-19 boosters are another effective way to fight this pandemic and prevent severe illness hospitalization and death. whic</c:v>
                </c:pt>
                <c:pt idx="2">
                  <c:v>COVID-19 boosters can help us win the fight against the pandemic by extending the vaccine’s effectiveness.</c:v>
                </c:pt>
                <c:pt idx="3">
                  <c:v>I want to get a COVID-19 booster shot to make sure I am protected against getting really sick, hospitalization and death. </c:v>
                </c:pt>
              </c:strCache>
            </c:strRef>
          </c:cat>
          <c:val>
            <c:numRef>
              <c:f>Sheet1!$B$2:$B$17</c:f>
              <c:numCache>
                <c:formatCode>0%</c:formatCode>
                <c:ptCount val="4"/>
                <c:pt idx="0">
                  <c:v>0.25891096052529999</c:v>
                </c:pt>
                <c:pt idx="1">
                  <c:v>0.32838384049570002</c:v>
                </c:pt>
                <c:pt idx="2">
                  <c:v>0.31547865576840001</c:v>
                </c:pt>
                <c:pt idx="3">
                  <c:v>0.25327160099789997</c:v>
                </c:pt>
              </c:numCache>
            </c:numRef>
          </c:val>
          <c:extLst>
            <c:ext xmlns:c16="http://schemas.microsoft.com/office/drawing/2014/chart" uri="{C3380CC4-5D6E-409C-BE32-E72D297353CC}">
              <c16:uniqueId val="{00000004-C1AC-45CC-A646-0226E220A517}"/>
            </c:ext>
          </c:extLst>
        </c:ser>
        <c:ser>
          <c:idx val="4"/>
          <c:order val="1"/>
          <c:tx>
            <c:strRef>
              <c:f>Sheet1!$C$1</c:f>
              <c:strCache>
                <c:ptCount val="1"/>
                <c:pt idx="0">
                  <c:v>Agree strongly</c:v>
                </c:pt>
              </c:strCache>
            </c:strRef>
          </c:tx>
          <c:spPr>
            <a:solidFill>
              <a:schemeClr val="tx2"/>
            </a:solidFill>
            <a:ln>
              <a:noFill/>
            </a:ln>
            <a:effectLst/>
          </c:spPr>
          <c:invertIfNegative val="0"/>
          <c:dPt>
            <c:idx val="1"/>
            <c:invertIfNegative val="0"/>
            <c:bubble3D val="0"/>
            <c:extLst>
              <c:ext xmlns:c16="http://schemas.microsoft.com/office/drawing/2014/chart" uri="{C3380CC4-5D6E-409C-BE32-E72D297353CC}">
                <c16:uniqueId val="{00000005-C1AC-45CC-A646-0226E220A517}"/>
              </c:ext>
            </c:extLst>
          </c:dPt>
          <c:dPt>
            <c:idx val="7"/>
            <c:invertIfNegative val="0"/>
            <c:bubble3D val="0"/>
            <c:extLst>
              <c:ext xmlns:c16="http://schemas.microsoft.com/office/drawing/2014/chart" uri="{C3380CC4-5D6E-409C-BE32-E72D297353CC}">
                <c16:uniqueId val="{00000006-C1AC-45CC-A646-0226E220A517}"/>
              </c:ext>
            </c:extLst>
          </c:dPt>
          <c:dPt>
            <c:idx val="10"/>
            <c:invertIfNegative val="0"/>
            <c:bubble3D val="0"/>
            <c:extLst>
              <c:ext xmlns:c16="http://schemas.microsoft.com/office/drawing/2014/chart" uri="{C3380CC4-5D6E-409C-BE32-E72D297353CC}">
                <c16:uniqueId val="{00000007-C1AC-45CC-A646-0226E220A517}"/>
              </c:ext>
            </c:extLst>
          </c:dPt>
          <c:dPt>
            <c:idx val="13"/>
            <c:invertIfNegative val="0"/>
            <c:bubble3D val="0"/>
            <c:extLst>
              <c:ext xmlns:c16="http://schemas.microsoft.com/office/drawing/2014/chart" uri="{C3380CC4-5D6E-409C-BE32-E72D297353CC}">
                <c16:uniqueId val="{00000008-C1AC-45CC-A646-0226E220A517}"/>
              </c:ext>
            </c:extLst>
          </c:dPt>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4"/>
                <c:pt idx="0">
                  <c:v>I worry that the COVID-19 vaccine isn’t that effective because the CDC is now telling people they need booster shots. </c:v>
                </c:pt>
                <c:pt idx="1">
                  <c:v>COVID-19 boosters are another effective way to fight this pandemic and prevent severe illness hospitalization and death. whic</c:v>
                </c:pt>
                <c:pt idx="2">
                  <c:v>COVID-19 boosters can help us win the fight against the pandemic by extending the vaccine’s effectiveness.</c:v>
                </c:pt>
                <c:pt idx="3">
                  <c:v>I want to get a COVID-19 booster shot to make sure I am protected against getting really sick, hospitalization and death. </c:v>
                </c:pt>
              </c:strCache>
            </c:strRef>
          </c:cat>
          <c:val>
            <c:numRef>
              <c:f>Sheet1!$C$2:$C$17</c:f>
              <c:numCache>
                <c:formatCode>0%</c:formatCode>
                <c:ptCount val="4"/>
                <c:pt idx="0">
                  <c:v>0.1078400677248</c:v>
                </c:pt>
                <c:pt idx="1">
                  <c:v>0.57772802519690003</c:v>
                </c:pt>
                <c:pt idx="2">
                  <c:v>0.57476791265060001</c:v>
                </c:pt>
                <c:pt idx="3">
                  <c:v>0.61859446575650001</c:v>
                </c:pt>
              </c:numCache>
            </c:numRef>
          </c:val>
          <c:extLst>
            <c:ext xmlns:c16="http://schemas.microsoft.com/office/drawing/2014/chart" uri="{C3380CC4-5D6E-409C-BE32-E72D297353CC}">
              <c16:uniqueId val="{00000009-C1AC-45CC-A646-0226E220A517}"/>
            </c:ext>
          </c:extLst>
        </c:ser>
        <c:ser>
          <c:idx val="5"/>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4"/>
                <c:pt idx="0">
                  <c:v>I worry that the COVID-19 vaccine isn’t that effective because the CDC is now telling people they need booster shots. </c:v>
                </c:pt>
                <c:pt idx="1">
                  <c:v>COVID-19 boosters are another effective way to fight this pandemic and prevent severe illness hospitalization and death. whic</c:v>
                </c:pt>
                <c:pt idx="2">
                  <c:v>COVID-19 boosters can help us win the fight against the pandemic by extending the vaccine’s effectiveness.</c:v>
                </c:pt>
                <c:pt idx="3">
                  <c:v>I want to get a COVID-19 booster shot to make sure I am protected against getting really sick, hospitalization and death. </c:v>
                </c:pt>
              </c:strCache>
            </c:strRef>
          </c:cat>
          <c:val>
            <c:numRef>
              <c:f>Sheet1!$D$2:$D$17</c:f>
              <c:numCache>
                <c:formatCode>0%</c:formatCode>
                <c:ptCount val="4"/>
                <c:pt idx="0">
                  <c:v>0.36675102825020001</c:v>
                </c:pt>
                <c:pt idx="1">
                  <c:v>0.90611186569259994</c:v>
                </c:pt>
                <c:pt idx="2">
                  <c:v>0.89024656841899996</c:v>
                </c:pt>
                <c:pt idx="3">
                  <c:v>0.87186606675440004</c:v>
                </c:pt>
              </c:numCache>
            </c:numRef>
          </c:val>
          <c:extLst>
            <c:ext xmlns:c16="http://schemas.microsoft.com/office/drawing/2014/chart" uri="{C3380CC4-5D6E-409C-BE32-E72D297353CC}">
              <c16:uniqueId val="{0000000A-C1AC-45CC-A646-0226E220A517}"/>
            </c:ext>
          </c:extLst>
        </c:ser>
        <c:dLbls>
          <c:showLegendKey val="0"/>
          <c:showVal val="0"/>
          <c:showCatName val="0"/>
          <c:showSerName val="0"/>
          <c:showPercent val="0"/>
          <c:showBubbleSize val="0"/>
        </c:dLbls>
        <c:gapWidth val="50"/>
        <c:overlap val="100"/>
        <c:axId val="-1847540384"/>
        <c:axId val="-1400937344"/>
      </c:barChart>
      <c:catAx>
        <c:axId val="-1847540384"/>
        <c:scaling>
          <c:orientation val="maxMin"/>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00937344"/>
        <c:crosses val="autoZero"/>
        <c:auto val="1"/>
        <c:lblAlgn val="ctr"/>
        <c:lblOffset val="100"/>
        <c:noMultiLvlLbl val="0"/>
      </c:catAx>
      <c:valAx>
        <c:axId val="-1400937344"/>
        <c:scaling>
          <c:orientation val="minMax"/>
          <c:max val="1.2"/>
          <c:min val="-1.6"/>
        </c:scaling>
        <c:delete val="1"/>
        <c:axPos val="t"/>
        <c:numFmt formatCode="0%" sourceLinked="1"/>
        <c:majorTickMark val="out"/>
        <c:minorTickMark val="none"/>
        <c:tickLblPos val="nextTo"/>
        <c:crossAx val="-184754038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9718356818003921"/>
          <c:y val="9.652690128432681E-2"/>
          <c:w val="0.33808245199516795"/>
          <c:h val="0.786006534164214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9718356818003921"/>
          <c:y val="9.652690128432681E-2"/>
          <c:w val="0.33808245199516795"/>
          <c:h val="0.786006534164214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06826224783629E-2"/>
          <c:y val="0.1293805135789394"/>
          <c:w val="0.91789812130827397"/>
          <c:h val="0.87061948642106057"/>
        </c:manualLayout>
      </c:layout>
      <c:barChart>
        <c:barDir val="col"/>
        <c:grouping val="percentStacked"/>
        <c:varyColors val="0"/>
        <c:ser>
          <c:idx val="2"/>
          <c:order val="0"/>
          <c:tx>
            <c:strRef>
              <c:f>Sheet1!$D$1</c:f>
              <c:strCache>
                <c:ptCount val="1"/>
                <c:pt idx="0">
                  <c:v>Probably get it</c:v>
                </c:pt>
              </c:strCache>
            </c:strRef>
          </c:tx>
          <c:spPr>
            <a:solidFill>
              <a:srgbClr val="4F81BD"/>
            </a:solidFill>
            <a:ln>
              <a:noFill/>
            </a:ln>
            <a:effectLst/>
          </c:spPr>
          <c:invertIfNegative val="0"/>
          <c:dLbls>
            <c:dLbl>
              <c:idx val="2"/>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68A5-43CE-9859-60D73E7F5FE9}"/>
                </c:ext>
              </c:extLst>
            </c:dLbl>
            <c:dLbl>
              <c:idx val="3"/>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68A5-43CE-9859-60D73E7F5FE9}"/>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April or before</c:v>
                </c:pt>
                <c:pt idx="2">
                  <c:v>May or June</c:v>
                </c:pt>
                <c:pt idx="3">
                  <c:v>July to September</c:v>
                </c:pt>
              </c:strCache>
            </c:strRef>
          </c:cat>
          <c:val>
            <c:numRef>
              <c:f>Sheet1!$D$2:$D$5</c:f>
              <c:numCache>
                <c:formatCode>0%</c:formatCode>
                <c:ptCount val="4"/>
                <c:pt idx="0">
                  <c:v>0.2</c:v>
                </c:pt>
                <c:pt idx="1">
                  <c:v>0.15</c:v>
                </c:pt>
                <c:pt idx="2">
                  <c:v>0.31</c:v>
                </c:pt>
                <c:pt idx="3">
                  <c:v>0.27</c:v>
                </c:pt>
              </c:numCache>
            </c:numRef>
          </c:val>
          <c:extLst>
            <c:ext xmlns:c16="http://schemas.microsoft.com/office/drawing/2014/chart" uri="{C3380CC4-5D6E-409C-BE32-E72D297353CC}">
              <c16:uniqueId val="{00000002-68A5-43CE-9859-60D73E7F5FE9}"/>
            </c:ext>
          </c:extLst>
        </c:ser>
        <c:ser>
          <c:idx val="1"/>
          <c:order val="1"/>
          <c:tx>
            <c:strRef>
              <c:f>Sheet1!$C$1</c:f>
              <c:strCache>
                <c:ptCount val="1"/>
                <c:pt idx="0">
                  <c:v>Definitely get it</c:v>
                </c:pt>
              </c:strCache>
            </c:strRef>
          </c:tx>
          <c:spPr>
            <a:solidFill>
              <a:srgbClr val="254061"/>
            </a:solidFill>
            <a:ln>
              <a:noFill/>
            </a:ln>
            <a:effectLst/>
          </c:spPr>
          <c:invertIfNegative val="0"/>
          <c:dLbls>
            <c:dLbl>
              <c:idx val="1"/>
              <c:spPr>
                <a:noFill/>
                <a:ln>
                  <a:noFill/>
                </a:ln>
                <a:effectLst/>
              </c:spPr>
              <c:txPr>
                <a:bodyPr rot="0" spcFirstLastPara="1" vertOverflow="ellipsis" vert="horz" wrap="square" anchor="ctr" anchorCtr="0"/>
                <a:lstStyle/>
                <a:p>
                  <a:pPr algn="ct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68A5-43CE-9859-60D73E7F5FE9}"/>
                </c:ext>
              </c:extLst>
            </c:dLbl>
            <c:spPr>
              <a:noFill/>
              <a:ln>
                <a:noFill/>
              </a:ln>
              <a:effectLst/>
            </c:spPr>
            <c:txPr>
              <a:bodyPr rot="0" spcFirstLastPara="1" vertOverflow="ellipsis" vert="horz" wrap="square" anchor="ctr" anchorCtr="0"/>
              <a:lstStyle/>
              <a:p>
                <a:pPr algn="ctr">
                  <a:defRPr sz="120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c:v>
                </c:pt>
                <c:pt idx="1">
                  <c:v>April or before</c:v>
                </c:pt>
                <c:pt idx="2">
                  <c:v>May or June</c:v>
                </c:pt>
                <c:pt idx="3">
                  <c:v>July to September</c:v>
                </c:pt>
              </c:strCache>
            </c:strRef>
          </c:cat>
          <c:val>
            <c:numRef>
              <c:f>Sheet1!$C$2:$C$5</c:f>
              <c:numCache>
                <c:formatCode>0%</c:formatCode>
                <c:ptCount val="4"/>
                <c:pt idx="0">
                  <c:v>0.59</c:v>
                </c:pt>
                <c:pt idx="1">
                  <c:v>0.68</c:v>
                </c:pt>
                <c:pt idx="2">
                  <c:v>0.51</c:v>
                </c:pt>
                <c:pt idx="3">
                  <c:v>0.39</c:v>
                </c:pt>
              </c:numCache>
            </c:numRef>
          </c:val>
          <c:extLst>
            <c:ext xmlns:c16="http://schemas.microsoft.com/office/drawing/2014/chart" uri="{C3380CC4-5D6E-409C-BE32-E72D297353CC}">
              <c16:uniqueId val="{00000004-68A5-43CE-9859-60D73E7F5FE9}"/>
            </c:ext>
          </c:extLst>
        </c:ser>
        <c:ser>
          <c:idx val="0"/>
          <c:order val="2"/>
          <c:tx>
            <c:strRef>
              <c:f>Sheet1!$B$1</c:f>
              <c:strCache>
                <c:ptCount val="1"/>
                <c:pt idx="0">
                  <c:v>DEFINITELY OR PROBABLY (NET)</c:v>
                </c:pt>
              </c:strCache>
            </c:strRef>
          </c:tx>
          <c:spPr>
            <a:noFill/>
            <a:ln>
              <a:noFill/>
            </a:ln>
            <a:effectLst/>
          </c:spPr>
          <c:invertIfNegative val="0"/>
          <c:dLbls>
            <c:dLbl>
              <c:idx val="1"/>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68A5-43CE-9859-60D73E7F5FE9}"/>
                </c:ext>
              </c:extLst>
            </c:dLbl>
            <c:dLbl>
              <c:idx val="2"/>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6-68A5-43CE-9859-60D73E7F5FE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April or before</c:v>
                </c:pt>
                <c:pt idx="2">
                  <c:v>May or June</c:v>
                </c:pt>
                <c:pt idx="3">
                  <c:v>July to September</c:v>
                </c:pt>
              </c:strCache>
            </c:strRef>
          </c:cat>
          <c:val>
            <c:numRef>
              <c:f>Sheet1!$B$2:$B$5</c:f>
              <c:numCache>
                <c:formatCode>0%</c:formatCode>
                <c:ptCount val="4"/>
                <c:pt idx="0">
                  <c:v>0.8</c:v>
                </c:pt>
                <c:pt idx="1">
                  <c:v>0.83</c:v>
                </c:pt>
                <c:pt idx="2">
                  <c:v>0.82</c:v>
                </c:pt>
                <c:pt idx="3">
                  <c:v>0.66</c:v>
                </c:pt>
              </c:numCache>
            </c:numRef>
          </c:val>
          <c:extLst>
            <c:ext xmlns:c16="http://schemas.microsoft.com/office/drawing/2014/chart" uri="{C3380CC4-5D6E-409C-BE32-E72D297353CC}">
              <c16:uniqueId val="{00000007-68A5-43CE-9859-60D73E7F5FE9}"/>
            </c:ext>
          </c:extLst>
        </c:ser>
        <c:ser>
          <c:idx val="3"/>
          <c:order val="3"/>
          <c:tx>
            <c:strRef>
              <c:f>Sheet1!$E$1</c:f>
              <c:strCache>
                <c:ptCount val="1"/>
                <c:pt idx="0">
                  <c:v>Don't know whether would get it or not</c:v>
                </c:pt>
              </c:strCache>
            </c:strRef>
          </c:tx>
          <c:spPr>
            <a:solidFill>
              <a:srgbClr val="F2F2F2"/>
            </a:solidFill>
            <a:ln>
              <a:noFill/>
            </a:ln>
            <a:effectLst/>
          </c:spPr>
          <c:invertIfNegative val="0"/>
          <c:dLbls>
            <c:dLbl>
              <c:idx val="3"/>
              <c:numFmt formatCode="0%;0%" sourceLinked="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68A5-43CE-9859-60D73E7F5FE9}"/>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April or before</c:v>
                </c:pt>
                <c:pt idx="2">
                  <c:v>May or June</c:v>
                </c:pt>
                <c:pt idx="3">
                  <c:v>July to September</c:v>
                </c:pt>
              </c:strCache>
            </c:strRef>
          </c:cat>
          <c:val>
            <c:numRef>
              <c:f>Sheet1!$E$2:$E$5</c:f>
              <c:numCache>
                <c:formatCode>0%</c:formatCode>
                <c:ptCount val="4"/>
                <c:pt idx="0">
                  <c:v>-0.12</c:v>
                </c:pt>
                <c:pt idx="1">
                  <c:v>-0.09</c:v>
                </c:pt>
                <c:pt idx="2">
                  <c:v>-0.09</c:v>
                </c:pt>
                <c:pt idx="3">
                  <c:v>-0.23</c:v>
                </c:pt>
              </c:numCache>
            </c:numRef>
          </c:val>
          <c:extLst>
            <c:ext xmlns:c16="http://schemas.microsoft.com/office/drawing/2014/chart" uri="{C3380CC4-5D6E-409C-BE32-E72D297353CC}">
              <c16:uniqueId val="{00000009-68A5-43CE-9859-60D73E7F5FE9}"/>
            </c:ext>
          </c:extLst>
        </c:ser>
        <c:ser>
          <c:idx val="4"/>
          <c:order val="4"/>
          <c:tx>
            <c:strRef>
              <c:f>Sheet1!$G$1</c:f>
              <c:strCache>
                <c:ptCount val="1"/>
                <c:pt idx="0">
                  <c:v>Probably not get it</c:v>
                </c:pt>
              </c:strCache>
            </c:strRef>
          </c:tx>
          <c:spPr>
            <a:solidFill>
              <a:srgbClr val="B9CDE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April or before</c:v>
                </c:pt>
                <c:pt idx="2">
                  <c:v>May or June</c:v>
                </c:pt>
                <c:pt idx="3">
                  <c:v>July to September</c:v>
                </c:pt>
              </c:strCache>
            </c:strRef>
          </c:cat>
          <c:val>
            <c:numRef>
              <c:f>Sheet1!$G$2:$G$5</c:f>
              <c:numCache>
                <c:formatCode>0%</c:formatCode>
                <c:ptCount val="4"/>
                <c:pt idx="0">
                  <c:v>-0.05</c:v>
                </c:pt>
                <c:pt idx="1">
                  <c:v>-0.05</c:v>
                </c:pt>
                <c:pt idx="2">
                  <c:v>-7.0000000000000007E-2</c:v>
                </c:pt>
                <c:pt idx="3">
                  <c:v>-0.06</c:v>
                </c:pt>
              </c:numCache>
            </c:numRef>
          </c:val>
          <c:extLst>
            <c:ext xmlns:c16="http://schemas.microsoft.com/office/drawing/2014/chart" uri="{C3380CC4-5D6E-409C-BE32-E72D297353CC}">
              <c16:uniqueId val="{0000000A-68A5-43CE-9859-60D73E7F5FE9}"/>
            </c:ext>
          </c:extLst>
        </c:ser>
        <c:ser>
          <c:idx val="5"/>
          <c:order val="5"/>
          <c:tx>
            <c:strRef>
              <c:f>Sheet1!$H$1</c:f>
              <c:strCache>
                <c:ptCount val="1"/>
                <c:pt idx="0">
                  <c:v>Definitely not get it</c:v>
                </c:pt>
              </c:strCache>
            </c:strRef>
          </c:tx>
          <c:spPr>
            <a:solidFill>
              <a:srgbClr val="DCE6F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April or before</c:v>
                </c:pt>
                <c:pt idx="2">
                  <c:v>May or June</c:v>
                </c:pt>
                <c:pt idx="3">
                  <c:v>July to September</c:v>
                </c:pt>
              </c:strCache>
            </c:strRef>
          </c:cat>
          <c:val>
            <c:numRef>
              <c:f>Sheet1!$H$2:$H$5</c:f>
              <c:numCache>
                <c:formatCode>0%</c:formatCode>
                <c:ptCount val="4"/>
                <c:pt idx="0">
                  <c:v>-0.04</c:v>
                </c:pt>
                <c:pt idx="1">
                  <c:v>-0.04</c:v>
                </c:pt>
                <c:pt idx="2">
                  <c:v>-0.03</c:v>
                </c:pt>
                <c:pt idx="3">
                  <c:v>-0.04</c:v>
                </c:pt>
              </c:numCache>
            </c:numRef>
          </c:val>
          <c:extLst>
            <c:ext xmlns:c16="http://schemas.microsoft.com/office/drawing/2014/chart" uri="{C3380CC4-5D6E-409C-BE32-E72D297353CC}">
              <c16:uniqueId val="{0000000B-68A5-43CE-9859-60D73E7F5FE9}"/>
            </c:ext>
          </c:extLst>
        </c:ser>
        <c:ser>
          <c:idx val="6"/>
          <c:order val="6"/>
          <c:tx>
            <c:strRef>
              <c:f>Sheet1!$F$1</c:f>
              <c:strCache>
                <c:ptCount val="1"/>
                <c:pt idx="0">
                  <c:v>PROB OR DEFINITELY NOT GET IT (NET)</c:v>
                </c:pt>
              </c:strCache>
            </c:strRef>
          </c:tx>
          <c:spPr>
            <a:no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Sheet1!$F$2:$F$5</c:f>
              <c:numCache>
                <c:formatCode>0%</c:formatCode>
                <c:ptCount val="4"/>
                <c:pt idx="0">
                  <c:v>-0.09</c:v>
                </c:pt>
                <c:pt idx="1">
                  <c:v>-0.08</c:v>
                </c:pt>
                <c:pt idx="2">
                  <c:v>-0.09</c:v>
                </c:pt>
                <c:pt idx="3">
                  <c:v>-0.1</c:v>
                </c:pt>
              </c:numCache>
            </c:numRef>
          </c:val>
          <c:extLst>
            <c:ext xmlns:c16="http://schemas.microsoft.com/office/drawing/2014/chart" uri="{C3380CC4-5D6E-409C-BE32-E72D297353CC}">
              <c16:uniqueId val="{0000000C-68A5-43CE-9859-60D73E7F5FE9}"/>
            </c:ext>
          </c:extLst>
        </c:ser>
        <c:dLbls>
          <c:dLblPos val="ctr"/>
          <c:showLegendKey val="0"/>
          <c:showVal val="1"/>
          <c:showCatName val="0"/>
          <c:showSerName val="0"/>
          <c:showPercent val="0"/>
          <c:showBubbleSize val="0"/>
        </c:dLbls>
        <c:gapWidth val="180"/>
        <c:overlap val="100"/>
        <c:axId val="740903784"/>
        <c:axId val="740909688"/>
      </c:barChart>
      <c:catAx>
        <c:axId val="740903784"/>
        <c:scaling>
          <c:orientation val="minMax"/>
        </c:scaling>
        <c:delete val="1"/>
        <c:axPos val="b"/>
        <c:numFmt formatCode="General" sourceLinked="1"/>
        <c:majorTickMark val="out"/>
        <c:minorTickMark val="none"/>
        <c:tickLblPos val="high"/>
        <c:crossAx val="740909688"/>
        <c:crosses val="autoZero"/>
        <c:auto val="1"/>
        <c:lblAlgn val="ctr"/>
        <c:lblOffset val="0"/>
        <c:noMultiLvlLbl val="0"/>
      </c:catAx>
      <c:valAx>
        <c:axId val="740909688"/>
        <c:scaling>
          <c:orientation val="minMax"/>
        </c:scaling>
        <c:delete val="1"/>
        <c:axPos val="l"/>
        <c:numFmt formatCode="0%" sourceLinked="1"/>
        <c:majorTickMark val="out"/>
        <c:minorTickMark val="none"/>
        <c:tickLblPos val="nextTo"/>
        <c:crossAx val="740903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0314521340851"/>
          <c:y val="0.15265478505910943"/>
          <c:w val="0.5587693929462898"/>
          <c:h val="0.84285540705556705"/>
        </c:manualLayout>
      </c:layout>
      <c:barChart>
        <c:barDir val="col"/>
        <c:grouping val="percentStacked"/>
        <c:varyColors val="0"/>
        <c:ser>
          <c:idx val="6"/>
          <c:order val="0"/>
          <c:tx>
            <c:strRef>
              <c:f>Sheet1!$F$1</c:f>
              <c:strCache>
                <c:ptCount val="1"/>
                <c:pt idx="0">
                  <c:v>DK</c:v>
                </c:pt>
              </c:strCache>
            </c:strRef>
          </c:tx>
          <c:spPr>
            <a:solidFill>
              <a:srgbClr val="F2F2F2"/>
            </a:solidFill>
            <a:ln>
              <a:noFill/>
            </a:ln>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8F8D-4ECD-BEB5-3FBD2F6C687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VAX OR APPT (NET)</c:v>
                </c:pt>
                <c:pt idx="2">
                  <c:v>NET UNVAX/NO APPT</c:v>
                </c:pt>
              </c:strCache>
            </c:strRef>
          </c:cat>
          <c:val>
            <c:numRef>
              <c:f>Sheet1!$F$2:$F$4</c:f>
              <c:numCache>
                <c:formatCode>0%</c:formatCode>
                <c:ptCount val="3"/>
                <c:pt idx="0">
                  <c:v>-8.8808495439739996E-2</c:v>
                </c:pt>
                <c:pt idx="1">
                  <c:v>-7.1599034057049996E-2</c:v>
                </c:pt>
                <c:pt idx="2">
                  <c:v>-0.13468211863180002</c:v>
                </c:pt>
              </c:numCache>
            </c:numRef>
          </c:val>
          <c:extLst>
            <c:ext xmlns:c16="http://schemas.microsoft.com/office/drawing/2014/chart" uri="{C3380CC4-5D6E-409C-BE32-E72D297353CC}">
              <c16:uniqueId val="{00000000-11C2-4FD0-BA1D-071075500D82}"/>
            </c:ext>
          </c:extLst>
        </c:ser>
        <c:ser>
          <c:idx val="3"/>
          <c:order val="1"/>
          <c:tx>
            <c:strRef>
              <c:f>Sheet1!$E$1</c:f>
              <c:strCache>
                <c:ptCount val="1"/>
                <c:pt idx="0">
                  <c:v>prob</c:v>
                </c:pt>
              </c:strCache>
            </c:strRef>
          </c:tx>
          <c:spPr>
            <a:solidFill>
              <a:srgbClr val="4F81BD"/>
            </a:solidFill>
            <a:ln>
              <a:noFill/>
            </a:ln>
            <a:effectLst/>
          </c:spPr>
          <c:invertIfNegative val="0"/>
          <c:dLbls>
            <c:dLbl>
              <c:idx val="1"/>
              <c:numFmt formatCode="0%;0%" sourceLinked="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8F8D-4ECD-BEB5-3FBD2F6C6874}"/>
                </c:ext>
              </c:extLst>
            </c:dLbl>
            <c:dLbl>
              <c:idx val="2"/>
              <c:numFmt formatCode="0%;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CDA6-4ADA-B9EF-CE6BB1B13715}"/>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VAX OR APPT (NET)</c:v>
                </c:pt>
                <c:pt idx="2">
                  <c:v>NET UNVAX/NO APPT</c:v>
                </c:pt>
              </c:strCache>
            </c:strRef>
          </c:cat>
          <c:val>
            <c:numRef>
              <c:f>Sheet1!$E$2:$E$4</c:f>
              <c:numCache>
                <c:formatCode>0%</c:formatCode>
                <c:ptCount val="3"/>
                <c:pt idx="0">
                  <c:v>0.14231442104389999</c:v>
                </c:pt>
                <c:pt idx="1">
                  <c:v>0.15716952543839999</c:v>
                </c:pt>
                <c:pt idx="2">
                  <c:v>0.10271658318509999</c:v>
                </c:pt>
              </c:numCache>
            </c:numRef>
          </c:val>
          <c:extLst>
            <c:ext xmlns:c16="http://schemas.microsoft.com/office/drawing/2014/chart" uri="{C3380CC4-5D6E-409C-BE32-E72D297353CC}">
              <c16:uniqueId val="{00000001-11C2-4FD0-BA1D-071075500D82}"/>
            </c:ext>
          </c:extLst>
        </c:ser>
        <c:ser>
          <c:idx val="2"/>
          <c:order val="2"/>
          <c:tx>
            <c:strRef>
              <c:f>Sheet1!$D$1</c:f>
              <c:strCache>
                <c:ptCount val="1"/>
                <c:pt idx="0">
                  <c:v>Def</c:v>
                </c:pt>
              </c:strCache>
            </c:strRef>
          </c:tx>
          <c:spPr>
            <a:solidFill>
              <a:srgbClr val="254061"/>
            </a:solidFill>
            <a:ln>
              <a:noFill/>
            </a:ln>
            <a:effectLst/>
          </c:spPr>
          <c:invertIfNegative val="0"/>
          <c:dLbls>
            <c:dLbl>
              <c:idx val="1"/>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8F8D-4ECD-BEB5-3FBD2F6C6874}"/>
                </c:ext>
              </c:extLst>
            </c:dLbl>
            <c:dLbl>
              <c:idx val="2"/>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CDA6-4ADA-B9EF-CE6BB1B13715}"/>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VAX OR APPT (NET)</c:v>
                </c:pt>
                <c:pt idx="2">
                  <c:v>NET UNVAX/NO APPT</c:v>
                </c:pt>
              </c:strCache>
            </c:strRef>
          </c:cat>
          <c:val>
            <c:numRef>
              <c:f>Sheet1!$D$2:$D$4</c:f>
              <c:numCache>
                <c:formatCode>0%</c:formatCode>
                <c:ptCount val="3"/>
                <c:pt idx="0">
                  <c:v>0.37748630229589997</c:v>
                </c:pt>
                <c:pt idx="1">
                  <c:v>0.485849231602</c:v>
                </c:pt>
                <c:pt idx="2">
                  <c:v>8.863355574927001E-2</c:v>
                </c:pt>
              </c:numCache>
            </c:numRef>
          </c:val>
          <c:extLst>
            <c:ext xmlns:c16="http://schemas.microsoft.com/office/drawing/2014/chart" uri="{C3380CC4-5D6E-409C-BE32-E72D297353CC}">
              <c16:uniqueId val="{00000002-11C2-4FD0-BA1D-071075500D82}"/>
            </c:ext>
          </c:extLst>
        </c:ser>
        <c:ser>
          <c:idx val="1"/>
          <c:order val="3"/>
          <c:tx>
            <c:strRef>
              <c:f>Sheet1!$C$1</c:f>
              <c:strCache>
                <c:ptCount val="1"/>
                <c:pt idx="0">
                  <c:v>Already got a flu shot</c:v>
                </c:pt>
              </c:strCache>
            </c:strRef>
          </c:tx>
          <c:spPr>
            <a:solidFill>
              <a:schemeClr val="tx1">
                <a:lumMod val="95000"/>
                <a:lumOff val="5000"/>
              </a:schemeClr>
            </a:solidFill>
            <a:ln>
              <a:noFill/>
            </a:ln>
            <a:effectLst/>
          </c:spPr>
          <c:invertIfNegative val="0"/>
          <c:dLbls>
            <c:dLbl>
              <c:idx val="1"/>
              <c:numFmt formatCode="0%;0%" sourceLinked="0"/>
              <c:spPr>
                <a:noFill/>
                <a:ln>
                  <a:noFill/>
                </a:ln>
                <a:effectLst/>
              </c:spPr>
              <c:txPr>
                <a:bodyPr rot="0" spcFirstLastPara="1" vertOverflow="ellipsis" vert="horz" wrap="square" anchor="ctr" anchorCtr="0"/>
                <a:lstStyle/>
                <a:p>
                  <a:pPr algn="ctr">
                    <a:defRPr sz="1200" b="1"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8F8D-4ECD-BEB5-3FBD2F6C6874}"/>
                </c:ext>
              </c:extLst>
            </c:dLbl>
            <c:numFmt formatCode="0%;0%" sourceLinked="0"/>
            <c:spPr>
              <a:noFill/>
              <a:ln>
                <a:noFill/>
              </a:ln>
              <a:effectLst/>
            </c:spPr>
            <c:txPr>
              <a:bodyPr rot="0" spcFirstLastPara="1" vertOverflow="ellipsis" vert="horz" wrap="square" anchor="ctr" anchorCtr="0"/>
              <a:lstStyle/>
              <a:p>
                <a:pPr algn="ctr">
                  <a:defRPr sz="120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c:v>
                </c:pt>
                <c:pt idx="1">
                  <c:v>VAX OR APPT (NET)</c:v>
                </c:pt>
                <c:pt idx="2">
                  <c:v>NET UNVAX/NO APPT</c:v>
                </c:pt>
              </c:strCache>
            </c:strRef>
          </c:cat>
          <c:val>
            <c:numRef>
              <c:f>Sheet1!$C$2:$C$4</c:f>
              <c:numCache>
                <c:formatCode>0%</c:formatCode>
                <c:ptCount val="3"/>
                <c:pt idx="0">
                  <c:v>0.10132259215810001</c:v>
                </c:pt>
                <c:pt idx="1">
                  <c:v>0.11859813911180001</c:v>
                </c:pt>
                <c:pt idx="2">
                  <c:v>5.5272810949529995E-2</c:v>
                </c:pt>
              </c:numCache>
            </c:numRef>
          </c:val>
          <c:extLst>
            <c:ext xmlns:c16="http://schemas.microsoft.com/office/drawing/2014/chart" uri="{C3380CC4-5D6E-409C-BE32-E72D297353CC}">
              <c16:uniqueId val="{00000003-11C2-4FD0-BA1D-071075500D82}"/>
            </c:ext>
          </c:extLst>
        </c:ser>
        <c:ser>
          <c:idx val="5"/>
          <c:order val="4"/>
          <c:tx>
            <c:strRef>
              <c:f>Sheet1!$H$1</c:f>
              <c:strCache>
                <c:ptCount val="1"/>
                <c:pt idx="0">
                  <c:v>Prob not</c:v>
                </c:pt>
              </c:strCache>
            </c:strRef>
          </c:tx>
          <c:spPr>
            <a:solidFill>
              <a:srgbClr val="AAD6E7"/>
            </a:solidFill>
            <a:ln>
              <a:noFill/>
            </a:ln>
            <a:effectLst/>
          </c:spPr>
          <c:invertIfNegative val="0"/>
          <c:dPt>
            <c:idx val="0"/>
            <c:invertIfNegative val="0"/>
            <c:bubble3D val="0"/>
            <c:spPr>
              <a:solidFill>
                <a:srgbClr val="B9CDE5"/>
              </a:solidFill>
              <a:ln>
                <a:noFill/>
              </a:ln>
              <a:effectLst/>
            </c:spPr>
            <c:extLst>
              <c:ext xmlns:c16="http://schemas.microsoft.com/office/drawing/2014/chart" uri="{C3380CC4-5D6E-409C-BE32-E72D297353CC}">
                <c16:uniqueId val="{00000005-11C2-4FD0-BA1D-071075500D82}"/>
              </c:ext>
            </c:extLst>
          </c:dPt>
          <c:dPt>
            <c:idx val="1"/>
            <c:invertIfNegative val="0"/>
            <c:bubble3D val="0"/>
            <c:spPr>
              <a:solidFill>
                <a:srgbClr val="B9CDE5"/>
              </a:solidFill>
              <a:ln>
                <a:noFill/>
              </a:ln>
              <a:effectLst/>
            </c:spPr>
            <c:extLst>
              <c:ext xmlns:c16="http://schemas.microsoft.com/office/drawing/2014/chart" uri="{C3380CC4-5D6E-409C-BE32-E72D297353CC}">
                <c16:uniqueId val="{0000000C-11C2-4FD0-BA1D-071075500D82}"/>
              </c:ext>
            </c:extLst>
          </c:dPt>
          <c:dPt>
            <c:idx val="2"/>
            <c:invertIfNegative val="0"/>
            <c:bubble3D val="0"/>
            <c:spPr>
              <a:solidFill>
                <a:srgbClr val="B9CDE5"/>
              </a:solidFill>
              <a:ln>
                <a:noFill/>
              </a:ln>
              <a:effectLst/>
            </c:spPr>
            <c:extLst>
              <c:ext xmlns:c16="http://schemas.microsoft.com/office/drawing/2014/chart" uri="{C3380CC4-5D6E-409C-BE32-E72D297353CC}">
                <c16:uniqueId val="{00000000-8F8D-4ECD-BEB5-3FBD2F6C6874}"/>
              </c:ext>
            </c:extLst>
          </c:dPt>
          <c:dLbls>
            <c:dLbl>
              <c:idx val="2"/>
              <c:numFmt formatCode="0%;0%" sourceLinked="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8F8D-4ECD-BEB5-3FBD2F6C6874}"/>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VAX OR APPT (NET)</c:v>
                </c:pt>
                <c:pt idx="2">
                  <c:v>NET UNVAX/NO APPT</c:v>
                </c:pt>
              </c:strCache>
            </c:strRef>
          </c:cat>
          <c:val>
            <c:numRef>
              <c:f>Sheet1!$H$2:$H$4</c:f>
              <c:numCache>
                <c:formatCode>0%</c:formatCode>
                <c:ptCount val="3"/>
                <c:pt idx="0">
                  <c:v>-0.11921131335480001</c:v>
                </c:pt>
                <c:pt idx="1">
                  <c:v>-9.7188843811649994E-2</c:v>
                </c:pt>
                <c:pt idx="2">
                  <c:v>-0.17791451429279997</c:v>
                </c:pt>
              </c:numCache>
            </c:numRef>
          </c:val>
          <c:extLst>
            <c:ext xmlns:c16="http://schemas.microsoft.com/office/drawing/2014/chart" uri="{C3380CC4-5D6E-409C-BE32-E72D297353CC}">
              <c16:uniqueId val="{00000006-11C2-4FD0-BA1D-071075500D82}"/>
            </c:ext>
          </c:extLst>
        </c:ser>
        <c:ser>
          <c:idx val="7"/>
          <c:order val="5"/>
          <c:tx>
            <c:strRef>
              <c:f>Sheet1!$I$1</c:f>
              <c:strCache>
                <c:ptCount val="1"/>
                <c:pt idx="0">
                  <c:v>Def not</c:v>
                </c:pt>
              </c:strCache>
            </c:strRef>
          </c:tx>
          <c:spPr>
            <a:solidFill>
              <a:srgbClr val="DCE6F2"/>
            </a:solidFill>
            <a:ln>
              <a:noFill/>
            </a:ln>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0">
                  <a:spAutoFit/>
                </a:bodyPr>
                <a:lstStyle/>
                <a:p>
                  <a:pPr algn="ctr" rtl="0">
                    <a:defRPr lang="en-US" sz="1197" b="1" i="0" u="none" strike="noStrike" kern="1200" baseline="0">
                      <a:solidFill>
                        <a:prstClr val="black">
                          <a:lumMod val="75000"/>
                          <a:lumOff val="25000"/>
                        </a:prst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CDA6-4ADA-B9EF-CE6BB1B1371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VAX OR APPT (NET)</c:v>
                </c:pt>
                <c:pt idx="2">
                  <c:v>NET UNVAX/NO APPT</c:v>
                </c:pt>
              </c:strCache>
            </c:strRef>
          </c:cat>
          <c:val>
            <c:numRef>
              <c:f>Sheet1!$I$2:$I$4</c:f>
              <c:numCache>
                <c:formatCode>0%</c:formatCode>
                <c:ptCount val="3"/>
                <c:pt idx="0">
                  <c:v>-0.17085687570749999</c:v>
                </c:pt>
                <c:pt idx="1">
                  <c:v>-6.9595225979070002E-2</c:v>
                </c:pt>
                <c:pt idx="2">
                  <c:v>-0.44078041719150002</c:v>
                </c:pt>
              </c:numCache>
            </c:numRef>
          </c:val>
          <c:extLst>
            <c:ext xmlns:c16="http://schemas.microsoft.com/office/drawing/2014/chart" uri="{C3380CC4-5D6E-409C-BE32-E72D297353CC}">
              <c16:uniqueId val="{00000009-11C2-4FD0-BA1D-071075500D82}"/>
            </c:ext>
          </c:extLst>
        </c:ser>
        <c:ser>
          <c:idx val="4"/>
          <c:order val="6"/>
          <c:tx>
            <c:strRef>
              <c:f>Sheet1!$G$1</c:f>
              <c:strCache>
                <c:ptCount val="1"/>
                <c:pt idx="0">
                  <c:v>NOT NET</c:v>
                </c:pt>
              </c:strCache>
            </c:strRef>
          </c:tx>
          <c:spPr>
            <a:noFill/>
            <a:ln>
              <a:noFill/>
            </a:ln>
            <a:effectLst/>
          </c:spPr>
          <c:invertIfNegative val="0"/>
          <c:dLbls>
            <c:dLbl>
              <c:idx val="0"/>
              <c:numFmt formatCode="0%;0%" sourceLinked="0"/>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6-8F8D-4ECD-BEB5-3FBD2F6C6874}"/>
                </c:ext>
              </c:extLst>
            </c:dLbl>
            <c:dLbl>
              <c:idx val="2"/>
              <c:numFmt formatCode="0%;0%" sourceLinked="0"/>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8F8D-4ECD-BEB5-3FBD2F6C6874}"/>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VAX OR APPT (NET)</c:v>
                </c:pt>
                <c:pt idx="2">
                  <c:v>NET UNVAX/NO APPT</c:v>
                </c:pt>
              </c:strCache>
            </c:strRef>
          </c:cat>
          <c:val>
            <c:numRef>
              <c:f>Sheet1!$G$2:$G$4</c:f>
              <c:numCache>
                <c:formatCode>0%</c:formatCode>
                <c:ptCount val="3"/>
                <c:pt idx="0">
                  <c:v>-0.29006818906229997</c:v>
                </c:pt>
                <c:pt idx="1">
                  <c:v>-0.16678406979070001</c:v>
                </c:pt>
                <c:pt idx="2">
                  <c:v>-0.61869493148429999</c:v>
                </c:pt>
              </c:numCache>
            </c:numRef>
          </c:val>
          <c:extLst>
            <c:ext xmlns:c16="http://schemas.microsoft.com/office/drawing/2014/chart" uri="{C3380CC4-5D6E-409C-BE32-E72D297353CC}">
              <c16:uniqueId val="{0000000A-11C2-4FD0-BA1D-071075500D82}"/>
            </c:ext>
          </c:extLst>
        </c:ser>
        <c:ser>
          <c:idx val="0"/>
          <c:order val="7"/>
          <c:tx>
            <c:strRef>
              <c:f>Sheet1!$B$1</c:f>
              <c:strCache>
                <c:ptCount val="1"/>
                <c:pt idx="0">
                  <c:v>NET ALREADY OR DEF OR PROB</c:v>
                </c:pt>
              </c:strCache>
            </c:strRef>
          </c:tx>
          <c:spPr>
            <a:noFill/>
            <a:ln>
              <a:noFill/>
            </a:ln>
            <a:effectLst/>
          </c:spPr>
          <c:invertIfNegative val="0"/>
          <c:dLbls>
            <c:dLbl>
              <c:idx val="2"/>
              <c:spPr>
                <a:noFill/>
                <a:ln>
                  <a:noFill/>
                </a:ln>
                <a:effectLst/>
              </c:spPr>
              <c:txPr>
                <a:bodyPr rot="0" spcFirstLastPara="1" vertOverflow="ellipsis" vert="horz" wrap="square" anchor="ctr" anchorCtr="1"/>
                <a:lstStyle/>
                <a:p>
                  <a:pPr>
                    <a:defRPr sz="1197" b="0" i="0" u="none" strike="noStrike" kern="1200" baseline="0">
                      <a:solidFill>
                        <a:schemeClr val="accent1">
                          <a:lumMod val="50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8F8D-4ECD-BEB5-3FBD2F6C6874}"/>
                </c:ext>
              </c:extLst>
            </c:dLbl>
            <c:spPr>
              <a:noFill/>
              <a:ln>
                <a:noFill/>
              </a:ln>
              <a:effectLst/>
            </c:spPr>
            <c:txPr>
              <a:bodyPr rot="0" spcFirstLastPara="1" vertOverflow="ellipsis" vert="horz" wrap="square" anchor="ctr" anchorCtr="1"/>
              <a:lstStyle/>
              <a:p>
                <a:pPr>
                  <a:defRPr sz="1197" b="1" i="0" u="none" strike="noStrike" kern="1200" baseline="0">
                    <a:solidFill>
                      <a:schemeClr val="accent1">
                        <a:lumMod val="50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VAX OR APPT (NET)</c:v>
                </c:pt>
                <c:pt idx="2">
                  <c:v>NET UNVAX/NO APPT</c:v>
                </c:pt>
              </c:strCache>
            </c:strRef>
          </c:cat>
          <c:val>
            <c:numRef>
              <c:f>Sheet1!$B$2:$B$4</c:f>
              <c:numCache>
                <c:formatCode>0%</c:formatCode>
                <c:ptCount val="3"/>
                <c:pt idx="0">
                  <c:v>0.62112331549790001</c:v>
                </c:pt>
                <c:pt idx="1">
                  <c:v>0.76161689615219996</c:v>
                </c:pt>
                <c:pt idx="2">
                  <c:v>0.24662294988389999</c:v>
                </c:pt>
              </c:numCache>
            </c:numRef>
          </c:val>
          <c:extLst>
            <c:ext xmlns:c16="http://schemas.microsoft.com/office/drawing/2014/chart" uri="{C3380CC4-5D6E-409C-BE32-E72D297353CC}">
              <c16:uniqueId val="{0000000B-11C2-4FD0-BA1D-071075500D82}"/>
            </c:ext>
          </c:extLst>
        </c:ser>
        <c:dLbls>
          <c:dLblPos val="ctr"/>
          <c:showLegendKey val="0"/>
          <c:showVal val="1"/>
          <c:showCatName val="0"/>
          <c:showSerName val="0"/>
          <c:showPercent val="0"/>
          <c:showBubbleSize val="0"/>
        </c:dLbls>
        <c:gapWidth val="100"/>
        <c:overlap val="100"/>
        <c:axId val="740903784"/>
        <c:axId val="740909688"/>
      </c:barChart>
      <c:catAx>
        <c:axId val="740903784"/>
        <c:scaling>
          <c:orientation val="minMax"/>
        </c:scaling>
        <c:delete val="1"/>
        <c:axPos val="b"/>
        <c:numFmt formatCode="General" sourceLinked="1"/>
        <c:majorTickMark val="out"/>
        <c:minorTickMark val="none"/>
        <c:tickLblPos val="nextTo"/>
        <c:crossAx val="740909688"/>
        <c:crosses val="autoZero"/>
        <c:auto val="1"/>
        <c:lblAlgn val="ctr"/>
        <c:lblOffset val="0"/>
        <c:noMultiLvlLbl val="0"/>
      </c:catAx>
      <c:valAx>
        <c:axId val="740909688"/>
        <c:scaling>
          <c:orientation val="minMax"/>
        </c:scaling>
        <c:delete val="1"/>
        <c:axPos val="l"/>
        <c:numFmt formatCode="0%" sourceLinked="1"/>
        <c:majorTickMark val="out"/>
        <c:minorTickMark val="none"/>
        <c:tickLblPos val="nextTo"/>
        <c:crossAx val="7409037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9718356818003921"/>
          <c:y val="9.652690128432681E-2"/>
          <c:w val="0.33808245199516795"/>
          <c:h val="0.786006534164214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5806617922759739E-4"/>
          <c:y val="0"/>
          <c:w val="0.97112693177168219"/>
          <c:h val="0.80080369608401936"/>
        </c:manualLayout>
      </c:layout>
      <c:barChart>
        <c:barDir val="col"/>
        <c:grouping val="stacked"/>
        <c:varyColors val="0"/>
        <c:ser>
          <c:idx val="1"/>
          <c:order val="0"/>
          <c:tx>
            <c:strRef>
              <c:f>Sheet1!#REF!</c:f>
              <c:strCache>
                <c:ptCount val="1"/>
                <c:pt idx="0">
                  <c:v>#REF!</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2021</c:v>
                </c:pt>
                <c:pt idx="1">
                  <c:v>August
2021</c:v>
                </c:pt>
              </c:strCache>
            </c:strRef>
          </c:cat>
          <c:val>
            <c:numRef>
              <c:f>Sheet1!$B$2:$B$3</c:f>
              <c:numCache>
                <c:formatCode>0%</c:formatCode>
                <c:ptCount val="2"/>
                <c:pt idx="0">
                  <c:v>0.11863277116860001</c:v>
                </c:pt>
                <c:pt idx="1">
                  <c:v>0.08</c:v>
                </c:pt>
              </c:numCache>
            </c:numRef>
          </c:val>
          <c:extLst>
            <c:ext xmlns:c16="http://schemas.microsoft.com/office/drawing/2014/chart" uri="{C3380CC4-5D6E-409C-BE32-E72D297353CC}">
              <c16:uniqueId val="{00000000-6966-48D3-A7A2-B5E51F32BA66}"/>
            </c:ext>
          </c:extLst>
        </c:ser>
        <c:ser>
          <c:idx val="2"/>
          <c:order val="1"/>
          <c:tx>
            <c:strRef>
              <c:f>Sheet1!$B$1</c:f>
              <c:strCache>
                <c:ptCount val="1"/>
                <c:pt idx="0">
                  <c:v>Not at all worried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2021</c:v>
                </c:pt>
                <c:pt idx="1">
                  <c:v>August
2021</c:v>
                </c:pt>
              </c:strCache>
            </c:strRef>
          </c:cat>
          <c:val>
            <c:numRef>
              <c:f>Sheet1!$C$2:$C$3</c:f>
              <c:numCache>
                <c:formatCode>0%</c:formatCode>
                <c:ptCount val="2"/>
                <c:pt idx="0">
                  <c:v>0.20466816856379999</c:v>
                </c:pt>
                <c:pt idx="1">
                  <c:v>0.15</c:v>
                </c:pt>
              </c:numCache>
            </c:numRef>
          </c:val>
          <c:extLst>
            <c:ext xmlns:c16="http://schemas.microsoft.com/office/drawing/2014/chart" uri="{C3380CC4-5D6E-409C-BE32-E72D297353CC}">
              <c16:uniqueId val="{00000001-6966-48D3-A7A2-B5E51F32BA66}"/>
            </c:ext>
          </c:extLst>
        </c:ser>
        <c:ser>
          <c:idx val="3"/>
          <c:order val="2"/>
          <c:tx>
            <c:strRef>
              <c:f>Sheet1!$C$1</c:f>
              <c:strCache>
                <c:ptCount val="1"/>
                <c:pt idx="0">
                  <c:v>Not very worried</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2021</c:v>
                </c:pt>
                <c:pt idx="1">
                  <c:v>August
2021</c:v>
                </c:pt>
              </c:strCache>
            </c:strRef>
          </c:cat>
          <c:val>
            <c:numRef>
              <c:f>Sheet1!$D$2:$D$3</c:f>
              <c:numCache>
                <c:formatCode>0%</c:formatCode>
                <c:ptCount val="2"/>
                <c:pt idx="0">
                  <c:v>0.4307675076652</c:v>
                </c:pt>
                <c:pt idx="1">
                  <c:v>0.37</c:v>
                </c:pt>
              </c:numCache>
            </c:numRef>
          </c:val>
          <c:extLst>
            <c:ext xmlns:c16="http://schemas.microsoft.com/office/drawing/2014/chart" uri="{C3380CC4-5D6E-409C-BE32-E72D297353CC}">
              <c16:uniqueId val="{00000002-6966-48D3-A7A2-B5E51F32BA66}"/>
            </c:ext>
          </c:extLst>
        </c:ser>
        <c:ser>
          <c:idx val="0"/>
          <c:order val="3"/>
          <c:tx>
            <c:strRef>
              <c:f>Sheet1!$D$1</c:f>
              <c:strCache>
                <c:ptCount val="1"/>
                <c:pt idx="0">
                  <c:v>Somewhat worried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2021</c:v>
                </c:pt>
                <c:pt idx="1">
                  <c:v>August
2021</c:v>
                </c:pt>
              </c:strCache>
            </c:strRef>
          </c:cat>
          <c:val>
            <c:numRef>
              <c:f>Sheet1!$E$2:$E$3</c:f>
              <c:numCache>
                <c:formatCode>0%</c:formatCode>
                <c:ptCount val="2"/>
                <c:pt idx="0">
                  <c:v>0.24593155260239999</c:v>
                </c:pt>
                <c:pt idx="1">
                  <c:v>0.4</c:v>
                </c:pt>
              </c:numCache>
            </c:numRef>
          </c:val>
          <c:extLst>
            <c:ext xmlns:c16="http://schemas.microsoft.com/office/drawing/2014/chart" uri="{C3380CC4-5D6E-409C-BE32-E72D297353CC}">
              <c16:uniqueId val="{00000003-6966-48D3-A7A2-B5E51F32BA66}"/>
            </c:ext>
          </c:extLst>
        </c:ser>
        <c:ser>
          <c:idx val="4"/>
          <c:order val="4"/>
          <c:tx>
            <c:strRef>
              <c:f>Sheet1!$F$1</c:f>
              <c:strCache>
                <c:ptCount val="1"/>
                <c:pt idx="0">
                  <c:v>NET VERY OR SW WORRIED</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75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2021</c:v>
                </c:pt>
                <c:pt idx="1">
                  <c:v>August
2021</c:v>
                </c:pt>
              </c:strCache>
            </c:strRef>
          </c:cat>
          <c:val>
            <c:numRef>
              <c:f>Sheet1!$F$2:$F$3</c:f>
              <c:numCache>
                <c:formatCode>0%</c:formatCode>
                <c:ptCount val="2"/>
                <c:pt idx="0">
                  <c:v>0.67669906026759996</c:v>
                </c:pt>
                <c:pt idx="1">
                  <c:v>0.77</c:v>
                </c:pt>
              </c:numCache>
            </c:numRef>
          </c:val>
          <c:extLst>
            <c:ext xmlns:c16="http://schemas.microsoft.com/office/drawing/2014/chart" uri="{C3380CC4-5D6E-409C-BE32-E72D297353CC}">
              <c16:uniqueId val="{00000004-6966-48D3-A7A2-B5E51F32BA66}"/>
            </c:ext>
          </c:extLst>
        </c:ser>
        <c:ser>
          <c:idx val="5"/>
          <c:order val="5"/>
          <c:tx>
            <c:strRef>
              <c:f>Sheet1!$G$1</c:f>
              <c:strCache>
                <c:ptCount val="1"/>
                <c:pt idx="0">
                  <c:v>Column1</c:v>
                </c:pt>
              </c:strCache>
            </c:strRef>
          </c:tx>
          <c:spPr>
            <a:solidFill>
              <a:schemeClr val="accent1">
                <a:tint val="50000"/>
              </a:schemeClr>
            </a:solidFill>
            <a:ln>
              <a:noFill/>
            </a:ln>
            <a:effectLst/>
          </c:spPr>
          <c:invertIfNegative val="0"/>
          <c:cat>
            <c:strRef>
              <c:f>Sheet1!$A$2:$A$3</c:f>
              <c:strCache>
                <c:ptCount val="2"/>
                <c:pt idx="0">
                  <c:v>May
2021</c:v>
                </c:pt>
                <c:pt idx="1">
                  <c:v>August
2021</c:v>
                </c:pt>
              </c:strCache>
            </c:strRef>
          </c:cat>
          <c:val>
            <c:numRef>
              <c:f>Sheet1!$G$2:$G$3</c:f>
            </c:numRef>
          </c:val>
          <c:extLst>
            <c:ext xmlns:c16="http://schemas.microsoft.com/office/drawing/2014/chart" uri="{C3380CC4-5D6E-409C-BE32-E72D297353CC}">
              <c16:uniqueId val="{00000005-6966-48D3-A7A2-B5E51F32BA66}"/>
            </c:ext>
          </c:extLst>
        </c:ser>
        <c:dLbls>
          <c:showLegendKey val="0"/>
          <c:showVal val="0"/>
          <c:showCatName val="0"/>
          <c:showSerName val="0"/>
          <c:showPercent val="0"/>
          <c:showBubbleSize val="0"/>
        </c:dLbls>
        <c:gapWidth val="40"/>
        <c:overlap val="100"/>
        <c:axId val="1078611040"/>
        <c:axId val="1006586352"/>
      </c:barChart>
      <c:catAx>
        <c:axId val="10786110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06586352"/>
        <c:crosses val="autoZero"/>
        <c:auto val="1"/>
        <c:lblAlgn val="ctr"/>
        <c:lblOffset val="300"/>
        <c:noMultiLvlLbl val="0"/>
      </c:catAx>
      <c:valAx>
        <c:axId val="1006586352"/>
        <c:scaling>
          <c:orientation val="minMax"/>
        </c:scaling>
        <c:delete val="1"/>
        <c:axPos val="l"/>
        <c:numFmt formatCode="0%" sourceLinked="1"/>
        <c:majorTickMark val="none"/>
        <c:minorTickMark val="none"/>
        <c:tickLblPos val="nextTo"/>
        <c:crossAx val="107861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5806617922759739E-4"/>
          <c:y val="0"/>
          <c:w val="0.97112693177168219"/>
          <c:h val="0.80080369608401936"/>
        </c:manualLayout>
      </c:layout>
      <c:barChart>
        <c:barDir val="col"/>
        <c:grouping val="stacked"/>
        <c:varyColors val="0"/>
        <c:ser>
          <c:idx val="1"/>
          <c:order val="0"/>
          <c:tx>
            <c:strRef>
              <c:f>Sheet1!#REF!</c:f>
              <c:strCache>
                <c:ptCount val="1"/>
                <c:pt idx="0">
                  <c:v>#REF!</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2021</c:v>
                </c:pt>
                <c:pt idx="1">
                  <c:v>August
2021</c:v>
                </c:pt>
              </c:strCache>
            </c:strRef>
          </c:cat>
          <c:val>
            <c:numRef>
              <c:f>Sheet1!$B$2:$B$3</c:f>
              <c:numCache>
                <c:formatCode>0%</c:formatCode>
                <c:ptCount val="2"/>
                <c:pt idx="0">
                  <c:v>0.12</c:v>
                </c:pt>
                <c:pt idx="1">
                  <c:v>7.0000000000000007E-2</c:v>
                </c:pt>
              </c:numCache>
            </c:numRef>
          </c:val>
          <c:extLst>
            <c:ext xmlns:c16="http://schemas.microsoft.com/office/drawing/2014/chart" uri="{C3380CC4-5D6E-409C-BE32-E72D297353CC}">
              <c16:uniqueId val="{00000000-0D58-474E-8EC7-6E9B32B767B1}"/>
            </c:ext>
          </c:extLst>
        </c:ser>
        <c:ser>
          <c:idx val="2"/>
          <c:order val="1"/>
          <c:tx>
            <c:strRef>
              <c:f>Sheet1!$B$1</c:f>
              <c:strCache>
                <c:ptCount val="1"/>
                <c:pt idx="0">
                  <c:v>Not at all worried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2021</c:v>
                </c:pt>
                <c:pt idx="1">
                  <c:v>August
2021</c:v>
                </c:pt>
              </c:strCache>
            </c:strRef>
          </c:cat>
          <c:val>
            <c:numRef>
              <c:f>Sheet1!$C$2:$C$3</c:f>
              <c:numCache>
                <c:formatCode>0%</c:formatCode>
                <c:ptCount val="2"/>
                <c:pt idx="0">
                  <c:v>0.19</c:v>
                </c:pt>
                <c:pt idx="1">
                  <c:v>0.14000000000000001</c:v>
                </c:pt>
              </c:numCache>
            </c:numRef>
          </c:val>
          <c:extLst>
            <c:ext xmlns:c16="http://schemas.microsoft.com/office/drawing/2014/chart" uri="{C3380CC4-5D6E-409C-BE32-E72D297353CC}">
              <c16:uniqueId val="{00000001-0D58-474E-8EC7-6E9B32B767B1}"/>
            </c:ext>
          </c:extLst>
        </c:ser>
        <c:ser>
          <c:idx val="3"/>
          <c:order val="2"/>
          <c:tx>
            <c:strRef>
              <c:f>Sheet1!$C$1</c:f>
              <c:strCache>
                <c:ptCount val="1"/>
                <c:pt idx="0">
                  <c:v>Not very worried</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2021</c:v>
                </c:pt>
                <c:pt idx="1">
                  <c:v>August
2021</c:v>
                </c:pt>
              </c:strCache>
            </c:strRef>
          </c:cat>
          <c:val>
            <c:numRef>
              <c:f>Sheet1!$D$2:$D$3</c:f>
              <c:numCache>
                <c:formatCode>0%</c:formatCode>
                <c:ptCount val="2"/>
                <c:pt idx="0">
                  <c:v>0.38</c:v>
                </c:pt>
                <c:pt idx="1">
                  <c:v>0.35</c:v>
                </c:pt>
              </c:numCache>
            </c:numRef>
          </c:val>
          <c:extLst>
            <c:ext xmlns:c16="http://schemas.microsoft.com/office/drawing/2014/chart" uri="{C3380CC4-5D6E-409C-BE32-E72D297353CC}">
              <c16:uniqueId val="{00000002-0D58-474E-8EC7-6E9B32B767B1}"/>
            </c:ext>
          </c:extLst>
        </c:ser>
        <c:ser>
          <c:idx val="0"/>
          <c:order val="3"/>
          <c:tx>
            <c:strRef>
              <c:f>Sheet1!$D$1</c:f>
              <c:strCache>
                <c:ptCount val="1"/>
                <c:pt idx="0">
                  <c:v>Somewhat worried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2021</c:v>
                </c:pt>
                <c:pt idx="1">
                  <c:v>August
2021</c:v>
                </c:pt>
              </c:strCache>
            </c:strRef>
          </c:cat>
          <c:val>
            <c:numRef>
              <c:f>Sheet1!$E$2:$E$3</c:f>
              <c:numCache>
                <c:formatCode>0%</c:formatCode>
                <c:ptCount val="2"/>
                <c:pt idx="0">
                  <c:v>0.31</c:v>
                </c:pt>
                <c:pt idx="1">
                  <c:v>0.43</c:v>
                </c:pt>
              </c:numCache>
            </c:numRef>
          </c:val>
          <c:extLst>
            <c:ext xmlns:c16="http://schemas.microsoft.com/office/drawing/2014/chart" uri="{C3380CC4-5D6E-409C-BE32-E72D297353CC}">
              <c16:uniqueId val="{00000003-0D58-474E-8EC7-6E9B32B767B1}"/>
            </c:ext>
          </c:extLst>
        </c:ser>
        <c:ser>
          <c:idx val="4"/>
          <c:order val="4"/>
          <c:tx>
            <c:strRef>
              <c:f>Sheet1!$F$1</c:f>
              <c:strCache>
                <c:ptCount val="1"/>
                <c:pt idx="0">
                  <c:v>Very worried2</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75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2021</c:v>
                </c:pt>
                <c:pt idx="1">
                  <c:v>August
2021</c:v>
                </c:pt>
              </c:strCache>
            </c:strRef>
          </c:cat>
          <c:val>
            <c:numRef>
              <c:f>Sheet1!$F$2:$F$3</c:f>
              <c:numCache>
                <c:formatCode>0%</c:formatCode>
                <c:ptCount val="2"/>
                <c:pt idx="0">
                  <c:v>0.69</c:v>
                </c:pt>
                <c:pt idx="1">
                  <c:v>0.78</c:v>
                </c:pt>
              </c:numCache>
            </c:numRef>
          </c:val>
          <c:extLst>
            <c:ext xmlns:c16="http://schemas.microsoft.com/office/drawing/2014/chart" uri="{C3380CC4-5D6E-409C-BE32-E72D297353CC}">
              <c16:uniqueId val="{00000004-0D58-474E-8EC7-6E9B32B767B1}"/>
            </c:ext>
          </c:extLst>
        </c:ser>
        <c:ser>
          <c:idx val="5"/>
          <c:order val="5"/>
          <c:tx>
            <c:strRef>
              <c:f>Sheet1!$G$1</c:f>
              <c:strCache>
                <c:ptCount val="1"/>
                <c:pt idx="0">
                  <c:v>Column1</c:v>
                </c:pt>
              </c:strCache>
            </c:strRef>
          </c:tx>
          <c:spPr>
            <a:solidFill>
              <a:schemeClr val="accent1">
                <a:tint val="50000"/>
              </a:schemeClr>
            </a:solidFill>
            <a:ln>
              <a:noFill/>
            </a:ln>
            <a:effectLst/>
          </c:spPr>
          <c:invertIfNegative val="0"/>
          <c:cat>
            <c:strRef>
              <c:f>Sheet1!$A$2:$A$3</c:f>
              <c:strCache>
                <c:ptCount val="2"/>
                <c:pt idx="0">
                  <c:v>May
2021</c:v>
                </c:pt>
                <c:pt idx="1">
                  <c:v>August
2021</c:v>
                </c:pt>
              </c:strCache>
            </c:strRef>
          </c:cat>
          <c:val>
            <c:numRef>
              <c:f>Sheet1!$G$2:$G$3</c:f>
            </c:numRef>
          </c:val>
          <c:extLst>
            <c:ext xmlns:c16="http://schemas.microsoft.com/office/drawing/2014/chart" uri="{C3380CC4-5D6E-409C-BE32-E72D297353CC}">
              <c16:uniqueId val="{00000005-0D58-474E-8EC7-6E9B32B767B1}"/>
            </c:ext>
          </c:extLst>
        </c:ser>
        <c:dLbls>
          <c:showLegendKey val="0"/>
          <c:showVal val="0"/>
          <c:showCatName val="0"/>
          <c:showSerName val="0"/>
          <c:showPercent val="0"/>
          <c:showBubbleSize val="0"/>
        </c:dLbls>
        <c:gapWidth val="40"/>
        <c:overlap val="100"/>
        <c:axId val="1078611040"/>
        <c:axId val="1006586352"/>
      </c:barChart>
      <c:catAx>
        <c:axId val="10786110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06586352"/>
        <c:crosses val="autoZero"/>
        <c:auto val="1"/>
        <c:lblAlgn val="ctr"/>
        <c:lblOffset val="300"/>
        <c:noMultiLvlLbl val="0"/>
      </c:catAx>
      <c:valAx>
        <c:axId val="1006586352"/>
        <c:scaling>
          <c:orientation val="minMax"/>
        </c:scaling>
        <c:delete val="1"/>
        <c:axPos val="l"/>
        <c:numFmt formatCode="0%" sourceLinked="1"/>
        <c:majorTickMark val="none"/>
        <c:minorTickMark val="none"/>
        <c:tickLblPos val="nextTo"/>
        <c:crossAx val="107861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965021931919831E-2"/>
          <c:y val="0.12243800206118359"/>
          <c:w val="0.81192782448305301"/>
          <c:h val="0.79156038479087365"/>
        </c:manualLayout>
      </c:layout>
      <c:barChart>
        <c:barDir val="col"/>
        <c:grouping val="percentStacked"/>
        <c:varyColors val="0"/>
        <c:ser>
          <c:idx val="6"/>
          <c:order val="0"/>
          <c:tx>
            <c:strRef>
              <c:f>Sheet1!$F$1</c:f>
              <c:strCache>
                <c:ptCount val="1"/>
                <c:pt idx="0">
                  <c:v> Don’t know whether to have them get it or not &gt;= 1 and prefer not to say</c:v>
                </c:pt>
              </c:strCache>
            </c:strRef>
          </c:tx>
          <c:spPr>
            <a:solidFill>
              <a:srgbClr val="F2F2F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CHILD AGE 12-15 MAY</c:v>
                </c:pt>
                <c:pt idx="1">
                  <c:v>CHILD AGE 12-15 SEPT</c:v>
                </c:pt>
                <c:pt idx="3">
                  <c:v>CHILD AGE 16-17 MAY</c:v>
                </c:pt>
                <c:pt idx="4">
                  <c:v>CHILD AGE 16-17 SEPT</c:v>
                </c:pt>
              </c:strCache>
            </c:strRef>
          </c:cat>
          <c:val>
            <c:numRef>
              <c:f>Sheet1!$F$2:$F$6</c:f>
              <c:numCache>
                <c:formatCode>0%</c:formatCode>
                <c:ptCount val="5"/>
                <c:pt idx="0">
                  <c:v>-0.24</c:v>
                </c:pt>
                <c:pt idx="1">
                  <c:v>-0.14000000000000001</c:v>
                </c:pt>
                <c:pt idx="3">
                  <c:v>-0.2</c:v>
                </c:pt>
                <c:pt idx="4">
                  <c:v>-7.0000000000000007E-2</c:v>
                </c:pt>
              </c:numCache>
            </c:numRef>
          </c:val>
          <c:extLst>
            <c:ext xmlns:c16="http://schemas.microsoft.com/office/drawing/2014/chart" uri="{C3380CC4-5D6E-409C-BE32-E72D297353CC}">
              <c16:uniqueId val="{00000006-C630-4B31-A4DC-E61370AE06DE}"/>
            </c:ext>
          </c:extLst>
        </c:ser>
        <c:ser>
          <c:idx val="3"/>
          <c:order val="1"/>
          <c:tx>
            <c:strRef>
              <c:f>Sheet1!$E$1</c:f>
              <c:strCache>
                <c:ptCount val="1"/>
                <c:pt idx="0">
                  <c:v>Probably have them get it &gt;= 1</c:v>
                </c:pt>
              </c:strCache>
            </c:strRef>
          </c:tx>
          <c:spPr>
            <a:solidFill>
              <a:srgbClr val="4F81BD"/>
            </a:solidFill>
            <a:ln>
              <a:noFill/>
            </a:ln>
            <a:effectLst/>
          </c:spPr>
          <c:invertIfNegative val="0"/>
          <c:dLbls>
            <c:dLbl>
              <c:idx val="4"/>
              <c:layout>
                <c:manualLayout>
                  <c:x val="0"/>
                  <c:y val="-4.648735845834826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7E-4521-952A-B8CA5C6D1792}"/>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CHILD AGE 12-15 MAY</c:v>
                </c:pt>
                <c:pt idx="1">
                  <c:v>CHILD AGE 12-15 SEPT</c:v>
                </c:pt>
                <c:pt idx="3">
                  <c:v>CHILD AGE 16-17 MAY</c:v>
                </c:pt>
                <c:pt idx="4">
                  <c:v>CHILD AGE 16-17 SEPT</c:v>
                </c:pt>
              </c:strCache>
            </c:strRef>
          </c:cat>
          <c:val>
            <c:numRef>
              <c:f>Sheet1!$E$2:$E$6</c:f>
              <c:numCache>
                <c:formatCode>0%</c:formatCode>
                <c:ptCount val="5"/>
                <c:pt idx="0">
                  <c:v>0.1331893796942</c:v>
                </c:pt>
                <c:pt idx="1">
                  <c:v>0.09</c:v>
                </c:pt>
                <c:pt idx="3">
                  <c:v>0.14986518562910001</c:v>
                </c:pt>
                <c:pt idx="4">
                  <c:v>0.06</c:v>
                </c:pt>
              </c:numCache>
            </c:numRef>
          </c:val>
          <c:extLst>
            <c:ext xmlns:c16="http://schemas.microsoft.com/office/drawing/2014/chart" uri="{C3380CC4-5D6E-409C-BE32-E72D297353CC}">
              <c16:uniqueId val="{00000003-C630-4B31-A4DC-E61370AE06DE}"/>
            </c:ext>
          </c:extLst>
        </c:ser>
        <c:ser>
          <c:idx val="2"/>
          <c:order val="2"/>
          <c:tx>
            <c:strRef>
              <c:f>Sheet1!$D$1</c:f>
              <c:strCache>
                <c:ptCount val="1"/>
                <c:pt idx="0">
                  <c:v>Definitely have them get it &gt;= 1</c:v>
                </c:pt>
              </c:strCache>
            </c:strRef>
          </c:tx>
          <c:spPr>
            <a:solidFill>
              <a:srgbClr val="254061"/>
            </a:solidFill>
            <a:ln>
              <a:noFill/>
            </a:ln>
            <a:effectLst/>
          </c:spPr>
          <c:invertIfNegative val="0"/>
          <c:dLbls>
            <c:dLbl>
              <c:idx val="1"/>
              <c:layout>
                <c:manualLayout>
                  <c:x val="-3.2008167559657148E-17"/>
                  <c:y val="-4.64873584583474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7E-4521-952A-B8CA5C6D1792}"/>
                </c:ext>
              </c:extLst>
            </c:dLbl>
            <c:dLbl>
              <c:idx val="4"/>
              <c:layout>
                <c:manualLayout>
                  <c:x val="-1.2803267023862859E-16"/>
                  <c:y val="-1.3946207537504226E-2"/>
                </c:manualLayout>
              </c:layout>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7E-4521-952A-B8CA5C6D1792}"/>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CHILD AGE 12-15 MAY</c:v>
                </c:pt>
                <c:pt idx="1">
                  <c:v>CHILD AGE 12-15 SEPT</c:v>
                </c:pt>
                <c:pt idx="3">
                  <c:v>CHILD AGE 16-17 MAY</c:v>
                </c:pt>
                <c:pt idx="4">
                  <c:v>CHILD AGE 16-17 SEPT</c:v>
                </c:pt>
              </c:strCache>
            </c:strRef>
          </c:cat>
          <c:val>
            <c:numRef>
              <c:f>Sheet1!$D$2:$D$6</c:f>
              <c:numCache>
                <c:formatCode>0%</c:formatCode>
                <c:ptCount val="5"/>
                <c:pt idx="0">
                  <c:v>0.1494161339897</c:v>
                </c:pt>
                <c:pt idx="1">
                  <c:v>0.05</c:v>
                </c:pt>
                <c:pt idx="3">
                  <c:v>7.5887503546890001E-2</c:v>
                </c:pt>
                <c:pt idx="4">
                  <c:v>0.05</c:v>
                </c:pt>
              </c:numCache>
            </c:numRef>
          </c:val>
          <c:extLst>
            <c:ext xmlns:c16="http://schemas.microsoft.com/office/drawing/2014/chart" uri="{C3380CC4-5D6E-409C-BE32-E72D297353CC}">
              <c16:uniqueId val="{00000000-C630-4B31-A4DC-E61370AE06DE}"/>
            </c:ext>
          </c:extLst>
        </c:ser>
        <c:ser>
          <c:idx val="1"/>
          <c:order val="3"/>
          <c:tx>
            <c:strRef>
              <c:f>Sheet1!$C$1</c:f>
              <c:strCache>
                <c:ptCount val="1"/>
                <c:pt idx="0">
                  <c:v>12-15 Year Old Already Vax or Appointment &gt;</c:v>
                </c:pt>
              </c:strCache>
            </c:strRef>
          </c:tx>
          <c:spPr>
            <a:solidFill>
              <a:schemeClr val="tx1">
                <a:lumMod val="95000"/>
                <a:lumOff val="5000"/>
              </a:schemeClr>
            </a:solidFill>
            <a:ln>
              <a:noFill/>
            </a:ln>
            <a:effectLst/>
          </c:spPr>
          <c:invertIfNegative val="0"/>
          <c:dLbls>
            <c:numFmt formatCode="0%;0%" sourceLinked="0"/>
            <c:spPr>
              <a:noFill/>
              <a:ln>
                <a:noFill/>
              </a:ln>
              <a:effectLst/>
            </c:spPr>
            <c:txPr>
              <a:bodyPr rot="0" spcFirstLastPara="1" vertOverflow="ellipsis" vert="horz" wrap="square" anchor="ctr" anchorCtr="0"/>
              <a:lstStyle/>
              <a:p>
                <a:pPr algn="ctr">
                  <a:defRPr sz="120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CHILD AGE 12-15 MAY</c:v>
                </c:pt>
                <c:pt idx="1">
                  <c:v>CHILD AGE 12-15 SEPT</c:v>
                </c:pt>
                <c:pt idx="3">
                  <c:v>CHILD AGE 16-17 MAY</c:v>
                </c:pt>
                <c:pt idx="4">
                  <c:v>CHILD AGE 16-17 SEPT</c:v>
                </c:pt>
              </c:strCache>
            </c:strRef>
          </c:cat>
          <c:val>
            <c:numRef>
              <c:f>Sheet1!$C$2:$C$6</c:f>
              <c:numCache>
                <c:formatCode>0%</c:formatCode>
                <c:ptCount val="5"/>
                <c:pt idx="0">
                  <c:v>0.2205381663422</c:v>
                </c:pt>
                <c:pt idx="1">
                  <c:v>0.53</c:v>
                </c:pt>
                <c:pt idx="3">
                  <c:v>0.3514729049732</c:v>
                </c:pt>
                <c:pt idx="4">
                  <c:v>0.59</c:v>
                </c:pt>
              </c:numCache>
            </c:numRef>
          </c:val>
          <c:extLst>
            <c:ext xmlns:c16="http://schemas.microsoft.com/office/drawing/2014/chart" uri="{C3380CC4-5D6E-409C-BE32-E72D297353CC}">
              <c16:uniqueId val="{00000001-C630-4B31-A4DC-E61370AE06DE}"/>
            </c:ext>
          </c:extLst>
        </c:ser>
        <c:ser>
          <c:idx val="5"/>
          <c:order val="4"/>
          <c:tx>
            <c:strRef>
              <c:f>Sheet1!$H$1</c:f>
              <c:strCache>
                <c:ptCount val="1"/>
                <c:pt idx="0">
                  <c:v> Probably not have them get it &gt;= 1</c:v>
                </c:pt>
              </c:strCache>
            </c:strRef>
          </c:tx>
          <c:spPr>
            <a:solidFill>
              <a:srgbClr val="B9CDE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CHILD AGE 12-15 MAY</c:v>
                </c:pt>
                <c:pt idx="1">
                  <c:v>CHILD AGE 12-15 SEPT</c:v>
                </c:pt>
                <c:pt idx="3">
                  <c:v>CHILD AGE 16-17 MAY</c:v>
                </c:pt>
                <c:pt idx="4">
                  <c:v>CHILD AGE 16-17 SEPT</c:v>
                </c:pt>
              </c:strCache>
            </c:strRef>
          </c:cat>
          <c:val>
            <c:numRef>
              <c:f>Sheet1!$H$2:$H$6</c:f>
              <c:numCache>
                <c:formatCode>0%</c:formatCode>
                <c:ptCount val="5"/>
                <c:pt idx="0">
                  <c:v>-0.1231236428474</c:v>
                </c:pt>
                <c:pt idx="1">
                  <c:v>-0.05</c:v>
                </c:pt>
                <c:pt idx="3">
                  <c:v>-8.7510831384080001E-2</c:v>
                </c:pt>
                <c:pt idx="4">
                  <c:v>-0.06</c:v>
                </c:pt>
              </c:numCache>
            </c:numRef>
          </c:val>
          <c:extLst>
            <c:ext xmlns:c16="http://schemas.microsoft.com/office/drawing/2014/chart" uri="{C3380CC4-5D6E-409C-BE32-E72D297353CC}">
              <c16:uniqueId val="{00000005-C630-4B31-A4DC-E61370AE06DE}"/>
            </c:ext>
          </c:extLst>
        </c:ser>
        <c:ser>
          <c:idx val="7"/>
          <c:order val="5"/>
          <c:tx>
            <c:strRef>
              <c:f>Sheet1!$I$1</c:f>
              <c:strCache>
                <c:ptCount val="1"/>
                <c:pt idx="0">
                  <c:v>Definitely not have them get it &gt;= 1</c:v>
                </c:pt>
              </c:strCache>
            </c:strRef>
          </c:tx>
          <c:spPr>
            <a:solidFill>
              <a:srgbClr val="DCE6F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CHILD AGE 12-15 MAY</c:v>
                </c:pt>
                <c:pt idx="1">
                  <c:v>CHILD AGE 12-15 SEPT</c:v>
                </c:pt>
                <c:pt idx="3">
                  <c:v>CHILD AGE 16-17 MAY</c:v>
                </c:pt>
                <c:pt idx="4">
                  <c:v>CHILD AGE 16-17 SEPT</c:v>
                </c:pt>
              </c:strCache>
            </c:strRef>
          </c:cat>
          <c:val>
            <c:numRef>
              <c:f>Sheet1!$I$2:$I$6</c:f>
              <c:numCache>
                <c:formatCode>0%</c:formatCode>
                <c:ptCount val="5"/>
                <c:pt idx="0">
                  <c:v>-0.13476059288180001</c:v>
                </c:pt>
                <c:pt idx="1">
                  <c:v>-0.13</c:v>
                </c:pt>
                <c:pt idx="3">
                  <c:v>-0.1354099653667</c:v>
                </c:pt>
                <c:pt idx="4">
                  <c:v>-0.17</c:v>
                </c:pt>
              </c:numCache>
            </c:numRef>
          </c:val>
          <c:extLst>
            <c:ext xmlns:c16="http://schemas.microsoft.com/office/drawing/2014/chart" uri="{C3380CC4-5D6E-409C-BE32-E72D297353CC}">
              <c16:uniqueId val="{00000008-C630-4B31-A4DC-E61370AE06DE}"/>
            </c:ext>
          </c:extLst>
        </c:ser>
        <c:ser>
          <c:idx val="4"/>
          <c:order val="6"/>
          <c:tx>
            <c:strRef>
              <c:f>Sheet1!$G$1</c:f>
              <c:strCache>
                <c:ptCount val="1"/>
                <c:pt idx="0">
                  <c:v>NET Prob or def not</c:v>
                </c:pt>
              </c:strCache>
            </c:strRef>
          </c:tx>
          <c:spPr>
            <a:no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CHILD AGE 12-15 MAY</c:v>
                </c:pt>
                <c:pt idx="1">
                  <c:v>CHILD AGE 12-15 SEPT</c:v>
                </c:pt>
                <c:pt idx="3">
                  <c:v>CHILD AGE 16-17 MAY</c:v>
                </c:pt>
                <c:pt idx="4">
                  <c:v>CHILD AGE 16-17 SEPT</c:v>
                </c:pt>
              </c:strCache>
            </c:strRef>
          </c:cat>
          <c:val>
            <c:numRef>
              <c:f>Sheet1!$G$2:$G$6</c:f>
              <c:numCache>
                <c:formatCode>0%</c:formatCode>
                <c:ptCount val="5"/>
                <c:pt idx="0">
                  <c:v>-0.25788423572930003</c:v>
                </c:pt>
                <c:pt idx="1">
                  <c:v>-0.18</c:v>
                </c:pt>
                <c:pt idx="3">
                  <c:v>-0.22292079675080001</c:v>
                </c:pt>
                <c:pt idx="4">
                  <c:v>-0.23</c:v>
                </c:pt>
              </c:numCache>
            </c:numRef>
          </c:val>
          <c:extLst>
            <c:ext xmlns:c16="http://schemas.microsoft.com/office/drawing/2014/chart" uri="{C3380CC4-5D6E-409C-BE32-E72D297353CC}">
              <c16:uniqueId val="{00000004-C630-4B31-A4DC-E61370AE06DE}"/>
            </c:ext>
          </c:extLst>
        </c:ser>
        <c:ser>
          <c:idx val="0"/>
          <c:order val="7"/>
          <c:tx>
            <c:strRef>
              <c:f>Sheet1!$B$1</c:f>
              <c:strCache>
                <c:ptCount val="1"/>
                <c:pt idx="0">
                  <c:v>NET VAX OR DEF OR PROB</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50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CHILD AGE 12-15 MAY</c:v>
                </c:pt>
                <c:pt idx="1">
                  <c:v>CHILD AGE 12-15 SEPT</c:v>
                </c:pt>
                <c:pt idx="3">
                  <c:v>CHILD AGE 16-17 MAY</c:v>
                </c:pt>
                <c:pt idx="4">
                  <c:v>CHILD AGE 16-17 SEPT</c:v>
                </c:pt>
              </c:strCache>
            </c:strRef>
          </c:cat>
          <c:val>
            <c:numRef>
              <c:f>Sheet1!$B$2:$B$6</c:f>
              <c:numCache>
                <c:formatCode>0%</c:formatCode>
                <c:ptCount val="5"/>
                <c:pt idx="0">
                  <c:v>0.50314368002620002</c:v>
                </c:pt>
                <c:pt idx="1">
                  <c:v>0.68</c:v>
                </c:pt>
                <c:pt idx="3">
                  <c:v>0.57722559414919994</c:v>
                </c:pt>
                <c:pt idx="4">
                  <c:v>0.7</c:v>
                </c:pt>
              </c:numCache>
            </c:numRef>
          </c:val>
          <c:extLst>
            <c:ext xmlns:c16="http://schemas.microsoft.com/office/drawing/2014/chart" uri="{C3380CC4-5D6E-409C-BE32-E72D297353CC}">
              <c16:uniqueId val="{00000002-C630-4B31-A4DC-E61370AE06DE}"/>
            </c:ext>
          </c:extLst>
        </c:ser>
        <c:dLbls>
          <c:dLblPos val="ctr"/>
          <c:showLegendKey val="0"/>
          <c:showVal val="1"/>
          <c:showCatName val="0"/>
          <c:showSerName val="0"/>
          <c:showPercent val="0"/>
          <c:showBubbleSize val="0"/>
        </c:dLbls>
        <c:gapWidth val="100"/>
        <c:overlap val="100"/>
        <c:axId val="740903784"/>
        <c:axId val="740909688"/>
      </c:barChart>
      <c:catAx>
        <c:axId val="740903784"/>
        <c:scaling>
          <c:orientation val="minMax"/>
        </c:scaling>
        <c:delete val="1"/>
        <c:axPos val="b"/>
        <c:numFmt formatCode="General" sourceLinked="1"/>
        <c:majorTickMark val="out"/>
        <c:minorTickMark val="none"/>
        <c:tickLblPos val="nextTo"/>
        <c:crossAx val="740909688"/>
        <c:crosses val="autoZero"/>
        <c:auto val="1"/>
        <c:lblAlgn val="ctr"/>
        <c:lblOffset val="0"/>
        <c:noMultiLvlLbl val="0"/>
      </c:catAx>
      <c:valAx>
        <c:axId val="740909688"/>
        <c:scaling>
          <c:orientation val="minMax"/>
        </c:scaling>
        <c:delete val="1"/>
        <c:axPos val="l"/>
        <c:numFmt formatCode="0%" sourceLinked="1"/>
        <c:majorTickMark val="out"/>
        <c:minorTickMark val="none"/>
        <c:tickLblPos val="nextTo"/>
        <c:crossAx val="7409037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9718356818003921"/>
          <c:y val="9.652690128432681E-2"/>
          <c:w val="0.33808245199516795"/>
          <c:h val="0.786006534164214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99784732387962"/>
          <c:y val="0.18752030390287"/>
          <c:w val="0.40585365625858727"/>
          <c:h val="0.79156038479087365"/>
        </c:manualLayout>
      </c:layout>
      <c:barChart>
        <c:barDir val="col"/>
        <c:grouping val="percentStacked"/>
        <c:varyColors val="0"/>
        <c:ser>
          <c:idx val="2"/>
          <c:order val="0"/>
          <c:tx>
            <c:strRef>
              <c:f>Sheet1!$D$1</c:f>
              <c:strCache>
                <c:ptCount val="1"/>
                <c:pt idx="0">
                  <c:v>Probably get it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2"/>
                <c:pt idx="0">
                  <c:v>CHILD AGE 2-11 MAY</c:v>
                </c:pt>
                <c:pt idx="1">
                  <c:v>CHILD AGE 2-11 AUGUST</c:v>
                </c:pt>
              </c:strCache>
            </c:strRef>
          </c:cat>
          <c:val>
            <c:numRef>
              <c:f>Sheet1!$D$2:$D$8</c:f>
              <c:numCache>
                <c:formatCode>0%</c:formatCode>
                <c:ptCount val="2"/>
                <c:pt idx="0">
                  <c:v>0.2092124732092</c:v>
                </c:pt>
                <c:pt idx="1">
                  <c:v>0.24</c:v>
                </c:pt>
              </c:numCache>
            </c:numRef>
          </c:val>
          <c:extLst>
            <c:ext xmlns:c16="http://schemas.microsoft.com/office/drawing/2014/chart" uri="{C3380CC4-5D6E-409C-BE32-E72D297353CC}">
              <c16:uniqueId val="{00000002-CAA7-4D73-8F1A-8F44F143464E}"/>
            </c:ext>
          </c:extLst>
        </c:ser>
        <c:ser>
          <c:idx val="1"/>
          <c:order val="1"/>
          <c:tx>
            <c:strRef>
              <c:f>Sheet1!$C$1</c:f>
              <c:strCache>
                <c:ptCount val="1"/>
                <c:pt idx="0">
                  <c:v>Definitely get it</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0"/>
              <a:lstStyle/>
              <a:p>
                <a:pPr algn="ctr">
                  <a:defRPr sz="120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2"/>
                <c:pt idx="0">
                  <c:v>CHILD AGE 2-11 MAY</c:v>
                </c:pt>
                <c:pt idx="1">
                  <c:v>CHILD AGE 2-11 AUGUST</c:v>
                </c:pt>
              </c:strCache>
            </c:strRef>
          </c:cat>
          <c:val>
            <c:numRef>
              <c:f>Sheet1!$C$2:$C$8</c:f>
              <c:numCache>
                <c:formatCode>0%</c:formatCode>
                <c:ptCount val="2"/>
                <c:pt idx="0">
                  <c:v>0.2979904988896</c:v>
                </c:pt>
                <c:pt idx="1">
                  <c:v>0.34</c:v>
                </c:pt>
              </c:numCache>
            </c:numRef>
          </c:val>
          <c:extLst>
            <c:ext xmlns:c16="http://schemas.microsoft.com/office/drawing/2014/chart" uri="{C3380CC4-5D6E-409C-BE32-E72D297353CC}">
              <c16:uniqueId val="{00000001-CAA7-4D73-8F1A-8F44F143464E}"/>
            </c:ext>
          </c:extLst>
        </c:ser>
        <c:ser>
          <c:idx val="0"/>
          <c:order val="2"/>
          <c:tx>
            <c:strRef>
              <c:f>Sheet1!$B$1</c:f>
              <c:strCache>
                <c:ptCount val="1"/>
                <c:pt idx="0">
                  <c:v>DEFINITELY OR PROBABLY (NET)</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50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2"/>
                <c:pt idx="0">
                  <c:v>CHILD AGE 2-11 MAY</c:v>
                </c:pt>
                <c:pt idx="1">
                  <c:v>CHILD AGE 2-11 AUGUST</c:v>
                </c:pt>
              </c:strCache>
            </c:strRef>
          </c:cat>
          <c:val>
            <c:numRef>
              <c:f>Sheet1!$B$2:$B$8</c:f>
              <c:numCache>
                <c:formatCode>0%</c:formatCode>
                <c:ptCount val="2"/>
                <c:pt idx="0">
                  <c:v>0.50720297209880005</c:v>
                </c:pt>
                <c:pt idx="1">
                  <c:v>0.57999999999999996</c:v>
                </c:pt>
              </c:numCache>
            </c:numRef>
          </c:val>
          <c:extLst>
            <c:ext xmlns:c16="http://schemas.microsoft.com/office/drawing/2014/chart" uri="{C3380CC4-5D6E-409C-BE32-E72D297353CC}">
              <c16:uniqueId val="{00000000-CAA7-4D73-8F1A-8F44F143464E}"/>
            </c:ext>
          </c:extLst>
        </c:ser>
        <c:ser>
          <c:idx val="3"/>
          <c:order val="3"/>
          <c:tx>
            <c:strRef>
              <c:f>Sheet1!$E$1</c:f>
              <c:strCache>
                <c:ptCount val="1"/>
                <c:pt idx="0">
                  <c:v>Don't know whether would get it or not</c:v>
                </c:pt>
              </c:strCache>
            </c:strRef>
          </c:tx>
          <c:spPr>
            <a:solidFill>
              <a:schemeClr val="bg1">
                <a:lumMod val="9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2"/>
                <c:pt idx="0">
                  <c:v>CHILD AGE 2-11 MAY</c:v>
                </c:pt>
                <c:pt idx="1">
                  <c:v>CHILD AGE 2-11 AUGUST</c:v>
                </c:pt>
              </c:strCache>
            </c:strRef>
          </c:cat>
          <c:val>
            <c:numRef>
              <c:f>Sheet1!$E$2:$E$8</c:f>
              <c:numCache>
                <c:formatCode>0%</c:formatCode>
                <c:ptCount val="2"/>
                <c:pt idx="0">
                  <c:v>-0.20807141117330002</c:v>
                </c:pt>
                <c:pt idx="1">
                  <c:v>-0.14000000000000001</c:v>
                </c:pt>
              </c:numCache>
            </c:numRef>
          </c:val>
          <c:extLst>
            <c:ext xmlns:c16="http://schemas.microsoft.com/office/drawing/2014/chart" uri="{C3380CC4-5D6E-409C-BE32-E72D297353CC}">
              <c16:uniqueId val="{00000004-CAA7-4D73-8F1A-8F44F143464E}"/>
            </c:ext>
          </c:extLst>
        </c:ser>
        <c:ser>
          <c:idx val="4"/>
          <c:order val="4"/>
          <c:tx>
            <c:strRef>
              <c:f>Sheet1!$G$1</c:f>
              <c:strCache>
                <c:ptCount val="1"/>
                <c:pt idx="0">
                  <c:v>Probably not get it</c:v>
                </c:pt>
              </c:strCache>
            </c:strRef>
          </c:tx>
          <c:spPr>
            <a:solidFill>
              <a:srgbClr val="B9CDE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2"/>
                <c:pt idx="0">
                  <c:v>CHILD AGE 2-11 MAY</c:v>
                </c:pt>
                <c:pt idx="1">
                  <c:v>CHILD AGE 2-11 AUGUST</c:v>
                </c:pt>
              </c:strCache>
            </c:strRef>
          </c:cat>
          <c:val>
            <c:numRef>
              <c:f>Sheet1!$G$2:$G$8</c:f>
              <c:numCache>
                <c:formatCode>0%</c:formatCode>
                <c:ptCount val="2"/>
                <c:pt idx="0">
                  <c:v>-0.1302093812274</c:v>
                </c:pt>
                <c:pt idx="1">
                  <c:v>-0.1</c:v>
                </c:pt>
              </c:numCache>
            </c:numRef>
          </c:val>
          <c:extLst>
            <c:ext xmlns:c16="http://schemas.microsoft.com/office/drawing/2014/chart" uri="{C3380CC4-5D6E-409C-BE32-E72D297353CC}">
              <c16:uniqueId val="{00000005-CAA7-4D73-8F1A-8F44F143464E}"/>
            </c:ext>
          </c:extLst>
        </c:ser>
        <c:ser>
          <c:idx val="5"/>
          <c:order val="5"/>
          <c:tx>
            <c:strRef>
              <c:f>Sheet1!$H$1</c:f>
              <c:strCache>
                <c:ptCount val="1"/>
                <c:pt idx="0">
                  <c:v>Definitely not get it</c:v>
                </c:pt>
              </c:strCache>
            </c:strRef>
          </c:tx>
          <c:spPr>
            <a:solidFill>
              <a:srgbClr val="DCE6F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2"/>
                <c:pt idx="0">
                  <c:v>CHILD AGE 2-11 MAY</c:v>
                </c:pt>
                <c:pt idx="1">
                  <c:v>CHILD AGE 2-11 AUGUST</c:v>
                </c:pt>
              </c:strCache>
            </c:strRef>
          </c:cat>
          <c:val>
            <c:numRef>
              <c:f>Sheet1!$H$2:$H$8</c:f>
              <c:numCache>
                <c:formatCode>0%</c:formatCode>
                <c:ptCount val="2"/>
                <c:pt idx="0">
                  <c:v>-0.1545162355005</c:v>
                </c:pt>
                <c:pt idx="1">
                  <c:v>-0.17</c:v>
                </c:pt>
              </c:numCache>
            </c:numRef>
          </c:val>
          <c:extLst>
            <c:ext xmlns:c16="http://schemas.microsoft.com/office/drawing/2014/chart" uri="{C3380CC4-5D6E-409C-BE32-E72D297353CC}">
              <c16:uniqueId val="{00000006-CAA7-4D73-8F1A-8F44F143464E}"/>
            </c:ext>
          </c:extLst>
        </c:ser>
        <c:ser>
          <c:idx val="6"/>
          <c:order val="6"/>
          <c:tx>
            <c:strRef>
              <c:f>Sheet1!$F$1</c:f>
              <c:strCache>
                <c:ptCount val="1"/>
                <c:pt idx="0">
                  <c:v>PROB OR DEFINITELY NOT GET IT (NET)</c:v>
                </c:pt>
              </c:strCache>
            </c:strRef>
          </c:tx>
          <c:spPr>
            <a:no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Sheet1!$F$2:$F$8</c:f>
              <c:numCache>
                <c:formatCode>0%</c:formatCode>
                <c:ptCount val="2"/>
                <c:pt idx="0">
                  <c:v>-0.28472561672789998</c:v>
                </c:pt>
                <c:pt idx="1">
                  <c:v>-0.28472561672789998</c:v>
                </c:pt>
              </c:numCache>
            </c:numRef>
          </c:val>
          <c:extLst>
            <c:ext xmlns:c16="http://schemas.microsoft.com/office/drawing/2014/chart" uri="{C3380CC4-5D6E-409C-BE32-E72D297353CC}">
              <c16:uniqueId val="{0000000B-CAA7-4D73-8F1A-8F44F143464E}"/>
            </c:ext>
          </c:extLst>
        </c:ser>
        <c:dLbls>
          <c:dLblPos val="ctr"/>
          <c:showLegendKey val="0"/>
          <c:showVal val="1"/>
          <c:showCatName val="0"/>
          <c:showSerName val="0"/>
          <c:showPercent val="0"/>
          <c:showBubbleSize val="0"/>
        </c:dLbls>
        <c:gapWidth val="100"/>
        <c:overlap val="100"/>
        <c:axId val="740903784"/>
        <c:axId val="740909688"/>
      </c:barChart>
      <c:catAx>
        <c:axId val="740903784"/>
        <c:scaling>
          <c:orientation val="minMax"/>
        </c:scaling>
        <c:delete val="1"/>
        <c:axPos val="b"/>
        <c:numFmt formatCode="General" sourceLinked="1"/>
        <c:majorTickMark val="out"/>
        <c:minorTickMark val="none"/>
        <c:tickLblPos val="nextTo"/>
        <c:crossAx val="740909688"/>
        <c:crosses val="autoZero"/>
        <c:auto val="1"/>
        <c:lblAlgn val="ctr"/>
        <c:lblOffset val="0"/>
        <c:noMultiLvlLbl val="0"/>
      </c:catAx>
      <c:valAx>
        <c:axId val="740909688"/>
        <c:scaling>
          <c:orientation val="minMax"/>
        </c:scaling>
        <c:delete val="1"/>
        <c:axPos val="l"/>
        <c:numFmt formatCode="0%" sourceLinked="1"/>
        <c:majorTickMark val="out"/>
        <c:minorTickMark val="none"/>
        <c:tickLblPos val="nextTo"/>
        <c:crossAx val="7409037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9718356818003921"/>
          <c:y val="9.652690128432681E-2"/>
          <c:w val="0.33808245199516795"/>
          <c:h val="0.786006534164214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153198826803889E-2"/>
          <c:y val="9.3708261665649439E-2"/>
          <c:w val="0.79214720689907003"/>
          <c:h val="0.56051689507851077"/>
        </c:manualLayout>
      </c:layout>
      <c:barChart>
        <c:barDir val="col"/>
        <c:grouping val="clustered"/>
        <c:varyColors val="0"/>
        <c:ser>
          <c:idx val="0"/>
          <c:order val="0"/>
          <c:tx>
            <c:strRef>
              <c:f>Sheet1!$B$1</c:f>
              <c:strCache>
                <c:ptCount val="1"/>
                <c:pt idx="0">
                  <c:v>September  2021</c:v>
                </c:pt>
              </c:strCache>
            </c:strRef>
          </c:tx>
          <c:spPr>
            <a:solidFill>
              <a:srgbClr val="25406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9197-4E9E-9774-197984EEB7E9}"/>
              </c:ext>
            </c:extLst>
          </c:dPt>
          <c:dPt>
            <c:idx val="1"/>
            <c:invertIfNegative val="0"/>
            <c:bubble3D val="0"/>
            <c:extLst>
              <c:ext xmlns:c16="http://schemas.microsoft.com/office/drawing/2014/chart" uri="{C3380CC4-5D6E-409C-BE32-E72D297353CC}">
                <c16:uniqueId val="{00000003-9197-4E9E-9774-197984EEB7E9}"/>
              </c:ext>
            </c:extLst>
          </c:dPt>
          <c:dPt>
            <c:idx val="2"/>
            <c:invertIfNegative val="0"/>
            <c:bubble3D val="0"/>
            <c:extLst>
              <c:ext xmlns:c16="http://schemas.microsoft.com/office/drawing/2014/chart" uri="{C3380CC4-5D6E-409C-BE32-E72D297353CC}">
                <c16:uniqueId val="{00000005-9197-4E9E-9774-197984EEB7E9}"/>
              </c:ext>
            </c:extLst>
          </c:dPt>
          <c:dPt>
            <c:idx val="3"/>
            <c:invertIfNegative val="0"/>
            <c:bubble3D val="0"/>
            <c:extLst>
              <c:ext xmlns:c16="http://schemas.microsoft.com/office/drawing/2014/chart" uri="{C3380CC4-5D6E-409C-BE32-E72D297353CC}">
                <c16:uniqueId val="{00000007-9197-4E9E-9774-197984EEB7E9}"/>
              </c:ext>
            </c:extLst>
          </c:dPt>
          <c:dPt>
            <c:idx val="4"/>
            <c:invertIfNegative val="0"/>
            <c:bubble3D val="0"/>
            <c:extLst>
              <c:ext xmlns:c16="http://schemas.microsoft.com/office/drawing/2014/chart" uri="{C3380CC4-5D6E-409C-BE32-E72D297353CC}">
                <c16:uniqueId val="{00000009-9197-4E9E-9774-197984EEB7E9}"/>
              </c:ext>
            </c:extLst>
          </c:dPt>
          <c:dLbls>
            <c:dLbl>
              <c:idx val="0"/>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197-4E9E-9774-197984EEB7E9}"/>
                </c:ext>
              </c:extLst>
            </c:dLbl>
            <c:dLbl>
              <c:idx val="2"/>
              <c:spPr>
                <a:noFill/>
                <a:ln>
                  <a:noFill/>
                </a:ln>
                <a:effectLst/>
              </c:spPr>
              <c:txPr>
                <a:bodyPr rot="0" spcFirstLastPara="1" vertOverflow="ellipsis" vert="horz" wrap="square" lIns="38100" tIns="19050" rIns="38100" bIns="19050" anchor="ctr" anchorCtr="0">
                  <a:noAutofit/>
                </a:bodyPr>
                <a:lstStyle/>
                <a:p>
                  <a:pPr algn="ctr" rtl="0">
                    <a:defRPr lang="en-US" sz="105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197-4E9E-9774-197984EEB7E9}"/>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Sheet1!$A$2:$A$4</c:f>
              <c:strCache>
                <c:ptCount val="3"/>
                <c:pt idx="0">
                  <c:v>Yes, take it as soon as you can*</c:v>
                </c:pt>
                <c:pt idx="1">
                  <c:v>Not right away - wait until many different types of people have gotten it first to make sure it is safe for you</c:v>
                </c:pt>
                <c:pt idx="2">
                  <c:v>No, don’t get it</c:v>
                </c:pt>
              </c:strCache>
            </c:strRef>
          </c:cat>
          <c:val>
            <c:numRef>
              <c:f>Sheet1!$B$2:$B$4</c:f>
              <c:numCache>
                <c:formatCode>0%</c:formatCode>
                <c:ptCount val="3"/>
                <c:pt idx="0">
                  <c:v>0.7</c:v>
                </c:pt>
                <c:pt idx="1">
                  <c:v>0.18</c:v>
                </c:pt>
                <c:pt idx="2">
                  <c:v>0.12</c:v>
                </c:pt>
              </c:numCache>
            </c:numRef>
          </c:val>
          <c:extLst>
            <c:ext xmlns:c16="http://schemas.microsoft.com/office/drawing/2014/chart" uri="{C3380CC4-5D6E-409C-BE32-E72D297353CC}">
              <c16:uniqueId val="{0000000A-9197-4E9E-9774-197984EEB7E9}"/>
            </c:ext>
          </c:extLst>
        </c:ser>
        <c:ser>
          <c:idx val="1"/>
          <c:order val="1"/>
          <c:tx>
            <c:strRef>
              <c:f>Sheet1!$C$1</c:f>
              <c:strCache>
                <c:ptCount val="1"/>
                <c:pt idx="0">
                  <c:v>May  2021</c:v>
                </c:pt>
              </c:strCache>
            </c:strRef>
          </c:tx>
          <c:spPr>
            <a:solidFill>
              <a:srgbClr val="4F81B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take it as soon as you can*</c:v>
                </c:pt>
                <c:pt idx="1">
                  <c:v>Not right away - wait until many different types of people have gotten it first to make sure it is safe for you</c:v>
                </c:pt>
                <c:pt idx="2">
                  <c:v>No, don’t get it</c:v>
                </c:pt>
              </c:strCache>
            </c:strRef>
          </c:cat>
          <c:val>
            <c:numRef>
              <c:f>Sheet1!$C$2:$C$4</c:f>
              <c:numCache>
                <c:formatCode>0%</c:formatCode>
                <c:ptCount val="3"/>
                <c:pt idx="0">
                  <c:v>0.59</c:v>
                </c:pt>
                <c:pt idx="1">
                  <c:v>0.28000000000000003</c:v>
                </c:pt>
                <c:pt idx="2">
                  <c:v>0.13</c:v>
                </c:pt>
              </c:numCache>
            </c:numRef>
          </c:val>
          <c:extLst>
            <c:ext xmlns:c16="http://schemas.microsoft.com/office/drawing/2014/chart" uri="{C3380CC4-5D6E-409C-BE32-E72D297353CC}">
              <c16:uniqueId val="{0000000B-491E-49BC-AADF-50D92386EE6D}"/>
            </c:ext>
          </c:extLst>
        </c:ser>
        <c:ser>
          <c:idx val="2"/>
          <c:order val="2"/>
          <c:tx>
            <c:strRef>
              <c:f>Sheet1!$D$1</c:f>
              <c:strCache>
                <c:ptCount val="1"/>
                <c:pt idx="0">
                  <c:v>March 2021</c:v>
                </c:pt>
              </c:strCache>
            </c:strRef>
          </c:tx>
          <c:spPr>
            <a:solidFill>
              <a:schemeClr val="bg1">
                <a:lumMod val="85000"/>
              </a:schemeClr>
            </a:solidFill>
          </c:spPr>
          <c:invertIfNegative val="0"/>
          <c:dLbls>
            <c:spPr>
              <a:noFill/>
              <a:ln>
                <a:noFill/>
              </a:ln>
              <a:effectLst/>
            </c:spPr>
            <c:txPr>
              <a:bodyPr wrap="square" lIns="38100" tIns="19050" rIns="38100" bIns="19050" anchor="ctr" anchorCtr="0">
                <a:spAutoFit/>
              </a:bodyPr>
              <a:lstStyle/>
              <a:p>
                <a:pPr algn="ctr">
                  <a:defRPr lang="en-US" sz="1050" b="1" i="0" u="none" strike="noStrike" kern="1200" baseline="0">
                    <a:solidFill>
                      <a:schemeClr val="bg1">
                        <a:lumMod val="50000"/>
                      </a:schemeClr>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 take it as soon as you can*</c:v>
                </c:pt>
                <c:pt idx="1">
                  <c:v>Not right away - wait until many different types of people have gotten it first to make sure it is safe for you</c:v>
                </c:pt>
                <c:pt idx="2">
                  <c:v>No, don’t get it</c:v>
                </c:pt>
              </c:strCache>
            </c:strRef>
          </c:cat>
          <c:val>
            <c:numRef>
              <c:f>Sheet1!$D$2:$D$4</c:f>
              <c:numCache>
                <c:formatCode>0%</c:formatCode>
                <c:ptCount val="3"/>
                <c:pt idx="0">
                  <c:v>0.59</c:v>
                </c:pt>
                <c:pt idx="1">
                  <c:v>0.3</c:v>
                </c:pt>
                <c:pt idx="2">
                  <c:v>0.11</c:v>
                </c:pt>
              </c:numCache>
            </c:numRef>
          </c:val>
          <c:extLst>
            <c:ext xmlns:c16="http://schemas.microsoft.com/office/drawing/2014/chart" uri="{C3380CC4-5D6E-409C-BE32-E72D297353CC}">
              <c16:uniqueId val="{00000006-2C87-43E5-833F-5E4E278F7204}"/>
            </c:ext>
          </c:extLst>
        </c:ser>
        <c:ser>
          <c:idx val="3"/>
          <c:order val="3"/>
          <c:tx>
            <c:strRef>
              <c:f>Sheet1!$E$1</c:f>
              <c:strCache>
                <c:ptCount val="1"/>
                <c:pt idx="0">
                  <c:v>November 2020</c:v>
                </c:pt>
              </c:strCache>
            </c:strRef>
          </c:tx>
          <c:spPr>
            <a:solidFill>
              <a:schemeClr val="bg1">
                <a:lumMod val="65000"/>
              </a:schemeClr>
            </a:solidFill>
          </c:spPr>
          <c:invertIfNegative val="0"/>
          <c:dLbls>
            <c:spPr>
              <a:noFill/>
              <a:ln>
                <a:noFill/>
              </a:ln>
              <a:effectLst/>
            </c:spPr>
            <c:txPr>
              <a:bodyPr wrap="square" lIns="38100" tIns="19050" rIns="38100" bIns="19050" anchor="ctr" anchorCtr="0">
                <a:spAutoFit/>
              </a:bodyPr>
              <a:lstStyle/>
              <a:p>
                <a:pPr algn="ctr">
                  <a:defRPr lang="en-US" sz="1050" b="1"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 take it as soon as you can*</c:v>
                </c:pt>
                <c:pt idx="1">
                  <c:v>Not right away - wait until many different types of people have gotten it first to make sure it is safe for you</c:v>
                </c:pt>
                <c:pt idx="2">
                  <c:v>No, don’t get it</c:v>
                </c:pt>
              </c:strCache>
            </c:strRef>
          </c:cat>
          <c:val>
            <c:numRef>
              <c:f>Sheet1!$E$2:$E$4</c:f>
              <c:numCache>
                <c:formatCode>0%</c:formatCode>
                <c:ptCount val="3"/>
                <c:pt idx="0">
                  <c:v>0.2959442051067</c:v>
                </c:pt>
                <c:pt idx="1">
                  <c:v>0.60230666450570003</c:v>
                </c:pt>
                <c:pt idx="2">
                  <c:v>0.1017491303876</c:v>
                </c:pt>
              </c:numCache>
            </c:numRef>
          </c:val>
          <c:extLst>
            <c:ext xmlns:c16="http://schemas.microsoft.com/office/drawing/2014/chart" uri="{C3380CC4-5D6E-409C-BE32-E72D297353CC}">
              <c16:uniqueId val="{00000006-BEB1-4AF8-B704-C67DD686C903}"/>
            </c:ext>
          </c:extLst>
        </c:ser>
        <c:dLbls>
          <c:showLegendKey val="0"/>
          <c:showVal val="0"/>
          <c:showCatName val="0"/>
          <c:showSerName val="0"/>
          <c:showPercent val="0"/>
          <c:showBubbleSize val="0"/>
        </c:dLbls>
        <c:gapWidth val="100"/>
        <c:axId val="789866720"/>
        <c:axId val="789871296"/>
      </c:barChart>
      <c:catAx>
        <c:axId val="789866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89871296"/>
        <c:crosses val="autoZero"/>
        <c:auto val="1"/>
        <c:lblAlgn val="ctr"/>
        <c:lblOffset val="100"/>
        <c:noMultiLvlLbl val="0"/>
      </c:catAx>
      <c:valAx>
        <c:axId val="789871296"/>
        <c:scaling>
          <c:orientation val="minMax"/>
        </c:scaling>
        <c:delete val="1"/>
        <c:axPos val="l"/>
        <c:numFmt formatCode="0%" sourceLinked="1"/>
        <c:majorTickMark val="out"/>
        <c:minorTickMark val="none"/>
        <c:tickLblPos val="nextTo"/>
        <c:crossAx val="789866720"/>
        <c:crosses val="autoZero"/>
        <c:crossBetween val="between"/>
      </c:valAx>
      <c:spPr>
        <a:noFill/>
        <a:ln>
          <a:noFill/>
        </a:ln>
        <a:effectLst/>
      </c:spPr>
    </c:plotArea>
    <c:legend>
      <c:legendPos val="t"/>
      <c:layout>
        <c:manualLayout>
          <c:xMode val="edge"/>
          <c:yMode val="edge"/>
          <c:x val="0.14656124086865802"/>
          <c:y val="7.3284136936137154E-2"/>
          <c:w val="0.74926335413093925"/>
          <c:h val="5.67033235310436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445039240030255"/>
          <c:w val="1"/>
          <c:h val="0.77240962148187964"/>
        </c:manualLayout>
      </c:layout>
      <c:barChart>
        <c:barDir val="bar"/>
        <c:grouping val="stacked"/>
        <c:varyColors val="0"/>
        <c:ser>
          <c:idx val="3"/>
          <c:order val="0"/>
          <c:tx>
            <c:strRef>
              <c:f>Sheet1!$B$1</c:f>
              <c:strCache>
                <c:ptCount val="1"/>
                <c:pt idx="0">
                  <c:v>Agree
 somewhat</c:v>
                </c:pt>
              </c:strCache>
            </c:strRef>
          </c:tx>
          <c:spPr>
            <a:solidFill>
              <a:schemeClr val="tx2">
                <a:lumMod val="60000"/>
                <a:lumOff val="40000"/>
              </a:schemeClr>
            </a:solidFill>
            <a:ln>
              <a:noFill/>
            </a:ln>
            <a:effectLst/>
          </c:spPr>
          <c:invertIfNegative val="0"/>
          <c:dPt>
            <c:idx val="1"/>
            <c:invertIfNegative val="0"/>
            <c:bubble3D val="0"/>
            <c:extLst>
              <c:ext xmlns:c16="http://schemas.microsoft.com/office/drawing/2014/chart" uri="{C3380CC4-5D6E-409C-BE32-E72D297353CC}">
                <c16:uniqueId val="{0000000B-E628-495A-B515-16C085D9BFEB}"/>
              </c:ext>
            </c:extLst>
          </c:dPt>
          <c:dPt>
            <c:idx val="7"/>
            <c:invertIfNegative val="0"/>
            <c:bubble3D val="0"/>
            <c:extLst>
              <c:ext xmlns:c16="http://schemas.microsoft.com/office/drawing/2014/chart" uri="{C3380CC4-5D6E-409C-BE32-E72D297353CC}">
                <c16:uniqueId val="{0000000C-E628-495A-B515-16C085D9BFEB}"/>
              </c:ext>
            </c:extLst>
          </c:dPt>
          <c:dPt>
            <c:idx val="10"/>
            <c:invertIfNegative val="0"/>
            <c:bubble3D val="0"/>
            <c:extLst>
              <c:ext xmlns:c16="http://schemas.microsoft.com/office/drawing/2014/chart" uri="{C3380CC4-5D6E-409C-BE32-E72D297353CC}">
                <c16:uniqueId val="{0000000D-E628-495A-B515-16C085D9BFEB}"/>
              </c:ext>
            </c:extLst>
          </c:dPt>
          <c:dPt>
            <c:idx val="13"/>
            <c:invertIfNegative val="0"/>
            <c:bubble3D val="0"/>
            <c:extLst>
              <c:ext xmlns:c16="http://schemas.microsoft.com/office/drawing/2014/chart" uri="{C3380CC4-5D6E-409C-BE32-E72D297353CC}">
                <c16:uniqueId val="{0000000E-E628-495A-B515-16C085D9BFEB}"/>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 need to get school age kids vaccinated so they can more safely be in the classroom, support their mental health, play sports, attend events, and hang around with other kids</c:v>
                </c:pt>
                <c:pt idx="1">
                  <c:v>Families should vaccinate their older children to protect their younger siblings from getting sick</c:v>
                </c:pt>
                <c:pt idx="2">
                  <c:v>Getting all school age children vaccinated will slow the spread of COVID-19 and make everyone safer</c:v>
                </c:pt>
                <c:pt idx="3">
                  <c:v>For school age kids under 16, the health risks from getting COVID-19 are far greater than the health risks from any side effects from the vaccines</c:v>
                </c:pt>
                <c:pt idx="4">
                  <c:v>I would only vaccinate my children if it was required for them to attend school or college</c:v>
                </c:pt>
              </c:strCache>
            </c:strRef>
          </c:cat>
          <c:val>
            <c:numRef>
              <c:f>Sheet1!$B$2:$B$6</c:f>
              <c:numCache>
                <c:formatCode>0%</c:formatCode>
                <c:ptCount val="5"/>
                <c:pt idx="0">
                  <c:v>0.25630982658720003</c:v>
                </c:pt>
                <c:pt idx="1">
                  <c:v>0.26665325052950001</c:v>
                </c:pt>
                <c:pt idx="2">
                  <c:v>0.27638683678960002</c:v>
                </c:pt>
                <c:pt idx="3">
                  <c:v>0.29552080994419999</c:v>
                </c:pt>
                <c:pt idx="4">
                  <c:v>0.22098375229870001</c:v>
                </c:pt>
              </c:numCache>
            </c:numRef>
          </c:val>
          <c:extLst>
            <c:ext xmlns:c16="http://schemas.microsoft.com/office/drawing/2014/chart" uri="{C3380CC4-5D6E-409C-BE32-E72D297353CC}">
              <c16:uniqueId val="{0000000F-E628-495A-B515-16C085D9BFEB}"/>
            </c:ext>
          </c:extLst>
        </c:ser>
        <c:ser>
          <c:idx val="4"/>
          <c:order val="1"/>
          <c:tx>
            <c:strRef>
              <c:f>Sheet1!$C$1</c:f>
              <c:strCache>
                <c:ptCount val="1"/>
                <c:pt idx="0">
                  <c:v>Agree
 strongly</c:v>
                </c:pt>
              </c:strCache>
            </c:strRef>
          </c:tx>
          <c:spPr>
            <a:solidFill>
              <a:schemeClr val="tx2"/>
            </a:solidFill>
            <a:ln>
              <a:noFill/>
            </a:ln>
            <a:effectLst/>
          </c:spPr>
          <c:invertIfNegative val="0"/>
          <c:dPt>
            <c:idx val="1"/>
            <c:invertIfNegative val="0"/>
            <c:bubble3D val="0"/>
            <c:extLst>
              <c:ext xmlns:c16="http://schemas.microsoft.com/office/drawing/2014/chart" uri="{C3380CC4-5D6E-409C-BE32-E72D297353CC}">
                <c16:uniqueId val="{00000010-E628-495A-B515-16C085D9BFEB}"/>
              </c:ext>
            </c:extLst>
          </c:dPt>
          <c:dPt>
            <c:idx val="7"/>
            <c:invertIfNegative val="0"/>
            <c:bubble3D val="0"/>
            <c:extLst>
              <c:ext xmlns:c16="http://schemas.microsoft.com/office/drawing/2014/chart" uri="{C3380CC4-5D6E-409C-BE32-E72D297353CC}">
                <c16:uniqueId val="{00000011-E628-495A-B515-16C085D9BFEB}"/>
              </c:ext>
            </c:extLst>
          </c:dPt>
          <c:dPt>
            <c:idx val="10"/>
            <c:invertIfNegative val="0"/>
            <c:bubble3D val="0"/>
            <c:extLst>
              <c:ext xmlns:c16="http://schemas.microsoft.com/office/drawing/2014/chart" uri="{C3380CC4-5D6E-409C-BE32-E72D297353CC}">
                <c16:uniqueId val="{00000012-E628-495A-B515-16C085D9BFEB}"/>
              </c:ext>
            </c:extLst>
          </c:dPt>
          <c:dPt>
            <c:idx val="13"/>
            <c:invertIfNegative val="0"/>
            <c:bubble3D val="0"/>
            <c:extLst>
              <c:ext xmlns:c16="http://schemas.microsoft.com/office/drawing/2014/chart" uri="{C3380CC4-5D6E-409C-BE32-E72D297353CC}">
                <c16:uniqueId val="{00000013-E628-495A-B515-16C085D9BFEB}"/>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 need to get school age kids vaccinated so they can more safely be in the classroom, support their mental health, play sports, attend events, and hang around with other kids</c:v>
                </c:pt>
                <c:pt idx="1">
                  <c:v>Families should vaccinate their older children to protect their younger siblings from getting sick</c:v>
                </c:pt>
                <c:pt idx="2">
                  <c:v>Getting all school age children vaccinated will slow the spread of COVID-19 and make everyone safer</c:v>
                </c:pt>
                <c:pt idx="3">
                  <c:v>For school age kids under 16, the health risks from getting COVID-19 are far greater than the health risks from any side effects from the vaccines</c:v>
                </c:pt>
                <c:pt idx="4">
                  <c:v>I would only vaccinate my children if it was required for them to attend school or college</c:v>
                </c:pt>
              </c:strCache>
            </c:strRef>
          </c:cat>
          <c:val>
            <c:numRef>
              <c:f>Sheet1!$C$2:$C$6</c:f>
              <c:numCache>
                <c:formatCode>0%</c:formatCode>
                <c:ptCount val="5"/>
                <c:pt idx="0">
                  <c:v>0.4795721098581</c:v>
                </c:pt>
                <c:pt idx="1">
                  <c:v>0.4714804238002</c:v>
                </c:pt>
                <c:pt idx="2">
                  <c:v>0.45199548522820004</c:v>
                </c:pt>
                <c:pt idx="3">
                  <c:v>0.38107300081180001</c:v>
                </c:pt>
                <c:pt idx="4">
                  <c:v>0.1444426279605</c:v>
                </c:pt>
              </c:numCache>
            </c:numRef>
          </c:val>
          <c:extLst>
            <c:ext xmlns:c16="http://schemas.microsoft.com/office/drawing/2014/chart" uri="{C3380CC4-5D6E-409C-BE32-E72D297353CC}">
              <c16:uniqueId val="{00000014-E628-495A-B515-16C085D9BFEB}"/>
            </c:ext>
          </c:extLst>
        </c:ser>
        <c:ser>
          <c:idx val="5"/>
          <c:order val="2"/>
          <c:tx>
            <c:strRef>
              <c:f>Sheet1!$D$1</c:f>
              <c:strCache>
                <c:ptCount val="1"/>
                <c:pt idx="0">
                  <c:v>  </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 need to get school age kids vaccinated so they can more safely be in the classroom, support their mental health, play sports, attend events, and hang around with other kids</c:v>
                </c:pt>
                <c:pt idx="1">
                  <c:v>Families should vaccinate their older children to protect their younger siblings from getting sick</c:v>
                </c:pt>
                <c:pt idx="2">
                  <c:v>Getting all school age children vaccinated will slow the spread of COVID-19 and make everyone safer</c:v>
                </c:pt>
                <c:pt idx="3">
                  <c:v>For school age kids under 16, the health risks from getting COVID-19 are far greater than the health risks from any side effects from the vaccines</c:v>
                </c:pt>
                <c:pt idx="4">
                  <c:v>I would only vaccinate my children if it was required for them to attend school or college</c:v>
                </c:pt>
              </c:strCache>
            </c:strRef>
          </c:cat>
          <c:val>
            <c:numRef>
              <c:f>Sheet1!$D$2:$D$6</c:f>
              <c:numCache>
                <c:formatCode>0%</c:formatCode>
                <c:ptCount val="5"/>
                <c:pt idx="0">
                  <c:v>0.73588193644529998</c:v>
                </c:pt>
                <c:pt idx="1">
                  <c:v>0.73813367432970001</c:v>
                </c:pt>
                <c:pt idx="2">
                  <c:v>0.72838232201780007</c:v>
                </c:pt>
                <c:pt idx="3">
                  <c:v>0.67659381075590008</c:v>
                </c:pt>
                <c:pt idx="4">
                  <c:v>0.36542638025919999</c:v>
                </c:pt>
              </c:numCache>
            </c:numRef>
          </c:val>
          <c:extLst>
            <c:ext xmlns:c16="http://schemas.microsoft.com/office/drawing/2014/chart" uri="{C3380CC4-5D6E-409C-BE32-E72D297353CC}">
              <c16:uniqueId val="{00000015-E628-495A-B515-16C085D9BFEB}"/>
            </c:ext>
          </c:extLst>
        </c:ser>
        <c:dLbls>
          <c:showLegendKey val="0"/>
          <c:showVal val="0"/>
          <c:showCatName val="0"/>
          <c:showSerName val="0"/>
          <c:showPercent val="0"/>
          <c:showBubbleSize val="0"/>
        </c:dLbls>
        <c:gapWidth val="100"/>
        <c:overlap val="100"/>
        <c:axId val="-1847540384"/>
        <c:axId val="-1400937344"/>
      </c:barChart>
      <c:catAx>
        <c:axId val="-1847540384"/>
        <c:scaling>
          <c:orientation val="maxMin"/>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00937344"/>
        <c:crosses val="autoZero"/>
        <c:auto val="1"/>
        <c:lblAlgn val="ctr"/>
        <c:lblOffset val="100"/>
        <c:noMultiLvlLbl val="0"/>
      </c:catAx>
      <c:valAx>
        <c:axId val="-1400937344"/>
        <c:scaling>
          <c:orientation val="minMax"/>
          <c:max val="1.2"/>
          <c:min val="-1.6"/>
        </c:scaling>
        <c:delete val="1"/>
        <c:axPos val="t"/>
        <c:numFmt formatCode="0%" sourceLinked="1"/>
        <c:majorTickMark val="out"/>
        <c:minorTickMark val="none"/>
        <c:tickLblPos val="nextTo"/>
        <c:crossAx val="-1847540384"/>
        <c:crosses val="autoZero"/>
        <c:crossBetween val="between"/>
        <c:majorUnit val="0.2"/>
      </c:valAx>
      <c:spPr>
        <a:noFill/>
        <a:ln>
          <a:noFill/>
        </a:ln>
        <a:effectLst/>
      </c:spPr>
    </c:plotArea>
    <c:legend>
      <c:legendPos val="t"/>
      <c:layout>
        <c:manualLayout>
          <c:xMode val="edge"/>
          <c:yMode val="edge"/>
          <c:x val="0.56390204664281163"/>
          <c:y val="8.1232753474784879E-3"/>
          <c:w val="0.22271892553978345"/>
          <c:h val="0.188042203985931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5813255794191214E-4"/>
          <c:y val="4.5253891255611972E-3"/>
          <c:w val="0.99984191810922129"/>
          <c:h val="0.80080369608401936"/>
        </c:manualLayout>
      </c:layout>
      <c:barChart>
        <c:barDir val="col"/>
        <c:grouping val="stacked"/>
        <c:varyColors val="0"/>
        <c:ser>
          <c:idx val="1"/>
          <c:order val="0"/>
          <c:tx>
            <c:strRef>
              <c:f>Sheet1!#REF!</c:f>
              <c:strCache>
                <c:ptCount val="1"/>
                <c:pt idx="0">
                  <c:v>#REF!</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3/2021: TOTAL</c:v>
                </c:pt>
                <c:pt idx="1">
                  <c:v>5/2021: TOTAL</c:v>
                </c:pt>
                <c:pt idx="2">
                  <c:v>8/2021: TOTAL</c:v>
                </c:pt>
                <c:pt idx="4">
                  <c:v>3/2021: Eligible Unscheduled/ Unvaccinated</c:v>
                </c:pt>
                <c:pt idx="5">
                  <c:v>5/2021: Unvaccinated and No Appointment</c:v>
                </c:pt>
                <c:pt idx="6">
                  <c:v>5/2021: Unvaccinated and No Appointment</c:v>
                </c:pt>
                <c:pt idx="8">
                  <c:v>3/2021: Vax or appt</c:v>
                </c:pt>
                <c:pt idx="9">
                  <c:v>5/2021: Vax or appt</c:v>
                </c:pt>
                <c:pt idx="10">
                  <c:v>8/2021: Vax or appt</c:v>
                </c:pt>
              </c:strCache>
            </c:strRef>
          </c:cat>
          <c:val>
            <c:numRef>
              <c:f>Sheet1!$B$2:$B$13</c:f>
              <c:numCache>
                <c:formatCode>0%</c:formatCode>
                <c:ptCount val="11"/>
                <c:pt idx="0">
                  <c:v>0.08</c:v>
                </c:pt>
                <c:pt idx="1">
                  <c:v>0.15537296728530001</c:v>
                </c:pt>
                <c:pt idx="2">
                  <c:v>0.1</c:v>
                </c:pt>
                <c:pt idx="4">
                  <c:v>9.0452395183700005E-2</c:v>
                </c:pt>
                <c:pt idx="5">
                  <c:v>0.21394939895899998</c:v>
                </c:pt>
                <c:pt idx="6">
                  <c:v>0.17444799856100002</c:v>
                </c:pt>
                <c:pt idx="8">
                  <c:v>4.1471541974120001E-2</c:v>
                </c:pt>
                <c:pt idx="9">
                  <c:v>0.11098943111489999</c:v>
                </c:pt>
                <c:pt idx="10">
                  <c:v>6.1212026737449993E-2</c:v>
                </c:pt>
              </c:numCache>
            </c:numRef>
          </c:val>
          <c:extLst>
            <c:ext xmlns:c16="http://schemas.microsoft.com/office/drawing/2014/chart" uri="{C3380CC4-5D6E-409C-BE32-E72D297353CC}">
              <c16:uniqueId val="{00000000-2162-42B4-8194-141DD68C7990}"/>
            </c:ext>
          </c:extLst>
        </c:ser>
        <c:ser>
          <c:idx val="2"/>
          <c:order val="1"/>
          <c:tx>
            <c:strRef>
              <c:f>Sheet1!$B$1</c:f>
              <c:strCache>
                <c:ptCount val="1"/>
                <c:pt idx="0">
                  <c:v>Not at all worried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3/2021: TOTAL</c:v>
                </c:pt>
                <c:pt idx="1">
                  <c:v>5/2021: TOTAL</c:v>
                </c:pt>
                <c:pt idx="2">
                  <c:v>8/2021: TOTAL</c:v>
                </c:pt>
                <c:pt idx="4">
                  <c:v>3/2021: Eligible Unscheduled/ Unvaccinated</c:v>
                </c:pt>
                <c:pt idx="5">
                  <c:v>5/2021: Unvaccinated and No Appointment</c:v>
                </c:pt>
                <c:pt idx="6">
                  <c:v>5/2021: Unvaccinated and No Appointment</c:v>
                </c:pt>
                <c:pt idx="8">
                  <c:v>3/2021: Vax or appt</c:v>
                </c:pt>
                <c:pt idx="9">
                  <c:v>5/2021: Vax or appt</c:v>
                </c:pt>
                <c:pt idx="10">
                  <c:v>8/2021: Vax or appt</c:v>
                </c:pt>
              </c:strCache>
            </c:strRef>
          </c:cat>
          <c:val>
            <c:numRef>
              <c:f>Sheet1!$C$2:$C$13</c:f>
              <c:numCache>
                <c:formatCode>0%</c:formatCode>
                <c:ptCount val="11"/>
                <c:pt idx="0">
                  <c:v>0.17</c:v>
                </c:pt>
                <c:pt idx="1">
                  <c:v>0.21675063371120001</c:v>
                </c:pt>
                <c:pt idx="2">
                  <c:v>0.17</c:v>
                </c:pt>
                <c:pt idx="4">
                  <c:v>0.17308485709970001</c:v>
                </c:pt>
                <c:pt idx="5">
                  <c:v>0.23981006995820001</c:v>
                </c:pt>
                <c:pt idx="6">
                  <c:v>0.24914946760340001</c:v>
                </c:pt>
                <c:pt idx="8">
                  <c:v>0.1610393514971</c:v>
                </c:pt>
                <c:pt idx="9">
                  <c:v>0.1992784304121</c:v>
                </c:pt>
                <c:pt idx="10">
                  <c:v>0.13771823767130001</c:v>
                </c:pt>
              </c:numCache>
            </c:numRef>
          </c:val>
          <c:extLst>
            <c:ext xmlns:c16="http://schemas.microsoft.com/office/drawing/2014/chart" uri="{C3380CC4-5D6E-409C-BE32-E72D297353CC}">
              <c16:uniqueId val="{00000001-2162-42B4-8194-141DD68C7990}"/>
            </c:ext>
          </c:extLst>
        </c:ser>
        <c:ser>
          <c:idx val="3"/>
          <c:order val="2"/>
          <c:tx>
            <c:strRef>
              <c:f>Sheet1!$C$1</c:f>
              <c:strCache>
                <c:ptCount val="1"/>
                <c:pt idx="0">
                  <c:v>Not very worried</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3/2021: TOTAL</c:v>
                </c:pt>
                <c:pt idx="1">
                  <c:v>5/2021: TOTAL</c:v>
                </c:pt>
                <c:pt idx="2">
                  <c:v>8/2021: TOTAL</c:v>
                </c:pt>
                <c:pt idx="4">
                  <c:v>3/2021: Eligible Unscheduled/ Unvaccinated</c:v>
                </c:pt>
                <c:pt idx="5">
                  <c:v>5/2021: Unvaccinated and No Appointment</c:v>
                </c:pt>
                <c:pt idx="6">
                  <c:v>5/2021: Unvaccinated and No Appointment</c:v>
                </c:pt>
                <c:pt idx="8">
                  <c:v>3/2021: Vax or appt</c:v>
                </c:pt>
                <c:pt idx="9">
                  <c:v>5/2021: Vax or appt</c:v>
                </c:pt>
                <c:pt idx="10">
                  <c:v>8/2021: Vax or appt</c:v>
                </c:pt>
              </c:strCache>
            </c:strRef>
          </c:cat>
          <c:val>
            <c:numRef>
              <c:f>Sheet1!$D$2:$D$13</c:f>
              <c:numCache>
                <c:formatCode>0%</c:formatCode>
                <c:ptCount val="11"/>
                <c:pt idx="0">
                  <c:v>0.37</c:v>
                </c:pt>
                <c:pt idx="1">
                  <c:v>0.36224962969680002</c:v>
                </c:pt>
                <c:pt idx="2">
                  <c:v>0.39</c:v>
                </c:pt>
                <c:pt idx="4">
                  <c:v>0.38683798527640001</c:v>
                </c:pt>
                <c:pt idx="5">
                  <c:v>0.34767894527729998</c:v>
                </c:pt>
                <c:pt idx="6">
                  <c:v>0.35911073266759996</c:v>
                </c:pt>
                <c:pt idx="8">
                  <c:v>0.32597912527189998</c:v>
                </c:pt>
                <c:pt idx="9">
                  <c:v>0.37328988053629997</c:v>
                </c:pt>
                <c:pt idx="10">
                  <c:v>0.40658563342470005</c:v>
                </c:pt>
              </c:numCache>
            </c:numRef>
          </c:val>
          <c:extLst>
            <c:ext xmlns:c16="http://schemas.microsoft.com/office/drawing/2014/chart" uri="{C3380CC4-5D6E-409C-BE32-E72D297353CC}">
              <c16:uniqueId val="{00000002-2162-42B4-8194-141DD68C7990}"/>
            </c:ext>
          </c:extLst>
        </c:ser>
        <c:ser>
          <c:idx val="0"/>
          <c:order val="3"/>
          <c:tx>
            <c:strRef>
              <c:f>Sheet1!$D$1</c:f>
              <c:strCache>
                <c:ptCount val="1"/>
                <c:pt idx="0">
                  <c:v>Somewhat worried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3/2021: TOTAL</c:v>
                </c:pt>
                <c:pt idx="1">
                  <c:v>5/2021: TOTAL</c:v>
                </c:pt>
                <c:pt idx="2">
                  <c:v>8/2021: TOTAL</c:v>
                </c:pt>
                <c:pt idx="4">
                  <c:v>3/2021: Eligible Unscheduled/ Unvaccinated</c:v>
                </c:pt>
                <c:pt idx="5">
                  <c:v>5/2021: Unvaccinated and No Appointment</c:v>
                </c:pt>
                <c:pt idx="6">
                  <c:v>5/2021: Unvaccinated and No Appointment</c:v>
                </c:pt>
                <c:pt idx="8">
                  <c:v>3/2021: Vax or appt</c:v>
                </c:pt>
                <c:pt idx="9">
                  <c:v>5/2021: Vax or appt</c:v>
                </c:pt>
                <c:pt idx="10">
                  <c:v>8/2021: Vax or appt</c:v>
                </c:pt>
              </c:strCache>
            </c:strRef>
          </c:cat>
          <c:val>
            <c:numRef>
              <c:f>Sheet1!$E$2:$E$13</c:f>
              <c:numCache>
                <c:formatCode>0%</c:formatCode>
                <c:ptCount val="11"/>
                <c:pt idx="0">
                  <c:v>0.39</c:v>
                </c:pt>
                <c:pt idx="1">
                  <c:v>0.26562676930679996</c:v>
                </c:pt>
                <c:pt idx="2">
                  <c:v>0.34</c:v>
                </c:pt>
                <c:pt idx="4">
                  <c:v>0.3496247624403</c:v>
                </c:pt>
                <c:pt idx="5">
                  <c:v>0.19856158580550001</c:v>
                </c:pt>
                <c:pt idx="6">
                  <c:v>0.21729180116799998</c:v>
                </c:pt>
                <c:pt idx="8">
                  <c:v>0.47150998125679999</c:v>
                </c:pt>
                <c:pt idx="9">
                  <c:v>0.31644225793680003</c:v>
                </c:pt>
                <c:pt idx="10">
                  <c:v>0.39448410216649998</c:v>
                </c:pt>
              </c:numCache>
            </c:numRef>
          </c:val>
          <c:extLst>
            <c:ext xmlns:c16="http://schemas.microsoft.com/office/drawing/2014/chart" uri="{C3380CC4-5D6E-409C-BE32-E72D297353CC}">
              <c16:uniqueId val="{00000001-23F8-46C8-A5ED-C409282C9ACB}"/>
            </c:ext>
          </c:extLst>
        </c:ser>
        <c:ser>
          <c:idx val="4"/>
          <c:order val="4"/>
          <c:tx>
            <c:strRef>
              <c:f>Sheet1!$F$1</c:f>
              <c:strCache>
                <c:ptCount val="1"/>
                <c:pt idx="0">
                  <c:v>Very worried2</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75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3/2021: TOTAL</c:v>
                </c:pt>
                <c:pt idx="1">
                  <c:v>5/2021: TOTAL</c:v>
                </c:pt>
                <c:pt idx="2">
                  <c:v>8/2021: TOTAL</c:v>
                </c:pt>
                <c:pt idx="4">
                  <c:v>3/2021: Eligible Unscheduled/ Unvaccinated</c:v>
                </c:pt>
                <c:pt idx="5">
                  <c:v>5/2021: Unvaccinated and No Appointment</c:v>
                </c:pt>
                <c:pt idx="6">
                  <c:v>5/2021: Unvaccinated and No Appointment</c:v>
                </c:pt>
                <c:pt idx="8">
                  <c:v>3/2021: Vax or appt</c:v>
                </c:pt>
                <c:pt idx="9">
                  <c:v>5/2021: Vax or appt</c:v>
                </c:pt>
                <c:pt idx="10">
                  <c:v>8/2021: Vax or appt</c:v>
                </c:pt>
              </c:strCache>
            </c:strRef>
          </c:cat>
          <c:val>
            <c:numRef>
              <c:f>Sheet1!$F$2:$F$13</c:f>
              <c:numCache>
                <c:formatCode>0%</c:formatCode>
                <c:ptCount val="11"/>
                <c:pt idx="0">
                  <c:v>0.76</c:v>
                </c:pt>
                <c:pt idx="1">
                  <c:v>0.62787639900360004</c:v>
                </c:pt>
                <c:pt idx="2">
                  <c:v>0.73</c:v>
                </c:pt>
                <c:pt idx="4">
                  <c:v>0.73646274771669995</c:v>
                </c:pt>
                <c:pt idx="5">
                  <c:v>0.54624053108280002</c:v>
                </c:pt>
                <c:pt idx="6">
                  <c:v>0.57640253383560003</c:v>
                </c:pt>
                <c:pt idx="8">
                  <c:v>0.79748910652880001</c:v>
                </c:pt>
                <c:pt idx="9">
                  <c:v>0.68973213847299997</c:v>
                </c:pt>
                <c:pt idx="10">
                  <c:v>0.80106973559119998</c:v>
                </c:pt>
              </c:numCache>
            </c:numRef>
          </c:val>
          <c:extLst>
            <c:ext xmlns:c16="http://schemas.microsoft.com/office/drawing/2014/chart" uri="{C3380CC4-5D6E-409C-BE32-E72D297353CC}">
              <c16:uniqueId val="{00000004-23F8-46C8-A5ED-C409282C9ACB}"/>
            </c:ext>
          </c:extLst>
        </c:ser>
        <c:ser>
          <c:idx val="5"/>
          <c:order val="5"/>
          <c:tx>
            <c:strRef>
              <c:f>Sheet1!$G$1</c:f>
              <c:strCache>
                <c:ptCount val="1"/>
                <c:pt idx="0">
                  <c:v>Column1</c:v>
                </c:pt>
              </c:strCache>
            </c:strRef>
          </c:tx>
          <c:spPr>
            <a:solidFill>
              <a:schemeClr val="accent1">
                <a:tint val="50000"/>
              </a:schemeClr>
            </a:solidFill>
            <a:ln>
              <a:noFill/>
            </a:ln>
            <a:effectLst/>
          </c:spPr>
          <c:invertIfNegative val="0"/>
          <c:cat>
            <c:strRef>
              <c:f>Sheet1!$A$2:$A$13</c:f>
              <c:strCache>
                <c:ptCount val="11"/>
                <c:pt idx="0">
                  <c:v>3/2021: TOTAL</c:v>
                </c:pt>
                <c:pt idx="1">
                  <c:v>5/2021: TOTAL</c:v>
                </c:pt>
                <c:pt idx="2">
                  <c:v>8/2021: TOTAL</c:v>
                </c:pt>
                <c:pt idx="4">
                  <c:v>3/2021: Eligible Unscheduled/ Unvaccinated</c:v>
                </c:pt>
                <c:pt idx="5">
                  <c:v>5/2021: Unvaccinated and No Appointment</c:v>
                </c:pt>
                <c:pt idx="6">
                  <c:v>5/2021: Unvaccinated and No Appointment</c:v>
                </c:pt>
                <c:pt idx="8">
                  <c:v>3/2021: Vax or appt</c:v>
                </c:pt>
                <c:pt idx="9">
                  <c:v>5/2021: Vax or appt</c:v>
                </c:pt>
                <c:pt idx="10">
                  <c:v>8/2021: Vax or appt</c:v>
                </c:pt>
              </c:strCache>
            </c:strRef>
          </c:cat>
          <c:val>
            <c:numRef>
              <c:f>Sheet1!$G$2:$G$13</c:f>
            </c:numRef>
          </c:val>
          <c:extLst>
            <c:ext xmlns:c16="http://schemas.microsoft.com/office/drawing/2014/chart" uri="{C3380CC4-5D6E-409C-BE32-E72D297353CC}">
              <c16:uniqueId val="{00000001-4605-4BA2-A568-FECC11C84DBB}"/>
            </c:ext>
          </c:extLst>
        </c:ser>
        <c:dLbls>
          <c:showLegendKey val="0"/>
          <c:showVal val="0"/>
          <c:showCatName val="0"/>
          <c:showSerName val="0"/>
          <c:showPercent val="0"/>
          <c:showBubbleSize val="0"/>
        </c:dLbls>
        <c:gapWidth val="55"/>
        <c:overlap val="100"/>
        <c:axId val="1078611040"/>
        <c:axId val="1006586352"/>
      </c:barChart>
      <c:catAx>
        <c:axId val="1078611040"/>
        <c:scaling>
          <c:orientation val="minMax"/>
        </c:scaling>
        <c:delete val="1"/>
        <c:axPos val="b"/>
        <c:numFmt formatCode="General" sourceLinked="1"/>
        <c:majorTickMark val="none"/>
        <c:minorTickMark val="none"/>
        <c:tickLblPos val="low"/>
        <c:crossAx val="1006586352"/>
        <c:crosses val="autoZero"/>
        <c:auto val="1"/>
        <c:lblAlgn val="ctr"/>
        <c:lblOffset val="300"/>
        <c:noMultiLvlLbl val="0"/>
      </c:catAx>
      <c:valAx>
        <c:axId val="1006586352"/>
        <c:scaling>
          <c:orientation val="minMax"/>
        </c:scaling>
        <c:delete val="1"/>
        <c:axPos val="l"/>
        <c:numFmt formatCode="0%" sourceLinked="1"/>
        <c:majorTickMark val="none"/>
        <c:minorTickMark val="none"/>
        <c:tickLblPos val="nextTo"/>
        <c:crossAx val="107861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4766828362801605"/>
          <c:y val="0.24668362558145379"/>
          <c:w val="0.36488488793851265"/>
          <c:h val="0.73266000233542294"/>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5806617922759739E-4"/>
          <c:y val="0"/>
          <c:w val="0.97112693177168219"/>
          <c:h val="0.80080369608401936"/>
        </c:manualLayout>
      </c:layout>
      <c:barChart>
        <c:barDir val="col"/>
        <c:grouping val="stacked"/>
        <c:varyColors val="0"/>
        <c:ser>
          <c:idx val="1"/>
          <c:order val="0"/>
          <c:tx>
            <c:strRef>
              <c:f>Sheet1!#REF!</c:f>
              <c:strCache>
                <c:ptCount val="1"/>
                <c:pt idx="0">
                  <c:v>#REF!</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5/2021: TOTAL</c:v>
                </c:pt>
                <c:pt idx="1">
                  <c:v>8j/2021: TOTAL</c:v>
                </c:pt>
                <c:pt idx="2">
                  <c:v>5/2021: Unvaccinated and No Appointment</c:v>
                </c:pt>
                <c:pt idx="3">
                  <c:v>8/3021: Unvax No Appt</c:v>
                </c:pt>
                <c:pt idx="4">
                  <c:v>5/2021: Vax or appt</c:v>
                </c:pt>
                <c:pt idx="5">
                  <c:v>8/2021: Vax or appt</c:v>
                </c:pt>
              </c:strCache>
            </c:strRef>
          </c:cat>
          <c:val>
            <c:numRef>
              <c:f>Sheet1!$B$2:$B$8</c:f>
              <c:numCache>
                <c:formatCode>0%</c:formatCode>
                <c:ptCount val="6"/>
                <c:pt idx="0">
                  <c:v>0.18790525973769998</c:v>
                </c:pt>
                <c:pt idx="1">
                  <c:v>0.10875751424709999</c:v>
                </c:pt>
                <c:pt idx="2">
                  <c:v>0.2463579182458</c:v>
                </c:pt>
                <c:pt idx="3">
                  <c:v>0.19059822021270001</c:v>
                </c:pt>
                <c:pt idx="4">
                  <c:v>0.14361550686230001</c:v>
                </c:pt>
                <c:pt idx="5">
                  <c:v>7.8055023995799999E-2</c:v>
                </c:pt>
              </c:numCache>
            </c:numRef>
          </c:val>
          <c:extLst>
            <c:ext xmlns:c16="http://schemas.microsoft.com/office/drawing/2014/chart" uri="{C3380CC4-5D6E-409C-BE32-E72D297353CC}">
              <c16:uniqueId val="{00000000-2162-42B4-8194-141DD68C7990}"/>
            </c:ext>
          </c:extLst>
        </c:ser>
        <c:ser>
          <c:idx val="2"/>
          <c:order val="1"/>
          <c:tx>
            <c:strRef>
              <c:f>Sheet1!$B$1</c:f>
              <c:strCache>
                <c:ptCount val="1"/>
                <c:pt idx="0">
                  <c:v>Not at all worried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5/2021: TOTAL</c:v>
                </c:pt>
                <c:pt idx="1">
                  <c:v>8j/2021: TOTAL</c:v>
                </c:pt>
                <c:pt idx="2">
                  <c:v>5/2021: Unvaccinated and No Appointment</c:v>
                </c:pt>
                <c:pt idx="3">
                  <c:v>8/3021: Unvax No Appt</c:v>
                </c:pt>
                <c:pt idx="4">
                  <c:v>5/2021: Vax or appt</c:v>
                </c:pt>
                <c:pt idx="5">
                  <c:v>8/2021: Vax or appt</c:v>
                </c:pt>
              </c:strCache>
            </c:strRef>
          </c:cat>
          <c:val>
            <c:numRef>
              <c:f>Sheet1!$C$2:$C$8</c:f>
              <c:numCache>
                <c:formatCode>0%</c:formatCode>
                <c:ptCount val="6"/>
                <c:pt idx="0">
                  <c:v>0.28904231919950002</c:v>
                </c:pt>
                <c:pt idx="1">
                  <c:v>0.21</c:v>
                </c:pt>
                <c:pt idx="2">
                  <c:v>0.28956917456850001</c:v>
                </c:pt>
                <c:pt idx="3">
                  <c:v>0.2681904399808</c:v>
                </c:pt>
                <c:pt idx="4">
                  <c:v>0.28864311932229997</c:v>
                </c:pt>
                <c:pt idx="5">
                  <c:v>0.17611660303979998</c:v>
                </c:pt>
              </c:numCache>
            </c:numRef>
          </c:val>
          <c:extLst>
            <c:ext xmlns:c16="http://schemas.microsoft.com/office/drawing/2014/chart" uri="{C3380CC4-5D6E-409C-BE32-E72D297353CC}">
              <c16:uniqueId val="{00000001-2162-42B4-8194-141DD68C7990}"/>
            </c:ext>
          </c:extLst>
        </c:ser>
        <c:ser>
          <c:idx val="3"/>
          <c:order val="2"/>
          <c:tx>
            <c:strRef>
              <c:f>Sheet1!$C$1</c:f>
              <c:strCache>
                <c:ptCount val="1"/>
                <c:pt idx="0">
                  <c:v>Not very worried</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5/2021: TOTAL</c:v>
                </c:pt>
                <c:pt idx="1">
                  <c:v>8j/2021: TOTAL</c:v>
                </c:pt>
                <c:pt idx="2">
                  <c:v>5/2021: Unvaccinated and No Appointment</c:v>
                </c:pt>
                <c:pt idx="3">
                  <c:v>8/3021: Unvax No Appt</c:v>
                </c:pt>
                <c:pt idx="4">
                  <c:v>5/2021: Vax or appt</c:v>
                </c:pt>
                <c:pt idx="5">
                  <c:v>8/2021: Vax or appt</c:v>
                </c:pt>
              </c:strCache>
            </c:strRef>
          </c:cat>
          <c:val>
            <c:numRef>
              <c:f>Sheet1!$D$2:$D$8</c:f>
              <c:numCache>
                <c:formatCode>0%</c:formatCode>
                <c:ptCount val="6"/>
                <c:pt idx="0">
                  <c:v>0.36791232497510001</c:v>
                </c:pt>
                <c:pt idx="1">
                  <c:v>0.41</c:v>
                </c:pt>
                <c:pt idx="2">
                  <c:v>0.33243085432539998</c:v>
                </c:pt>
                <c:pt idx="3">
                  <c:v>0.3768438851191</c:v>
                </c:pt>
                <c:pt idx="4">
                  <c:v>0.3947967406174</c:v>
                </c:pt>
                <c:pt idx="5">
                  <c:v>0.43065770790669999</c:v>
                </c:pt>
              </c:numCache>
            </c:numRef>
          </c:val>
          <c:extLst>
            <c:ext xmlns:c16="http://schemas.microsoft.com/office/drawing/2014/chart" uri="{C3380CC4-5D6E-409C-BE32-E72D297353CC}">
              <c16:uniqueId val="{00000002-2162-42B4-8194-141DD68C7990}"/>
            </c:ext>
          </c:extLst>
        </c:ser>
        <c:ser>
          <c:idx val="0"/>
          <c:order val="3"/>
          <c:tx>
            <c:strRef>
              <c:f>Sheet1!$D$1</c:f>
              <c:strCache>
                <c:ptCount val="1"/>
                <c:pt idx="0">
                  <c:v>Somewhat worried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5/2021: TOTAL</c:v>
                </c:pt>
                <c:pt idx="1">
                  <c:v>8j/2021: TOTAL</c:v>
                </c:pt>
                <c:pt idx="2">
                  <c:v>5/2021: Unvaccinated and No Appointment</c:v>
                </c:pt>
                <c:pt idx="3">
                  <c:v>8/3021: Unvax No Appt</c:v>
                </c:pt>
                <c:pt idx="4">
                  <c:v>5/2021: Vax or appt</c:v>
                </c:pt>
                <c:pt idx="5">
                  <c:v>8/2021: Vax or appt</c:v>
                </c:pt>
              </c:strCache>
            </c:strRef>
          </c:cat>
          <c:val>
            <c:numRef>
              <c:f>Sheet1!$E$2:$E$8</c:f>
              <c:numCache>
                <c:formatCode>0%</c:formatCode>
                <c:ptCount val="6"/>
                <c:pt idx="0">
                  <c:v>0.15514009608779999</c:v>
                </c:pt>
                <c:pt idx="1">
                  <c:v>0.27</c:v>
                </c:pt>
                <c:pt idx="2">
                  <c:v>0.1316420528602</c:v>
                </c:pt>
                <c:pt idx="3">
                  <c:v>0.16436745468739999</c:v>
                </c:pt>
                <c:pt idx="4">
                  <c:v>0.1729446331981</c:v>
                </c:pt>
                <c:pt idx="5">
                  <c:v>0.31517066505769997</c:v>
                </c:pt>
              </c:numCache>
            </c:numRef>
          </c:val>
          <c:extLst>
            <c:ext xmlns:c16="http://schemas.microsoft.com/office/drawing/2014/chart" uri="{C3380CC4-5D6E-409C-BE32-E72D297353CC}">
              <c16:uniqueId val="{00000001-23F8-46C8-A5ED-C409282C9ACB}"/>
            </c:ext>
          </c:extLst>
        </c:ser>
        <c:ser>
          <c:idx val="4"/>
          <c:order val="4"/>
          <c:tx>
            <c:strRef>
              <c:f>Sheet1!$F$1</c:f>
              <c:strCache>
                <c:ptCount val="1"/>
                <c:pt idx="0">
                  <c:v>Very worried2</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75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5/2021: TOTAL</c:v>
                </c:pt>
                <c:pt idx="1">
                  <c:v>8j/2021: TOTAL</c:v>
                </c:pt>
                <c:pt idx="2">
                  <c:v>5/2021: Unvaccinated and No Appointment</c:v>
                </c:pt>
                <c:pt idx="3">
                  <c:v>8/3021: Unvax No Appt</c:v>
                </c:pt>
                <c:pt idx="4">
                  <c:v>5/2021: Vax or appt</c:v>
                </c:pt>
                <c:pt idx="5">
                  <c:v>8/2021: Vax or appt</c:v>
                </c:pt>
              </c:strCache>
            </c:strRef>
          </c:cat>
          <c:val>
            <c:numRef>
              <c:f>Sheet1!$F$2:$F$8</c:f>
              <c:numCache>
                <c:formatCode>0%</c:formatCode>
                <c:ptCount val="6"/>
                <c:pt idx="0">
                  <c:v>0.52305242106280003</c:v>
                </c:pt>
                <c:pt idx="1">
                  <c:v>0.68</c:v>
                </c:pt>
                <c:pt idx="2">
                  <c:v>0.46407290718560001</c:v>
                </c:pt>
                <c:pt idx="3">
                  <c:v>0.54121133980650005</c:v>
                </c:pt>
                <c:pt idx="4">
                  <c:v>0.56774137381540002</c:v>
                </c:pt>
                <c:pt idx="5">
                  <c:v>0.74582837296440008</c:v>
                </c:pt>
              </c:numCache>
            </c:numRef>
          </c:val>
          <c:extLst>
            <c:ext xmlns:c16="http://schemas.microsoft.com/office/drawing/2014/chart" uri="{C3380CC4-5D6E-409C-BE32-E72D297353CC}">
              <c16:uniqueId val="{00000004-23F8-46C8-A5ED-C409282C9ACB}"/>
            </c:ext>
          </c:extLst>
        </c:ser>
        <c:ser>
          <c:idx val="5"/>
          <c:order val="5"/>
          <c:tx>
            <c:strRef>
              <c:f>Sheet1!$G$1</c:f>
              <c:strCache>
                <c:ptCount val="1"/>
                <c:pt idx="0">
                  <c:v>Column1</c:v>
                </c:pt>
              </c:strCache>
            </c:strRef>
          </c:tx>
          <c:spPr>
            <a:solidFill>
              <a:schemeClr val="accent1">
                <a:tint val="50000"/>
              </a:schemeClr>
            </a:solidFill>
            <a:ln>
              <a:noFill/>
            </a:ln>
            <a:effectLst/>
          </c:spPr>
          <c:invertIfNegative val="0"/>
          <c:cat>
            <c:strRef>
              <c:f>Sheet1!$A$2:$A$8</c:f>
              <c:strCache>
                <c:ptCount val="6"/>
                <c:pt idx="0">
                  <c:v>5/2021: TOTAL</c:v>
                </c:pt>
                <c:pt idx="1">
                  <c:v>8j/2021: TOTAL</c:v>
                </c:pt>
                <c:pt idx="2">
                  <c:v>5/2021: Unvaccinated and No Appointment</c:v>
                </c:pt>
                <c:pt idx="3">
                  <c:v>8/3021: Unvax No Appt</c:v>
                </c:pt>
                <c:pt idx="4">
                  <c:v>5/2021: Vax or appt</c:v>
                </c:pt>
                <c:pt idx="5">
                  <c:v>8/2021: Vax or appt</c:v>
                </c:pt>
              </c:strCache>
            </c:strRef>
          </c:cat>
          <c:val>
            <c:numRef>
              <c:f>Sheet1!$G$2:$G$8</c:f>
            </c:numRef>
          </c:val>
          <c:extLst>
            <c:ext xmlns:c16="http://schemas.microsoft.com/office/drawing/2014/chart" uri="{C3380CC4-5D6E-409C-BE32-E72D297353CC}">
              <c16:uniqueId val="{00000001-4605-4BA2-A568-FECC11C84DBB}"/>
            </c:ext>
          </c:extLst>
        </c:ser>
        <c:dLbls>
          <c:showLegendKey val="0"/>
          <c:showVal val="0"/>
          <c:showCatName val="0"/>
          <c:showSerName val="0"/>
          <c:showPercent val="0"/>
          <c:showBubbleSize val="0"/>
        </c:dLbls>
        <c:gapWidth val="40"/>
        <c:overlap val="100"/>
        <c:axId val="1078611040"/>
        <c:axId val="1006586352"/>
      </c:barChart>
      <c:catAx>
        <c:axId val="1078611040"/>
        <c:scaling>
          <c:orientation val="minMax"/>
        </c:scaling>
        <c:delete val="1"/>
        <c:axPos val="b"/>
        <c:numFmt formatCode="General" sourceLinked="1"/>
        <c:majorTickMark val="none"/>
        <c:minorTickMark val="none"/>
        <c:tickLblPos val="low"/>
        <c:crossAx val="1006586352"/>
        <c:crosses val="autoZero"/>
        <c:auto val="1"/>
        <c:lblAlgn val="ctr"/>
        <c:lblOffset val="300"/>
        <c:noMultiLvlLbl val="0"/>
      </c:catAx>
      <c:valAx>
        <c:axId val="1006586352"/>
        <c:scaling>
          <c:orientation val="minMax"/>
        </c:scaling>
        <c:delete val="1"/>
        <c:axPos val="l"/>
        <c:numFmt formatCode="0%" sourceLinked="1"/>
        <c:majorTickMark val="none"/>
        <c:minorTickMark val="none"/>
        <c:tickLblPos val="nextTo"/>
        <c:crossAx val="107861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4766828362801605"/>
          <c:y val="0.24668362558145379"/>
          <c:w val="0.36488488793851265"/>
          <c:h val="0.73266000233542294"/>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4766828362801605"/>
          <c:y val="0.24668362558145379"/>
          <c:w val="0.36488488793851265"/>
          <c:h val="0.73266000233542294"/>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9896763442598909"/>
          <c:y val="0.30226287182886902"/>
          <c:w val="0.54176923964686641"/>
          <c:h val="0.51768091395774396"/>
        </c:manualLayout>
      </c:layout>
      <c:barChart>
        <c:barDir val="col"/>
        <c:grouping val="stacked"/>
        <c:varyColors val="0"/>
        <c:ser>
          <c:idx val="1"/>
          <c:order val="0"/>
          <c:tx>
            <c:strRef>
              <c:f>Sheet1!$B$1</c:f>
              <c:strCache>
                <c:ptCount val="1"/>
                <c:pt idx="0">
                  <c:v>Never </c:v>
                </c:pt>
              </c:strCache>
            </c:strRef>
          </c:tx>
          <c:spPr>
            <a:solidFill>
              <a:schemeClr val="bg1">
                <a:lumMod val="50000"/>
              </a:schemeClr>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62-42B4-8194-141DD68C7990}"/>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62-42B4-8194-141DD68C79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2021</c:v>
                </c:pt>
                <c:pt idx="1">
                  <c:v>May 
2021</c:v>
                </c:pt>
                <c:pt idx="2">
                  <c:v>August
2021</c:v>
                </c:pt>
              </c:strCache>
            </c:strRef>
          </c:cat>
          <c:val>
            <c:numRef>
              <c:f>Sheet1!$B$2:$B$4</c:f>
              <c:numCache>
                <c:formatCode>0%</c:formatCode>
                <c:ptCount val="3"/>
                <c:pt idx="0">
                  <c:v>2.6195244262230001E-2</c:v>
                </c:pt>
                <c:pt idx="1">
                  <c:v>0.06</c:v>
                </c:pt>
                <c:pt idx="2">
                  <c:v>7.0000000000000007E-2</c:v>
                </c:pt>
              </c:numCache>
            </c:numRef>
          </c:val>
          <c:extLst>
            <c:ext xmlns:c16="http://schemas.microsoft.com/office/drawing/2014/chart" uri="{C3380CC4-5D6E-409C-BE32-E72D297353CC}">
              <c16:uniqueId val="{00000000-2162-42B4-8194-141DD68C7990}"/>
            </c:ext>
          </c:extLst>
        </c:ser>
        <c:ser>
          <c:idx val="2"/>
          <c:order val="1"/>
          <c:tx>
            <c:strRef>
              <c:f>Sheet1!$C$1</c:f>
              <c:strCache>
                <c:ptCount val="1"/>
                <c:pt idx="0">
                  <c:v>Most of the time</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2021</c:v>
                </c:pt>
                <c:pt idx="1">
                  <c:v>May 
2021</c:v>
                </c:pt>
                <c:pt idx="2">
                  <c:v>August
2021</c:v>
                </c:pt>
              </c:strCache>
            </c:strRef>
          </c:cat>
          <c:val>
            <c:numRef>
              <c:f>Sheet1!$C$2:$C$4</c:f>
              <c:numCache>
                <c:formatCode>0%</c:formatCode>
                <c:ptCount val="3"/>
                <c:pt idx="0">
                  <c:v>0.15</c:v>
                </c:pt>
                <c:pt idx="1">
                  <c:v>0.27</c:v>
                </c:pt>
                <c:pt idx="2">
                  <c:v>0.39</c:v>
                </c:pt>
              </c:numCache>
            </c:numRef>
          </c:val>
          <c:extLst>
            <c:ext xmlns:c16="http://schemas.microsoft.com/office/drawing/2014/chart" uri="{C3380CC4-5D6E-409C-BE32-E72D297353CC}">
              <c16:uniqueId val="{00000001-2162-42B4-8194-141DD68C7990}"/>
            </c:ext>
          </c:extLst>
        </c:ser>
        <c:ser>
          <c:idx val="3"/>
          <c:order val="2"/>
          <c:tx>
            <c:strRef>
              <c:f>Sheet1!$D$1</c:f>
              <c:strCache>
                <c:ptCount val="1"/>
                <c:pt idx="0">
                  <c:v>All of the time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2021</c:v>
                </c:pt>
                <c:pt idx="1">
                  <c:v>May 
2021</c:v>
                </c:pt>
                <c:pt idx="2">
                  <c:v>August
2021</c:v>
                </c:pt>
              </c:strCache>
            </c:strRef>
          </c:cat>
          <c:val>
            <c:numRef>
              <c:f>Sheet1!$D$2:$D$4</c:f>
              <c:numCache>
                <c:formatCode>0%</c:formatCode>
                <c:ptCount val="3"/>
                <c:pt idx="0">
                  <c:v>0.82</c:v>
                </c:pt>
                <c:pt idx="1">
                  <c:v>0.67</c:v>
                </c:pt>
                <c:pt idx="2">
                  <c:v>0.55000000000000004</c:v>
                </c:pt>
              </c:numCache>
            </c:numRef>
          </c:val>
          <c:extLst>
            <c:ext xmlns:c16="http://schemas.microsoft.com/office/drawing/2014/chart" uri="{C3380CC4-5D6E-409C-BE32-E72D297353CC}">
              <c16:uniqueId val="{00000002-2162-42B4-8194-141DD68C7990}"/>
            </c:ext>
          </c:extLst>
        </c:ser>
        <c:dLbls>
          <c:showLegendKey val="0"/>
          <c:showVal val="0"/>
          <c:showCatName val="0"/>
          <c:showSerName val="0"/>
          <c:showPercent val="0"/>
          <c:showBubbleSize val="0"/>
        </c:dLbls>
        <c:gapWidth val="40"/>
        <c:overlap val="100"/>
        <c:axId val="1078611040"/>
        <c:axId val="1006586352"/>
      </c:barChart>
      <c:catAx>
        <c:axId val="10786110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06586352"/>
        <c:crosses val="autoZero"/>
        <c:auto val="1"/>
        <c:lblAlgn val="ctr"/>
        <c:lblOffset val="300"/>
        <c:noMultiLvlLbl val="0"/>
      </c:catAx>
      <c:valAx>
        <c:axId val="1006586352"/>
        <c:scaling>
          <c:orientation val="minMax"/>
        </c:scaling>
        <c:delete val="1"/>
        <c:axPos val="l"/>
        <c:numFmt formatCode="0%" sourceLinked="1"/>
        <c:majorTickMark val="none"/>
        <c:minorTickMark val="none"/>
        <c:tickLblPos val="nextTo"/>
        <c:crossAx val="107861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9896763442598909"/>
          <c:y val="0.30226287182886902"/>
          <c:w val="0.54176923964686641"/>
          <c:h val="0.51768091395774396"/>
        </c:manualLayout>
      </c:layout>
      <c:barChart>
        <c:barDir val="col"/>
        <c:grouping val="stacked"/>
        <c:varyColors val="0"/>
        <c:ser>
          <c:idx val="1"/>
          <c:order val="0"/>
          <c:tx>
            <c:strRef>
              <c:f>Sheet1!$B$1</c:f>
              <c:strCache>
                <c:ptCount val="1"/>
                <c:pt idx="0">
                  <c:v>Never </c:v>
                </c:pt>
              </c:strCache>
            </c:strRef>
          </c:tx>
          <c:spPr>
            <a:solidFill>
              <a:schemeClr val="bg1">
                <a:lumMod val="50000"/>
              </a:schemeClr>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DF-4CB9-9CD0-C7C4017BC6B1}"/>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DF-4CB9-9CD0-C7C4017BC6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2021</c:v>
                </c:pt>
                <c:pt idx="1">
                  <c:v>May 
2021</c:v>
                </c:pt>
                <c:pt idx="2">
                  <c:v>August
2021</c:v>
                </c:pt>
              </c:strCache>
            </c:strRef>
          </c:cat>
          <c:val>
            <c:numRef>
              <c:f>Sheet1!$B$2:$B$4</c:f>
              <c:numCache>
                <c:formatCode>0%</c:formatCode>
                <c:ptCount val="3"/>
                <c:pt idx="0">
                  <c:v>0.02</c:v>
                </c:pt>
                <c:pt idx="1">
                  <c:v>0.06</c:v>
                </c:pt>
                <c:pt idx="2">
                  <c:v>0.04</c:v>
                </c:pt>
              </c:numCache>
            </c:numRef>
          </c:val>
          <c:extLst>
            <c:ext xmlns:c16="http://schemas.microsoft.com/office/drawing/2014/chart" uri="{C3380CC4-5D6E-409C-BE32-E72D297353CC}">
              <c16:uniqueId val="{00000002-EFDF-4CB9-9CD0-C7C4017BC6B1}"/>
            </c:ext>
          </c:extLst>
        </c:ser>
        <c:ser>
          <c:idx val="2"/>
          <c:order val="1"/>
          <c:tx>
            <c:strRef>
              <c:f>Sheet1!$C$1</c:f>
              <c:strCache>
                <c:ptCount val="1"/>
                <c:pt idx="0">
                  <c:v>Most of the time</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2021</c:v>
                </c:pt>
                <c:pt idx="1">
                  <c:v>May 
2021</c:v>
                </c:pt>
                <c:pt idx="2">
                  <c:v>August
2021</c:v>
                </c:pt>
              </c:strCache>
            </c:strRef>
          </c:cat>
          <c:val>
            <c:numRef>
              <c:f>Sheet1!$C$2:$C$4</c:f>
              <c:numCache>
                <c:formatCode>0%</c:formatCode>
                <c:ptCount val="3"/>
                <c:pt idx="0">
                  <c:v>0.28000000000000003</c:v>
                </c:pt>
                <c:pt idx="1">
                  <c:v>0.33</c:v>
                </c:pt>
                <c:pt idx="2">
                  <c:v>0.42</c:v>
                </c:pt>
              </c:numCache>
            </c:numRef>
          </c:val>
          <c:extLst>
            <c:ext xmlns:c16="http://schemas.microsoft.com/office/drawing/2014/chart" uri="{C3380CC4-5D6E-409C-BE32-E72D297353CC}">
              <c16:uniqueId val="{00000003-EFDF-4CB9-9CD0-C7C4017BC6B1}"/>
            </c:ext>
          </c:extLst>
        </c:ser>
        <c:ser>
          <c:idx val="3"/>
          <c:order val="2"/>
          <c:tx>
            <c:strRef>
              <c:f>Sheet1!$D$1</c:f>
              <c:strCache>
                <c:ptCount val="1"/>
                <c:pt idx="0">
                  <c:v>All of the time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2021</c:v>
                </c:pt>
                <c:pt idx="1">
                  <c:v>May 
2021</c:v>
                </c:pt>
                <c:pt idx="2">
                  <c:v>August
2021</c:v>
                </c:pt>
              </c:strCache>
            </c:strRef>
          </c:cat>
          <c:val>
            <c:numRef>
              <c:f>Sheet1!$D$2:$D$4</c:f>
              <c:numCache>
                <c:formatCode>0%</c:formatCode>
                <c:ptCount val="3"/>
                <c:pt idx="0">
                  <c:v>0.7</c:v>
                </c:pt>
                <c:pt idx="1">
                  <c:v>0.61</c:v>
                </c:pt>
                <c:pt idx="2">
                  <c:v>0.54</c:v>
                </c:pt>
              </c:numCache>
            </c:numRef>
          </c:val>
          <c:extLst>
            <c:ext xmlns:c16="http://schemas.microsoft.com/office/drawing/2014/chart" uri="{C3380CC4-5D6E-409C-BE32-E72D297353CC}">
              <c16:uniqueId val="{00000004-EFDF-4CB9-9CD0-C7C4017BC6B1}"/>
            </c:ext>
          </c:extLst>
        </c:ser>
        <c:dLbls>
          <c:showLegendKey val="0"/>
          <c:showVal val="0"/>
          <c:showCatName val="0"/>
          <c:showSerName val="0"/>
          <c:showPercent val="0"/>
          <c:showBubbleSize val="0"/>
        </c:dLbls>
        <c:gapWidth val="40"/>
        <c:overlap val="100"/>
        <c:axId val="1078611040"/>
        <c:axId val="1006586352"/>
      </c:barChart>
      <c:catAx>
        <c:axId val="10786110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06586352"/>
        <c:crosses val="autoZero"/>
        <c:auto val="1"/>
        <c:lblAlgn val="ctr"/>
        <c:lblOffset val="300"/>
        <c:noMultiLvlLbl val="0"/>
      </c:catAx>
      <c:valAx>
        <c:axId val="1006586352"/>
        <c:scaling>
          <c:orientation val="minMax"/>
        </c:scaling>
        <c:delete val="1"/>
        <c:axPos val="l"/>
        <c:numFmt formatCode="0%" sourceLinked="1"/>
        <c:majorTickMark val="none"/>
        <c:minorTickMark val="none"/>
        <c:tickLblPos val="nextTo"/>
        <c:crossAx val="107861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6684872327313317"/>
          <c:y val="5.9543304861051111E-2"/>
          <c:w val="0.32987981113571163"/>
          <c:h val="0.74220516595343611"/>
        </c:manualLayout>
      </c:layout>
      <c:barChart>
        <c:barDir val="col"/>
        <c:grouping val="stacked"/>
        <c:varyColors val="0"/>
        <c:ser>
          <c:idx val="1"/>
          <c:order val="0"/>
          <c:tx>
            <c:strRef>
              <c:f>Sheet1!$B$1</c:f>
              <c:strCache>
                <c:ptCount val="1"/>
                <c:pt idx="0">
                  <c:v>Not in public space or with those I don't live with</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March
2021</c:v>
                </c:pt>
                <c:pt idx="1">
                  <c:v>May
2021</c:v>
                </c:pt>
                <c:pt idx="2">
                  <c:v>August
2021</c:v>
                </c:pt>
              </c:strCache>
            </c:strRef>
          </c:cat>
          <c:val>
            <c:numRef>
              <c:f>Sheet1!$B$2:$B$6</c:f>
              <c:numCache>
                <c:formatCode>0%</c:formatCode>
                <c:ptCount val="3"/>
                <c:pt idx="0">
                  <c:v>0.06</c:v>
                </c:pt>
                <c:pt idx="1">
                  <c:v>7.0000000000000007E-2</c:v>
                </c:pt>
                <c:pt idx="2">
                  <c:v>0.04</c:v>
                </c:pt>
              </c:numCache>
            </c:numRef>
          </c:val>
          <c:extLst>
            <c:ext xmlns:c16="http://schemas.microsoft.com/office/drawing/2014/chart" uri="{C3380CC4-5D6E-409C-BE32-E72D297353CC}">
              <c16:uniqueId val="{00000000-21CA-4DEB-BF1B-CBCC16D7DD6F}"/>
            </c:ext>
          </c:extLst>
        </c:ser>
        <c:ser>
          <c:idx val="2"/>
          <c:order val="1"/>
          <c:tx>
            <c:strRef>
              <c:f>Sheet1!$C$1</c:f>
              <c:strCache>
                <c:ptCount val="1"/>
                <c:pt idx="0">
                  <c:v>Never</c:v>
                </c:pt>
              </c:strCache>
            </c:strRef>
          </c:tx>
          <c:spPr>
            <a:solidFill>
              <a:schemeClr val="bg1">
                <a:lumMod val="65000"/>
              </a:schemeClr>
            </a:solidFill>
            <a:ln>
              <a:noFill/>
            </a:ln>
            <a:effectLst/>
          </c:spPr>
          <c:invertIfNegative val="0"/>
          <c:dLbls>
            <c:dLbl>
              <c:idx val="0"/>
              <c:layout>
                <c:manualLayout>
                  <c:x val="0"/>
                  <c:y val="-1.39059443532285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CA-4DEB-BF1B-CBCC16D7DD6F}"/>
                </c:ext>
              </c:extLst>
            </c:dLbl>
            <c:dLbl>
              <c:idx val="2"/>
              <c:layout>
                <c:manualLayout>
                  <c:x val="0"/>
                  <c:y val="-3.07233773706487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CA-4DEB-BF1B-CBCC16D7DD6F}"/>
                </c:ext>
              </c:extLst>
            </c:dLbl>
            <c:dLbl>
              <c:idx val="3"/>
              <c:layout>
                <c:manualLayout>
                  <c:x val="0"/>
                  <c:y val="-2.08589165298427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CA-4DEB-BF1B-CBCC16D7DD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March
2021</c:v>
                </c:pt>
                <c:pt idx="1">
                  <c:v>May
2021</c:v>
                </c:pt>
                <c:pt idx="2">
                  <c:v>August
2021</c:v>
                </c:pt>
              </c:strCache>
            </c:strRef>
          </c:cat>
          <c:val>
            <c:numRef>
              <c:f>Sheet1!$C$2:$C$6</c:f>
              <c:numCache>
                <c:formatCode>0%</c:formatCode>
                <c:ptCount val="3"/>
                <c:pt idx="0">
                  <c:v>0.04</c:v>
                </c:pt>
                <c:pt idx="1">
                  <c:v>0.11</c:v>
                </c:pt>
                <c:pt idx="2">
                  <c:v>0.11</c:v>
                </c:pt>
              </c:numCache>
            </c:numRef>
          </c:val>
          <c:extLst>
            <c:ext xmlns:c16="http://schemas.microsoft.com/office/drawing/2014/chart" uri="{C3380CC4-5D6E-409C-BE32-E72D297353CC}">
              <c16:uniqueId val="{00000004-21CA-4DEB-BF1B-CBCC16D7DD6F}"/>
            </c:ext>
          </c:extLst>
        </c:ser>
        <c:ser>
          <c:idx val="3"/>
          <c:order val="2"/>
          <c:tx>
            <c:strRef>
              <c:f>Sheet1!$D$1</c:f>
              <c:strCache>
                <c:ptCount val="1"/>
                <c:pt idx="0">
                  <c:v>Most of the time</c:v>
                </c:pt>
              </c:strCache>
            </c:strRef>
          </c:tx>
          <c:spPr>
            <a:solidFill>
              <a:schemeClr val="accent1">
                <a:lumMod val="60000"/>
                <a:lumOff val="40000"/>
              </a:schemeClr>
            </a:solidFill>
            <a:ln>
              <a:noFill/>
            </a:ln>
            <a:effectLst/>
          </c:spPr>
          <c:invertIfNegative val="0"/>
          <c:dLbls>
            <c:dLbl>
              <c:idx val="2"/>
              <c:layout>
                <c:manualLayout>
                  <c:x val="7.1112933933805146E-17"/>
                  <c:y val="-1.0429458264921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CA-4DEB-BF1B-CBCC16D7DD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March
2021</c:v>
                </c:pt>
                <c:pt idx="1">
                  <c:v>May
2021</c:v>
                </c:pt>
                <c:pt idx="2">
                  <c:v>August
2021</c:v>
                </c:pt>
              </c:strCache>
            </c:strRef>
          </c:cat>
          <c:val>
            <c:numRef>
              <c:f>Sheet1!$D$2:$D$6</c:f>
              <c:numCache>
                <c:formatCode>0%</c:formatCode>
                <c:ptCount val="3"/>
                <c:pt idx="0">
                  <c:v>0.31</c:v>
                </c:pt>
                <c:pt idx="1">
                  <c:v>0.35</c:v>
                </c:pt>
                <c:pt idx="2">
                  <c:v>0.43</c:v>
                </c:pt>
              </c:numCache>
            </c:numRef>
          </c:val>
          <c:extLst>
            <c:ext xmlns:c16="http://schemas.microsoft.com/office/drawing/2014/chart" uri="{C3380CC4-5D6E-409C-BE32-E72D297353CC}">
              <c16:uniqueId val="{00000006-21CA-4DEB-BF1B-CBCC16D7DD6F}"/>
            </c:ext>
          </c:extLst>
        </c:ser>
        <c:ser>
          <c:idx val="0"/>
          <c:order val="3"/>
          <c:tx>
            <c:strRef>
              <c:f>Sheet1!$E$1</c:f>
              <c:strCache>
                <c:ptCount val="1"/>
                <c:pt idx="0">
                  <c:v>All of the time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March
2021</c:v>
                </c:pt>
                <c:pt idx="1">
                  <c:v>May
2021</c:v>
                </c:pt>
                <c:pt idx="2">
                  <c:v>August
2021</c:v>
                </c:pt>
              </c:strCache>
            </c:strRef>
          </c:cat>
          <c:val>
            <c:numRef>
              <c:f>Sheet1!$E$2:$E$6</c:f>
              <c:numCache>
                <c:formatCode>0%</c:formatCode>
                <c:ptCount val="3"/>
                <c:pt idx="0">
                  <c:v>0.57999999999999996</c:v>
                </c:pt>
                <c:pt idx="1">
                  <c:v>0.46</c:v>
                </c:pt>
                <c:pt idx="2">
                  <c:v>0.41</c:v>
                </c:pt>
              </c:numCache>
            </c:numRef>
          </c:val>
          <c:extLst>
            <c:ext xmlns:c16="http://schemas.microsoft.com/office/drawing/2014/chart" uri="{C3380CC4-5D6E-409C-BE32-E72D297353CC}">
              <c16:uniqueId val="{00000007-21CA-4DEB-BF1B-CBCC16D7DD6F}"/>
            </c:ext>
          </c:extLst>
        </c:ser>
        <c:dLbls>
          <c:showLegendKey val="0"/>
          <c:showVal val="0"/>
          <c:showCatName val="0"/>
          <c:showSerName val="0"/>
          <c:showPercent val="0"/>
          <c:showBubbleSize val="0"/>
        </c:dLbls>
        <c:gapWidth val="40"/>
        <c:overlap val="100"/>
        <c:axId val="1078611040"/>
        <c:axId val="1006586352"/>
      </c:barChart>
      <c:catAx>
        <c:axId val="10786110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06586352"/>
        <c:crosses val="autoZero"/>
        <c:auto val="1"/>
        <c:lblAlgn val="ctr"/>
        <c:lblOffset val="300"/>
        <c:noMultiLvlLbl val="0"/>
      </c:catAx>
      <c:valAx>
        <c:axId val="1006586352"/>
        <c:scaling>
          <c:orientation val="minMax"/>
        </c:scaling>
        <c:delete val="1"/>
        <c:axPos val="l"/>
        <c:numFmt formatCode="0%" sourceLinked="1"/>
        <c:majorTickMark val="none"/>
        <c:minorTickMark val="none"/>
        <c:tickLblPos val="nextTo"/>
        <c:crossAx val="107861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108129333468219"/>
          <c:y val="0.25071641897176988"/>
          <c:w val="0.43360762672863601"/>
          <c:h val="0.72321799541709186"/>
        </c:manualLayout>
      </c:layout>
      <c:barChart>
        <c:barDir val="col"/>
        <c:grouping val="stacked"/>
        <c:varyColors val="0"/>
        <c:ser>
          <c:idx val="3"/>
          <c:order val="0"/>
          <c:tx>
            <c:strRef>
              <c:f>Sheet1!$B$1</c:f>
              <c:strCache>
                <c:ptCount val="1"/>
                <c:pt idx="0">
                  <c:v>Agree
somewhat</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lumMod val="50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The chances of me getting COVID are really low, and if everyone is running out to get a COVID vaccine, it becomes even lower. I just don’t think it is necessary.</c:v>
                </c:pt>
              </c:strCache>
            </c:strRef>
          </c:cat>
          <c:val>
            <c:numRef>
              <c:f>Sheet1!$B$2:$B$3</c:f>
              <c:numCache>
                <c:formatCode>0%</c:formatCode>
                <c:ptCount val="1"/>
                <c:pt idx="0">
                  <c:v>0.37115207599110001</c:v>
                </c:pt>
              </c:numCache>
            </c:numRef>
          </c:val>
          <c:extLst>
            <c:ext xmlns:c16="http://schemas.microsoft.com/office/drawing/2014/chart" uri="{C3380CC4-5D6E-409C-BE32-E72D297353CC}">
              <c16:uniqueId val="{00000000-5D09-4C4D-A962-92450D9E94E7}"/>
            </c:ext>
          </c:extLst>
        </c:ser>
        <c:ser>
          <c:idx val="0"/>
          <c:order val="1"/>
          <c:tx>
            <c:strRef>
              <c:f>Sheet1!$C$1</c:f>
              <c:strCache>
                <c:ptCount val="1"/>
                <c:pt idx="0">
                  <c:v>Agree
strongly</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The chances of me getting COVID are really low, and if everyone is running out to get a COVID vaccine, it becomes even lower. I just don’t think it is necessary.</c:v>
                </c:pt>
              </c:strCache>
            </c:strRef>
          </c:cat>
          <c:val>
            <c:numRef>
              <c:f>Sheet1!$C$2:$C$3</c:f>
              <c:numCache>
                <c:formatCode>0%</c:formatCode>
                <c:ptCount val="1"/>
                <c:pt idx="0">
                  <c:v>0.28000000000000003</c:v>
                </c:pt>
              </c:numCache>
            </c:numRef>
          </c:val>
          <c:extLst>
            <c:ext xmlns:c16="http://schemas.microsoft.com/office/drawing/2014/chart" uri="{C3380CC4-5D6E-409C-BE32-E72D297353CC}">
              <c16:uniqueId val="{00000001-5D09-4C4D-A962-92450D9E94E7}"/>
            </c:ext>
          </c:extLst>
        </c:ser>
        <c:ser>
          <c:idx val="1"/>
          <c:order val="2"/>
          <c:tx>
            <c:strRef>
              <c:f>Sheet1!$D$1</c:f>
              <c:strCache>
                <c:ptCount val="1"/>
                <c:pt idx="0">
                  <c:v>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lumMod val="50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The chances of me getting COVID are really low, and if everyone is running out to get a COVID vaccine, it becomes even lower. I just don’t think it is necessary.</c:v>
                </c:pt>
              </c:strCache>
            </c:strRef>
          </c:cat>
          <c:val>
            <c:numRef>
              <c:f>Sheet1!$D$2:$D$3</c:f>
              <c:numCache>
                <c:formatCode>0%</c:formatCode>
                <c:ptCount val="1"/>
                <c:pt idx="0">
                  <c:v>0.65</c:v>
                </c:pt>
              </c:numCache>
            </c:numRef>
          </c:val>
          <c:extLst>
            <c:ext xmlns:c16="http://schemas.microsoft.com/office/drawing/2014/chart" uri="{C3380CC4-5D6E-409C-BE32-E72D297353CC}">
              <c16:uniqueId val="{00000002-5D09-4C4D-A962-92450D9E94E7}"/>
            </c:ext>
          </c:extLst>
        </c:ser>
        <c:dLbls>
          <c:showLegendKey val="0"/>
          <c:showVal val="0"/>
          <c:showCatName val="0"/>
          <c:showSerName val="0"/>
          <c:showPercent val="0"/>
          <c:showBubbleSize val="0"/>
        </c:dLbls>
        <c:gapWidth val="50"/>
        <c:overlap val="100"/>
        <c:axId val="-280528416"/>
        <c:axId val="-280526096"/>
      </c:barChart>
      <c:catAx>
        <c:axId val="-280528416"/>
        <c:scaling>
          <c:orientation val="maxMin"/>
        </c:scaling>
        <c:delete val="1"/>
        <c:axPos val="b"/>
        <c:numFmt formatCode="General" sourceLinked="1"/>
        <c:majorTickMark val="none"/>
        <c:minorTickMark val="none"/>
        <c:tickLblPos val="nextTo"/>
        <c:crossAx val="-280526096"/>
        <c:crosses val="autoZero"/>
        <c:auto val="1"/>
        <c:lblAlgn val="ctr"/>
        <c:lblOffset val="0"/>
        <c:noMultiLvlLbl val="0"/>
      </c:catAx>
      <c:valAx>
        <c:axId val="-280526096"/>
        <c:scaling>
          <c:orientation val="minMax"/>
          <c:max val="1"/>
          <c:min val="0"/>
        </c:scaling>
        <c:delete val="1"/>
        <c:axPos val="r"/>
        <c:numFmt formatCode="0%" sourceLinked="1"/>
        <c:majorTickMark val="out"/>
        <c:minorTickMark val="none"/>
        <c:tickLblPos val="nextTo"/>
        <c:crossAx val="-280528416"/>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2866498845253589"/>
          <c:y val="0.15632936513521806"/>
          <c:w val="0.5007810598152358"/>
          <c:h val="1"/>
        </c:manualLayout>
      </c:layout>
      <c:pieChart>
        <c:varyColors val="1"/>
        <c:ser>
          <c:idx val="0"/>
          <c:order val="0"/>
          <c:tx>
            <c:strRef>
              <c:f>Sheet1!$B$1</c:f>
              <c:strCache>
                <c:ptCount val="1"/>
                <c:pt idx="0">
                  <c:v>Total</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B05E-4734-9F1E-89C304631E87}"/>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05E-4734-9F1E-89C304631E87}"/>
              </c:ext>
            </c:extLst>
          </c:dPt>
          <c:dPt>
            <c:idx val="2"/>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5-B05E-4734-9F1E-89C304631E87}"/>
              </c:ext>
            </c:extLst>
          </c:dPt>
          <c:dPt>
            <c:idx val="3"/>
            <c:bubble3D val="0"/>
            <c:spPr>
              <a:solidFill>
                <a:schemeClr val="accent1">
                  <a:tint val="30000"/>
                </a:schemeClr>
              </a:solidFill>
              <a:ln w="19050">
                <a:solidFill>
                  <a:schemeClr val="lt1"/>
                </a:solidFill>
              </a:ln>
              <a:effectLst/>
            </c:spPr>
            <c:extLst>
              <c:ext xmlns:c16="http://schemas.microsoft.com/office/drawing/2014/chart" uri="{C3380CC4-5D6E-409C-BE32-E72D297353CC}">
                <c16:uniqueId val="{00000007-B05E-4734-9F1E-89C304631E87}"/>
              </c:ext>
            </c:extLst>
          </c:dPt>
          <c:dPt>
            <c:idx val="4"/>
            <c:bubble3D val="0"/>
            <c:spPr>
              <a:solidFill>
                <a:schemeClr val="accent1">
                  <a:tint val="95000"/>
                </a:schemeClr>
              </a:solidFill>
              <a:ln w="19050">
                <a:solidFill>
                  <a:schemeClr val="lt1"/>
                </a:solidFill>
              </a:ln>
              <a:effectLst/>
            </c:spPr>
            <c:extLst>
              <c:ext xmlns:c16="http://schemas.microsoft.com/office/drawing/2014/chart" uri="{C3380CC4-5D6E-409C-BE32-E72D297353CC}">
                <c16:uniqueId val="{00000009-B05E-4734-9F1E-89C304631E87}"/>
              </c:ext>
            </c:extLst>
          </c:dPt>
          <c:dLbls>
            <c:dLbl>
              <c:idx val="0"/>
              <c:layout>
                <c:manualLayout>
                  <c:x val="-0.18972877245375669"/>
                  <c:y val="-0.28144582812264346"/>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lumMod val="95000"/>
                        </a:schemeClr>
                      </a:solidFill>
                      <a:latin typeface="Century Gothic" panose="020B0502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6521209920656205"/>
                      <c:h val="0.36883405139915726"/>
                    </c:manualLayout>
                  </c15:layout>
                </c:ext>
                <c:ext xmlns:c16="http://schemas.microsoft.com/office/drawing/2014/chart" uri="{C3380CC4-5D6E-409C-BE32-E72D297353CC}">
                  <c16:uniqueId val="{00000001-B05E-4734-9F1E-89C304631E87}"/>
                </c:ext>
              </c:extLst>
            </c:dLbl>
            <c:dLbl>
              <c:idx val="1"/>
              <c:layout>
                <c:manualLayout>
                  <c:x val="0.16438213303554861"/>
                  <c:y val="-9.4042360291914911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05E-4734-9F1E-89C304631E87}"/>
                </c:ext>
              </c:extLst>
            </c:dLbl>
            <c:dLbl>
              <c:idx val="2"/>
              <c:layout>
                <c:manualLayout>
                  <c:x val="0.15220197944771371"/>
                  <c:y val="0.13836565990512451"/>
                </c:manualLayout>
              </c:layout>
              <c:spPr>
                <a:noFill/>
                <a:ln>
                  <a:noFill/>
                </a:ln>
                <a:effectLst/>
              </c:spPr>
              <c:txPr>
                <a:bodyPr rot="0" spcFirstLastPara="1" vertOverflow="ellipsis" vert="horz" wrap="square" lIns="38100" tIns="19050" rIns="38100" bIns="19050" anchor="ctr" anchorCtr="0">
                  <a:noAutofit/>
                </a:bodyPr>
                <a:lstStyle/>
                <a:p>
                  <a:pPr algn="ctr" rtl="0">
                    <a:defRPr lang="en-US" sz="1400" b="1"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7312114278576737"/>
                      <c:h val="0.31241601834789479"/>
                    </c:manualLayout>
                  </c15:layout>
                </c:ext>
                <c:ext xmlns:c16="http://schemas.microsoft.com/office/drawing/2014/chart" uri="{C3380CC4-5D6E-409C-BE32-E72D297353CC}">
                  <c16:uniqueId val="{00000005-B05E-4734-9F1E-89C304631E87}"/>
                </c:ext>
              </c:extLst>
            </c:dLbl>
            <c:dLbl>
              <c:idx val="3"/>
              <c:layout>
                <c:manualLayout>
                  <c:x val="-9.3064948032496708E-2"/>
                  <c:y val="-0.258634102348447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05E-4734-9F1E-89C304631E87}"/>
                </c:ext>
              </c:extLst>
            </c:dLbl>
            <c:dLbl>
              <c:idx val="4"/>
              <c:layout>
                <c:manualLayout>
                  <c:x val="7.098758838166358E-2"/>
                  <c:y val="0.1601090758601131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05E-4734-9F1E-89C304631E8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95000"/>
                      </a:schemeClr>
                    </a:solidFill>
                    <a:latin typeface="Century Gothic" panose="020B0502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 more or less interested </c:v>
                </c:pt>
                <c:pt idx="1">
                  <c:v>More interested</c:v>
                </c:pt>
                <c:pt idx="2">
                  <c:v>Less interested</c:v>
                </c:pt>
              </c:strCache>
            </c:strRef>
          </c:cat>
          <c:val>
            <c:numRef>
              <c:f>Sheet1!$B$2:$B$4</c:f>
              <c:numCache>
                <c:formatCode>0%</c:formatCode>
                <c:ptCount val="3"/>
                <c:pt idx="0">
                  <c:v>0.66</c:v>
                </c:pt>
                <c:pt idx="1">
                  <c:v>0.15</c:v>
                </c:pt>
                <c:pt idx="2">
                  <c:v>0.18</c:v>
                </c:pt>
              </c:numCache>
            </c:numRef>
          </c:val>
          <c:extLst>
            <c:ext xmlns:c16="http://schemas.microsoft.com/office/drawing/2014/chart" uri="{C3380CC4-5D6E-409C-BE32-E72D297353CC}">
              <c16:uniqueId val="{0000000A-B05E-4734-9F1E-89C304631E8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3680558058233987"/>
          <c:y val="0.22813957005793498"/>
          <c:w val="0.42246794093534462"/>
          <c:h val="0.72321799541709186"/>
        </c:manualLayout>
      </c:layout>
      <c:barChart>
        <c:barDir val="col"/>
        <c:grouping val="stacked"/>
        <c:varyColors val="0"/>
        <c:ser>
          <c:idx val="3"/>
          <c:order val="0"/>
          <c:tx>
            <c:strRef>
              <c:f>Sheet1!$B$1</c:f>
              <c:strCache>
                <c:ptCount val="1"/>
                <c:pt idx="0">
                  <c:v>Agree somewhat</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lumMod val="50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am lucky that I don’t get sick very often so I don’t think I need a COVID-19 vaccination to avoid getting it.</c:v>
                </c:pt>
              </c:strCache>
            </c:strRef>
          </c:cat>
          <c:val>
            <c:numRef>
              <c:f>Sheet1!$B$2</c:f>
              <c:numCache>
                <c:formatCode>0%</c:formatCode>
                <c:ptCount val="1"/>
                <c:pt idx="0">
                  <c:v>0.35177948044780005</c:v>
                </c:pt>
              </c:numCache>
            </c:numRef>
          </c:val>
          <c:extLst>
            <c:ext xmlns:c16="http://schemas.microsoft.com/office/drawing/2014/chart" uri="{C3380CC4-5D6E-409C-BE32-E72D297353CC}">
              <c16:uniqueId val="{00000000-DBB4-4E08-99CE-A113D9F59A9D}"/>
            </c:ext>
          </c:extLst>
        </c:ser>
        <c:ser>
          <c:idx val="0"/>
          <c:order val="1"/>
          <c:tx>
            <c:strRef>
              <c:f>Sheet1!$C$1</c:f>
              <c:strCache>
                <c:ptCount val="1"/>
                <c:pt idx="0">
                  <c:v>Agree strongly</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am lucky that I don’t get sick very often so I don’t think I need a COVID-19 vaccination to avoid getting it.</c:v>
                </c:pt>
              </c:strCache>
            </c:strRef>
          </c:cat>
          <c:val>
            <c:numRef>
              <c:f>Sheet1!$C$2</c:f>
              <c:numCache>
                <c:formatCode>0%</c:formatCode>
                <c:ptCount val="1"/>
                <c:pt idx="0">
                  <c:v>0.44013628052030002</c:v>
                </c:pt>
              </c:numCache>
            </c:numRef>
          </c:val>
          <c:extLst>
            <c:ext xmlns:c16="http://schemas.microsoft.com/office/drawing/2014/chart" uri="{C3380CC4-5D6E-409C-BE32-E72D297353CC}">
              <c16:uniqueId val="{00000001-DBB4-4E08-99CE-A113D9F59A9D}"/>
            </c:ext>
          </c:extLst>
        </c:ser>
        <c:ser>
          <c:idx val="1"/>
          <c:order val="2"/>
          <c:tx>
            <c:strRef>
              <c:f>Sheet1!$D$1</c:f>
              <c:strCache>
                <c:ptCount val="1"/>
                <c:pt idx="0">
                  <c:v>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lumMod val="50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am lucky that I don’t get sick very often so I don’t think I need a COVID-19 vaccination to avoid getting it.</c:v>
                </c:pt>
              </c:strCache>
            </c:strRef>
          </c:cat>
          <c:val>
            <c:numRef>
              <c:f>Sheet1!$D$2</c:f>
              <c:numCache>
                <c:formatCode>0%</c:formatCode>
                <c:ptCount val="1"/>
                <c:pt idx="0">
                  <c:v>0.79191576096810001</c:v>
                </c:pt>
              </c:numCache>
            </c:numRef>
          </c:val>
          <c:extLst>
            <c:ext xmlns:c16="http://schemas.microsoft.com/office/drawing/2014/chart" uri="{C3380CC4-5D6E-409C-BE32-E72D297353CC}">
              <c16:uniqueId val="{00000002-DBB4-4E08-99CE-A113D9F59A9D}"/>
            </c:ext>
          </c:extLst>
        </c:ser>
        <c:dLbls>
          <c:showLegendKey val="0"/>
          <c:showVal val="0"/>
          <c:showCatName val="0"/>
          <c:showSerName val="0"/>
          <c:showPercent val="0"/>
          <c:showBubbleSize val="0"/>
        </c:dLbls>
        <c:gapWidth val="50"/>
        <c:overlap val="100"/>
        <c:axId val="-280528416"/>
        <c:axId val="-280526096"/>
      </c:barChart>
      <c:catAx>
        <c:axId val="-280528416"/>
        <c:scaling>
          <c:orientation val="maxMin"/>
        </c:scaling>
        <c:delete val="1"/>
        <c:axPos val="b"/>
        <c:numFmt formatCode="General" sourceLinked="1"/>
        <c:majorTickMark val="none"/>
        <c:minorTickMark val="none"/>
        <c:tickLblPos val="nextTo"/>
        <c:crossAx val="-280526096"/>
        <c:crosses val="autoZero"/>
        <c:auto val="1"/>
        <c:lblAlgn val="ctr"/>
        <c:lblOffset val="0"/>
        <c:noMultiLvlLbl val="0"/>
      </c:catAx>
      <c:valAx>
        <c:axId val="-280526096"/>
        <c:scaling>
          <c:orientation val="minMax"/>
          <c:max val="1"/>
          <c:min val="0"/>
        </c:scaling>
        <c:delete val="1"/>
        <c:axPos val="r"/>
        <c:numFmt formatCode="0%" sourceLinked="1"/>
        <c:majorTickMark val="out"/>
        <c:minorTickMark val="none"/>
        <c:tickLblPos val="nextTo"/>
        <c:crossAx val="-280528416"/>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Calibri" panose="020F0502020204030204"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3680558058233987"/>
          <c:y val="0.22813957005793498"/>
          <c:w val="0.42246794093534462"/>
          <c:h val="0.72321799541709186"/>
        </c:manualLayout>
      </c:layout>
      <c:barChart>
        <c:barDir val="col"/>
        <c:grouping val="stacked"/>
        <c:varyColors val="0"/>
        <c:ser>
          <c:idx val="3"/>
          <c:order val="0"/>
          <c:tx>
            <c:strRef>
              <c:f>Sheet1!$B$1</c:f>
              <c:strCache>
                <c:ptCount val="1"/>
                <c:pt idx="0">
                  <c:v>Agree somewhat</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lumMod val="50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The chances of me getting COVID are really low, and if everyone is running out to get a COVID vaccine, it becomes even lower. I just don’t think it is necessary.</c:v>
                </c:pt>
              </c:strCache>
            </c:strRef>
          </c:cat>
          <c:val>
            <c:numRef>
              <c:f>Sheet1!$B$3</c:f>
              <c:numCache>
                <c:formatCode>0%</c:formatCode>
                <c:ptCount val="1"/>
                <c:pt idx="0">
                  <c:v>0.28999999999999998</c:v>
                </c:pt>
              </c:numCache>
            </c:numRef>
          </c:val>
          <c:extLst>
            <c:ext xmlns:c16="http://schemas.microsoft.com/office/drawing/2014/chart" uri="{C3380CC4-5D6E-409C-BE32-E72D297353CC}">
              <c16:uniqueId val="{00000000-19DC-4F1D-A038-D861E9C5AEC2}"/>
            </c:ext>
          </c:extLst>
        </c:ser>
        <c:ser>
          <c:idx val="0"/>
          <c:order val="1"/>
          <c:tx>
            <c:strRef>
              <c:f>Sheet1!$C$1</c:f>
              <c:strCache>
                <c:ptCount val="1"/>
                <c:pt idx="0">
                  <c:v>Agree strongly</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The chances of me getting COVID are really low, and if everyone is running out to get a COVID vaccine, it becomes even lower. I just don’t think it is necessary.</c:v>
                </c:pt>
              </c:strCache>
            </c:strRef>
          </c:cat>
          <c:val>
            <c:numRef>
              <c:f>Sheet1!$C$3</c:f>
              <c:numCache>
                <c:formatCode>0%</c:formatCode>
                <c:ptCount val="1"/>
                <c:pt idx="0">
                  <c:v>0.52</c:v>
                </c:pt>
              </c:numCache>
            </c:numRef>
          </c:val>
          <c:extLst>
            <c:ext xmlns:c16="http://schemas.microsoft.com/office/drawing/2014/chart" uri="{C3380CC4-5D6E-409C-BE32-E72D297353CC}">
              <c16:uniqueId val="{00000001-19DC-4F1D-A038-D861E9C5AEC2}"/>
            </c:ext>
          </c:extLst>
        </c:ser>
        <c:ser>
          <c:idx val="1"/>
          <c:order val="2"/>
          <c:tx>
            <c:strRef>
              <c:f>Sheet1!$D$1</c:f>
              <c:strCache>
                <c:ptCount val="1"/>
                <c:pt idx="0">
                  <c:v>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lumMod val="50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The chances of me getting COVID are really low, and if everyone is running out to get a COVID vaccine, it becomes even lower. I just don’t think it is necessary.</c:v>
                </c:pt>
              </c:strCache>
            </c:strRef>
          </c:cat>
          <c:val>
            <c:numRef>
              <c:f>Sheet1!$D$3</c:f>
              <c:numCache>
                <c:formatCode>0%</c:formatCode>
                <c:ptCount val="1"/>
                <c:pt idx="0">
                  <c:v>0.81</c:v>
                </c:pt>
              </c:numCache>
            </c:numRef>
          </c:val>
          <c:extLst>
            <c:ext xmlns:c16="http://schemas.microsoft.com/office/drawing/2014/chart" uri="{C3380CC4-5D6E-409C-BE32-E72D297353CC}">
              <c16:uniqueId val="{00000002-19DC-4F1D-A038-D861E9C5AEC2}"/>
            </c:ext>
          </c:extLst>
        </c:ser>
        <c:dLbls>
          <c:showLegendKey val="0"/>
          <c:showVal val="0"/>
          <c:showCatName val="0"/>
          <c:showSerName val="0"/>
          <c:showPercent val="0"/>
          <c:showBubbleSize val="0"/>
        </c:dLbls>
        <c:gapWidth val="50"/>
        <c:overlap val="100"/>
        <c:axId val="-280528416"/>
        <c:axId val="-280526096"/>
      </c:barChart>
      <c:catAx>
        <c:axId val="-280528416"/>
        <c:scaling>
          <c:orientation val="maxMin"/>
        </c:scaling>
        <c:delete val="1"/>
        <c:axPos val="b"/>
        <c:numFmt formatCode="General" sourceLinked="1"/>
        <c:majorTickMark val="none"/>
        <c:minorTickMark val="none"/>
        <c:tickLblPos val="nextTo"/>
        <c:crossAx val="-280526096"/>
        <c:crosses val="autoZero"/>
        <c:auto val="1"/>
        <c:lblAlgn val="ctr"/>
        <c:lblOffset val="0"/>
        <c:noMultiLvlLbl val="0"/>
      </c:catAx>
      <c:valAx>
        <c:axId val="-280526096"/>
        <c:scaling>
          <c:orientation val="minMax"/>
          <c:max val="1"/>
          <c:min val="0"/>
        </c:scaling>
        <c:delete val="1"/>
        <c:axPos val="r"/>
        <c:numFmt formatCode="0%" sourceLinked="1"/>
        <c:majorTickMark val="out"/>
        <c:minorTickMark val="none"/>
        <c:tickLblPos val="nextTo"/>
        <c:crossAx val="-280528416"/>
        <c:crosses val="autoZero"/>
        <c:crossBetween val="between"/>
      </c:valAx>
      <c:spPr>
        <a:noFill/>
        <a:ln>
          <a:noFill/>
        </a:ln>
        <a:effectLst/>
      </c:spPr>
    </c:plotArea>
    <c:legend>
      <c:legendPos val="l"/>
      <c:legendEntry>
        <c:idx val="0"/>
        <c:delete val="1"/>
      </c:legendEntry>
      <c:layout>
        <c:manualLayout>
          <c:xMode val="edge"/>
          <c:yMode val="edge"/>
          <c:x val="0.12784182111612791"/>
          <c:y val="0.61964215353502738"/>
          <c:w val="0.34369888639680318"/>
          <c:h val="0.268152234285470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a:latin typeface="Calibri" panose="020F050202020403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9903310200473815"/>
          <c:y val="7.8844022900103158E-2"/>
          <c:w val="0.70054882475625213"/>
          <c:h val="0.9071860944273058"/>
        </c:manualLayout>
      </c:layout>
      <c:barChart>
        <c:barDir val="bar"/>
        <c:grouping val="stacked"/>
        <c:varyColors val="0"/>
        <c:ser>
          <c:idx val="3"/>
          <c:order val="0"/>
          <c:tx>
            <c:strRef>
              <c:f>Sheet1!$C$1</c:f>
              <c:strCache>
                <c:ptCount val="1"/>
                <c:pt idx="0">
                  <c:v>A little more likely to get COVID-19 vaccine</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1" i="0" u="none" strike="noStrike" kern="1200" baseline="0">
                    <a:solidFill>
                      <a:schemeClr val="tx1">
                        <a:lumMod val="65000"/>
                        <a:lumOff val="35000"/>
                      </a:schemeClr>
                    </a:solidFill>
                    <a:effectLst/>
                    <a:latin typeface="Century Gothic" panose="020B0502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Hearing from people I trust who have gotten the vaccine</c:v>
                </c:pt>
                <c:pt idx="1">
                  <c:v>Spouse or other family member asks me to get vaccinated</c:v>
                </c:pt>
                <c:pt idx="2">
                  <c:v>My nurse or doctor tells me to get the vaccine</c:v>
                </c:pt>
                <c:pt idx="3">
                  <c:v>Incentive for getting the vaccine, such as a gift card, cash drawings, free food, or ticket to a sporting event</c:v>
                </c:pt>
                <c:pt idx="4">
                  <c:v>Employer requires weekly COVID-19 testing for people who aren’t vaccinated</c:v>
                </c:pt>
                <c:pt idx="5">
                  <c:v>Able to walk-in for a vaccine</c:v>
                </c:pt>
                <c:pt idx="6">
                  <c:v>Learned that the vaccine is free and no insurance is needed</c:v>
                </c:pt>
                <c:pt idx="7">
                  <c:v>Employer asks me to get vaccinated</c:v>
                </c:pt>
                <c:pt idx="8">
                  <c:v>Vaccination offered close to where I live</c:v>
                </c:pt>
                <c:pt idx="9">
                  <c:v>Vaccine given at a place where I am comfortable such as a church, school, or community center</c:v>
                </c:pt>
                <c:pt idx="10">
                  <c:v>Found out that even with insurance, it may cost me a lot if I’m hospitalized for COVID-19</c:v>
                </c:pt>
                <c:pt idx="11">
                  <c:v>Vaccines were offered at an event you were already going to</c:v>
                </c:pt>
                <c:pt idx="12">
                  <c:v>Seeing people like me get the vaccine</c:v>
                </c:pt>
                <c:pt idx="13">
                  <c:v>Employer gives me time off to get vaccinated</c:v>
                </c:pt>
                <c:pt idx="14">
                  <c:v>Transportation to the vaccination site</c:v>
                </c:pt>
                <c:pt idx="15">
                  <c:v>Able to get childcare</c:v>
                </c:pt>
              </c:strCache>
            </c:strRef>
          </c:cat>
          <c:val>
            <c:numRef>
              <c:f>Sheet1!$C$2:$C$17</c:f>
              <c:numCache>
                <c:formatCode>0%</c:formatCode>
                <c:ptCount val="16"/>
                <c:pt idx="0">
                  <c:v>0.20906976558509999</c:v>
                </c:pt>
                <c:pt idx="1">
                  <c:v>0.20463554046409999</c:v>
                </c:pt>
                <c:pt idx="2">
                  <c:v>0.1924854471853</c:v>
                </c:pt>
                <c:pt idx="3">
                  <c:v>0.13803047789690001</c:v>
                </c:pt>
                <c:pt idx="4">
                  <c:v>0.1517408832246</c:v>
                </c:pt>
                <c:pt idx="5">
                  <c:v>0.1367817082012</c:v>
                </c:pt>
                <c:pt idx="6">
                  <c:v>0.12273848111419999</c:v>
                </c:pt>
                <c:pt idx="7">
                  <c:v>0.16328412843689999</c:v>
                </c:pt>
                <c:pt idx="8">
                  <c:v>0.1403480449407</c:v>
                </c:pt>
                <c:pt idx="9">
                  <c:v>0.12990276899059999</c:v>
                </c:pt>
                <c:pt idx="10">
                  <c:v>0.12103061381579999</c:v>
                </c:pt>
                <c:pt idx="11">
                  <c:v>0.1209140521086</c:v>
                </c:pt>
                <c:pt idx="12">
                  <c:v>0.13007972556190001</c:v>
                </c:pt>
                <c:pt idx="13">
                  <c:v>0.1204835500632</c:v>
                </c:pt>
                <c:pt idx="14">
                  <c:v>8.4975089805989987E-2</c:v>
                </c:pt>
                <c:pt idx="15">
                  <c:v>8.5410305902489991E-2</c:v>
                </c:pt>
              </c:numCache>
            </c:numRef>
          </c:val>
          <c:extLst>
            <c:ext xmlns:c16="http://schemas.microsoft.com/office/drawing/2014/chart" uri="{C3380CC4-5D6E-409C-BE32-E72D297353CC}">
              <c16:uniqueId val="{00000000-7CCE-4E22-A31D-22905F50CD2E}"/>
            </c:ext>
          </c:extLst>
        </c:ser>
        <c:ser>
          <c:idx val="0"/>
          <c:order val="1"/>
          <c:tx>
            <c:strRef>
              <c:f>Sheet1!$D$1</c:f>
              <c:strCache>
                <c:ptCount val="1"/>
                <c:pt idx="0">
                  <c:v>Much more likely to get a COVID-19 vaccine</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1" i="0" u="none" strike="noStrike" kern="1200" baseline="0">
                    <a:solidFill>
                      <a:schemeClr val="bg1"/>
                    </a:solidFill>
                    <a:effectLst/>
                    <a:latin typeface="Century Gothic" panose="020B0502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Hearing from people I trust who have gotten the vaccine</c:v>
                </c:pt>
                <c:pt idx="1">
                  <c:v>Spouse or other family member asks me to get vaccinated</c:v>
                </c:pt>
                <c:pt idx="2">
                  <c:v>My nurse or doctor tells me to get the vaccine</c:v>
                </c:pt>
                <c:pt idx="3">
                  <c:v>Incentive for getting the vaccine, such as a gift card, cash drawings, free food, or ticket to a sporting event</c:v>
                </c:pt>
                <c:pt idx="4">
                  <c:v>Employer requires weekly COVID-19 testing for people who aren’t vaccinated</c:v>
                </c:pt>
                <c:pt idx="5">
                  <c:v>Able to walk-in for a vaccine</c:v>
                </c:pt>
                <c:pt idx="6">
                  <c:v>Learned that the vaccine is free and no insurance is needed</c:v>
                </c:pt>
                <c:pt idx="7">
                  <c:v>Employer asks me to get vaccinated</c:v>
                </c:pt>
                <c:pt idx="8">
                  <c:v>Vaccination offered close to where I live</c:v>
                </c:pt>
                <c:pt idx="9">
                  <c:v>Vaccine given at a place where I am comfortable such as a church, school, or community center</c:v>
                </c:pt>
                <c:pt idx="10">
                  <c:v>Found out that even with insurance, it may cost me a lot if I’m hospitalized for COVID-19</c:v>
                </c:pt>
                <c:pt idx="11">
                  <c:v>Vaccines were offered at an event you were already going to</c:v>
                </c:pt>
                <c:pt idx="12">
                  <c:v>Seeing people like me get the vaccine</c:v>
                </c:pt>
                <c:pt idx="13">
                  <c:v>Employer gives me time off to get vaccinated</c:v>
                </c:pt>
                <c:pt idx="14">
                  <c:v>Transportation to the vaccination site</c:v>
                </c:pt>
                <c:pt idx="15">
                  <c:v>Able to get childcare</c:v>
                </c:pt>
              </c:strCache>
            </c:strRef>
          </c:cat>
          <c:val>
            <c:numRef>
              <c:f>Sheet1!$D$2:$D$17</c:f>
              <c:numCache>
                <c:formatCode>0%</c:formatCode>
                <c:ptCount val="16"/>
                <c:pt idx="0">
                  <c:v>0.1528444938862</c:v>
                </c:pt>
                <c:pt idx="1">
                  <c:v>0.15471922939550001</c:v>
                </c:pt>
                <c:pt idx="2">
                  <c:v>0.1284454955099</c:v>
                </c:pt>
                <c:pt idx="3">
                  <c:v>0.16221767209260002</c:v>
                </c:pt>
                <c:pt idx="4">
                  <c:v>0.1434741034208</c:v>
                </c:pt>
                <c:pt idx="5">
                  <c:v>0.14596552455290002</c:v>
                </c:pt>
                <c:pt idx="6">
                  <c:v>0.1558022837196</c:v>
                </c:pt>
                <c:pt idx="7">
                  <c:v>0.11353928764140001</c:v>
                </c:pt>
                <c:pt idx="8">
                  <c:v>0.13599493889370001</c:v>
                </c:pt>
                <c:pt idx="9">
                  <c:v>0.11986441416430001</c:v>
                </c:pt>
                <c:pt idx="10">
                  <c:v>0.12553026627819999</c:v>
                </c:pt>
                <c:pt idx="11">
                  <c:v>0.1151563527805</c:v>
                </c:pt>
                <c:pt idx="12">
                  <c:v>0.10554328040539999</c:v>
                </c:pt>
                <c:pt idx="13">
                  <c:v>0.10987503018530001</c:v>
                </c:pt>
                <c:pt idx="14">
                  <c:v>0.11144307224320001</c:v>
                </c:pt>
                <c:pt idx="15">
                  <c:v>9.1280907851990001E-2</c:v>
                </c:pt>
              </c:numCache>
            </c:numRef>
          </c:val>
          <c:extLst>
            <c:ext xmlns:c16="http://schemas.microsoft.com/office/drawing/2014/chart" uri="{C3380CC4-5D6E-409C-BE32-E72D297353CC}">
              <c16:uniqueId val="{00000001-7CCE-4E22-A31D-22905F50CD2E}"/>
            </c:ext>
          </c:extLst>
        </c:ser>
        <c:ser>
          <c:idx val="1"/>
          <c:order val="2"/>
          <c:tx>
            <c:strRef>
              <c:f>Sheet1!$E$1</c:f>
              <c:strCache>
                <c:ptCount val="1"/>
                <c:pt idx="0">
                  <c:v>NET More likely to get COVID-19 vaccine</c:v>
                </c:pt>
              </c:strCache>
            </c:strRef>
          </c:tx>
          <c:spPr>
            <a:noFill/>
            <a:ln>
              <a:noFill/>
            </a:ln>
            <a:effectLst/>
          </c:spPr>
          <c:invertIfNegative val="0"/>
          <c:dLbls>
            <c:spPr>
              <a:noFill/>
              <a:ln>
                <a:noFill/>
              </a:ln>
              <a:effectLst/>
            </c:spPr>
            <c:txPr>
              <a:bodyPr rot="0" spcFirstLastPara="1" vertOverflow="ellipsis" vert="horz" wrap="square" anchor="ctr" anchorCtr="1"/>
              <a:lstStyle/>
              <a:p>
                <a:pPr algn="ctr">
                  <a:defRPr lang="en-US" sz="1200" b="1" i="0" u="none" strike="noStrike" kern="1200" baseline="0">
                    <a:solidFill>
                      <a:schemeClr val="tx1">
                        <a:lumMod val="65000"/>
                        <a:lumOff val="35000"/>
                      </a:schemeClr>
                    </a:solidFill>
                    <a:effectLst/>
                    <a:latin typeface="Century Gothic" panose="020B0502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Hearing from people I trust who have gotten the vaccine</c:v>
                </c:pt>
                <c:pt idx="1">
                  <c:v>Spouse or other family member asks me to get vaccinated</c:v>
                </c:pt>
                <c:pt idx="2">
                  <c:v>My nurse or doctor tells me to get the vaccine</c:v>
                </c:pt>
                <c:pt idx="3">
                  <c:v>Incentive for getting the vaccine, such as a gift card, cash drawings, free food, or ticket to a sporting event</c:v>
                </c:pt>
                <c:pt idx="4">
                  <c:v>Employer requires weekly COVID-19 testing for people who aren’t vaccinated</c:v>
                </c:pt>
                <c:pt idx="5">
                  <c:v>Able to walk-in for a vaccine</c:v>
                </c:pt>
                <c:pt idx="6">
                  <c:v>Learned that the vaccine is free and no insurance is needed</c:v>
                </c:pt>
                <c:pt idx="7">
                  <c:v>Employer asks me to get vaccinated</c:v>
                </c:pt>
                <c:pt idx="8">
                  <c:v>Vaccination offered close to where I live</c:v>
                </c:pt>
                <c:pt idx="9">
                  <c:v>Vaccine given at a place where I am comfortable such as a church, school, or community center</c:v>
                </c:pt>
                <c:pt idx="10">
                  <c:v>Found out that even with insurance, it may cost me a lot if I’m hospitalized for COVID-19</c:v>
                </c:pt>
                <c:pt idx="11">
                  <c:v>Vaccines were offered at an event you were already going to</c:v>
                </c:pt>
                <c:pt idx="12">
                  <c:v>Seeing people like me get the vaccine</c:v>
                </c:pt>
                <c:pt idx="13">
                  <c:v>Employer gives me time off to get vaccinated</c:v>
                </c:pt>
                <c:pt idx="14">
                  <c:v>Transportation to the vaccination site</c:v>
                </c:pt>
                <c:pt idx="15">
                  <c:v>Able to get childcare</c:v>
                </c:pt>
              </c:strCache>
            </c:strRef>
          </c:cat>
          <c:val>
            <c:numRef>
              <c:f>Sheet1!$E$2:$E$17</c:f>
              <c:numCache>
                <c:formatCode>0%</c:formatCode>
                <c:ptCount val="16"/>
                <c:pt idx="0">
                  <c:v>0.36191425947139999</c:v>
                </c:pt>
                <c:pt idx="1">
                  <c:v>0.35935476985960002</c:v>
                </c:pt>
                <c:pt idx="2">
                  <c:v>0.32093094269529998</c:v>
                </c:pt>
                <c:pt idx="3">
                  <c:v>0.3002481499895</c:v>
                </c:pt>
                <c:pt idx="4">
                  <c:v>0.29521498664529999</c:v>
                </c:pt>
                <c:pt idx="5">
                  <c:v>0.28274723275410002</c:v>
                </c:pt>
                <c:pt idx="6">
                  <c:v>0.27854076483379997</c:v>
                </c:pt>
                <c:pt idx="7">
                  <c:v>0.27682341607830002</c:v>
                </c:pt>
                <c:pt idx="8">
                  <c:v>0.2763429838343</c:v>
                </c:pt>
                <c:pt idx="9">
                  <c:v>0.24976718315490001</c:v>
                </c:pt>
                <c:pt idx="10">
                  <c:v>0.24656088009390001</c:v>
                </c:pt>
                <c:pt idx="11">
                  <c:v>0.23607040488909997</c:v>
                </c:pt>
                <c:pt idx="12">
                  <c:v>0.23562300596730001</c:v>
                </c:pt>
                <c:pt idx="13">
                  <c:v>0.23035858024860001</c:v>
                </c:pt>
                <c:pt idx="14">
                  <c:v>0.19641816204920001</c:v>
                </c:pt>
                <c:pt idx="15">
                  <c:v>0.1766912137545</c:v>
                </c:pt>
              </c:numCache>
            </c:numRef>
          </c:val>
          <c:extLst>
            <c:ext xmlns:c16="http://schemas.microsoft.com/office/drawing/2014/chart" uri="{C3380CC4-5D6E-409C-BE32-E72D297353CC}">
              <c16:uniqueId val="{00000002-7CCE-4E22-A31D-22905F50CD2E}"/>
            </c:ext>
          </c:extLst>
        </c:ser>
        <c:dLbls>
          <c:showLegendKey val="0"/>
          <c:showVal val="0"/>
          <c:showCatName val="0"/>
          <c:showSerName val="0"/>
          <c:showPercent val="0"/>
          <c:showBubbleSize val="0"/>
        </c:dLbls>
        <c:gapWidth val="50"/>
        <c:overlap val="100"/>
        <c:axId val="-280528416"/>
        <c:axId val="-280526096"/>
      </c:barChart>
      <c:catAx>
        <c:axId val="-280528416"/>
        <c:scaling>
          <c:orientation val="maxMin"/>
        </c:scaling>
        <c:delete val="1"/>
        <c:axPos val="l"/>
        <c:numFmt formatCode="General" sourceLinked="1"/>
        <c:majorTickMark val="none"/>
        <c:minorTickMark val="none"/>
        <c:tickLblPos val="nextTo"/>
        <c:crossAx val="-280526096"/>
        <c:crosses val="autoZero"/>
        <c:auto val="1"/>
        <c:lblAlgn val="ctr"/>
        <c:lblOffset val="0"/>
        <c:noMultiLvlLbl val="0"/>
      </c:catAx>
      <c:valAx>
        <c:axId val="-280526096"/>
        <c:scaling>
          <c:orientation val="minMax"/>
          <c:max val="1"/>
          <c:min val="0"/>
        </c:scaling>
        <c:delete val="1"/>
        <c:axPos val="t"/>
        <c:numFmt formatCode="0%" sourceLinked="1"/>
        <c:majorTickMark val="out"/>
        <c:minorTickMark val="none"/>
        <c:tickLblPos val="nextTo"/>
        <c:crossAx val="-280528416"/>
        <c:crosses val="autoZero"/>
        <c:crossBetween val="between"/>
      </c:valAx>
      <c:spPr>
        <a:noFill/>
        <a:ln>
          <a:noFill/>
        </a:ln>
        <a:effectLst/>
      </c:spPr>
    </c:plotArea>
    <c:plotVisOnly val="1"/>
    <c:dispBlanksAs val="gap"/>
    <c:showDLblsOverMax val="0"/>
  </c:chart>
  <c:spPr>
    <a:noFill/>
    <a:ln>
      <a:noFill/>
    </a:ln>
    <a:effectLst/>
  </c:spPr>
  <c:txPr>
    <a:bodyPr/>
    <a:lstStyle/>
    <a:p>
      <a:pPr>
        <a:defRPr lang="en-US" sz="1200" b="1" i="0" u="none" strike="noStrike" kern="1200">
          <a:solidFill>
            <a:schemeClr val="tx1">
              <a:lumMod val="65000"/>
              <a:lumOff val="35000"/>
            </a:schemeClr>
          </a:solidFill>
          <a:effectLst/>
          <a:latin typeface="Century Gothic" panose="020B0502020202020204" pitchFamily="34" charset="0"/>
          <a:ea typeface="+mn-ea"/>
          <a:cs typeface="Arial" panose="020B060402020202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9903310200473815"/>
          <c:y val="7.8844022900103158E-2"/>
          <c:w val="0.70054882475625213"/>
          <c:h val="0.9071860944273058"/>
        </c:manualLayout>
      </c:layout>
      <c:barChart>
        <c:barDir val="bar"/>
        <c:grouping val="stacked"/>
        <c:varyColors val="0"/>
        <c:ser>
          <c:idx val="3"/>
          <c:order val="0"/>
          <c:tx>
            <c:strRef>
              <c:f>Sheet1!$C$1</c:f>
              <c:strCache>
                <c:ptCount val="1"/>
                <c:pt idx="0">
                  <c:v>A little more likely to get COVID-19 vaccine</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1" i="0" u="none" strike="noStrike" kern="1200" baseline="0">
                    <a:solidFill>
                      <a:schemeClr val="tx1">
                        <a:lumMod val="65000"/>
                        <a:lumOff val="35000"/>
                      </a:schemeClr>
                    </a:solidFill>
                    <a:effectLst/>
                    <a:latin typeface="Century Gothic" panose="020B0502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Vaccination was offered close to where I live</c:v>
                </c:pt>
                <c:pt idx="1">
                  <c:v>Learned that the vaccine is free and no insurance is needed</c:v>
                </c:pt>
                <c:pt idx="2">
                  <c:v>Heard from people I trust who had gotten the vaccine</c:v>
                </c:pt>
                <c:pt idx="3">
                  <c:v>Was able to walk-in for a vaccine</c:v>
                </c:pt>
                <c:pt idx="4">
                  <c:v>Vaccine was given at a place where I am comfortable such as a church, school, or community center</c:v>
                </c:pt>
                <c:pt idx="5">
                  <c:v>Saw people like me get the vaccine</c:v>
                </c:pt>
                <c:pt idx="6">
                  <c:v>Spouse or other family member asked me to get vaccinated</c:v>
                </c:pt>
                <c:pt idx="7">
                  <c:v>My nurse or doctor told me to get the vaccine</c:v>
                </c:pt>
                <c:pt idx="8">
                  <c:v>Had transportation to the vaccination site</c:v>
                </c:pt>
                <c:pt idx="9">
                  <c:v>Found out that even with insurance, it may cost me a lot of money if I’m hospitalized for COVID-19 treatment</c:v>
                </c:pt>
                <c:pt idx="10">
                  <c:v>Employer gave me time off to get vaccinated</c:v>
                </c:pt>
                <c:pt idx="11">
                  <c:v>Vaccines were offered at an event I was already going to</c:v>
                </c:pt>
                <c:pt idx="12">
                  <c:v>Employer asked me to get vaccinated</c:v>
                </c:pt>
                <c:pt idx="13">
                  <c:v>Incentive for getting the vaccine, such as a gift card, cash drawings, free food, or ticket to a sporting event</c:v>
                </c:pt>
                <c:pt idx="14">
                  <c:v>Was able to get childcare</c:v>
                </c:pt>
              </c:strCache>
            </c:strRef>
          </c:cat>
          <c:val>
            <c:numRef>
              <c:f>Sheet1!$C$2:$C$16</c:f>
              <c:numCache>
                <c:formatCode>0%</c:formatCode>
                <c:ptCount val="15"/>
                <c:pt idx="0">
                  <c:v>0.20278805048780002</c:v>
                </c:pt>
                <c:pt idx="1">
                  <c:v>0.18094401865159998</c:v>
                </c:pt>
                <c:pt idx="2">
                  <c:v>0.23496388879380001</c:v>
                </c:pt>
                <c:pt idx="3">
                  <c:v>0.17587646933190001</c:v>
                </c:pt>
                <c:pt idx="4">
                  <c:v>0.18998820107130002</c:v>
                </c:pt>
                <c:pt idx="5">
                  <c:v>0.20560996132860002</c:v>
                </c:pt>
                <c:pt idx="6">
                  <c:v>0.15152747726509999</c:v>
                </c:pt>
                <c:pt idx="7">
                  <c:v>0.14380471170450002</c:v>
                </c:pt>
                <c:pt idx="8">
                  <c:v>0.1441209670669</c:v>
                </c:pt>
                <c:pt idx="9">
                  <c:v>0.12885714078150001</c:v>
                </c:pt>
                <c:pt idx="10">
                  <c:v>9.6507337299400003E-2</c:v>
                </c:pt>
                <c:pt idx="11">
                  <c:v>9.6955788398940007E-2</c:v>
                </c:pt>
                <c:pt idx="12">
                  <c:v>9.2915073346400007E-2</c:v>
                </c:pt>
                <c:pt idx="13">
                  <c:v>6.5470334031500002E-2</c:v>
                </c:pt>
                <c:pt idx="14">
                  <c:v>6.8866902732370006E-2</c:v>
                </c:pt>
              </c:numCache>
            </c:numRef>
          </c:val>
          <c:extLst>
            <c:ext xmlns:c16="http://schemas.microsoft.com/office/drawing/2014/chart" uri="{C3380CC4-5D6E-409C-BE32-E72D297353CC}">
              <c16:uniqueId val="{00000000-7CCE-4E22-A31D-22905F50CD2E}"/>
            </c:ext>
          </c:extLst>
        </c:ser>
        <c:ser>
          <c:idx val="0"/>
          <c:order val="1"/>
          <c:tx>
            <c:strRef>
              <c:f>Sheet1!$D$1</c:f>
              <c:strCache>
                <c:ptCount val="1"/>
                <c:pt idx="0">
                  <c:v>Much more likely to get a COVID-19 vaccine</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anchor="ctr" anchorCtr="1"/>
              <a:lstStyle/>
              <a:p>
                <a:pPr algn="ctr">
                  <a:defRPr lang="en-US" sz="1100" b="1" i="0" u="none" strike="noStrike" kern="1200" baseline="0">
                    <a:solidFill>
                      <a:schemeClr val="bg1"/>
                    </a:solidFill>
                    <a:effectLst/>
                    <a:latin typeface="Century Gothic" panose="020B0502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Vaccination was offered close to where I live</c:v>
                </c:pt>
                <c:pt idx="1">
                  <c:v>Learned that the vaccine is free and no insurance is needed</c:v>
                </c:pt>
                <c:pt idx="2">
                  <c:v>Heard from people I trust who had gotten the vaccine</c:v>
                </c:pt>
                <c:pt idx="3">
                  <c:v>Was able to walk-in for a vaccine</c:v>
                </c:pt>
                <c:pt idx="4">
                  <c:v>Vaccine was given at a place where I am comfortable such as a church, school, or community center</c:v>
                </c:pt>
                <c:pt idx="5">
                  <c:v>Saw people like me get the vaccine</c:v>
                </c:pt>
                <c:pt idx="6">
                  <c:v>Spouse or other family member asked me to get vaccinated</c:v>
                </c:pt>
                <c:pt idx="7">
                  <c:v>My nurse or doctor told me to get the vaccine</c:v>
                </c:pt>
                <c:pt idx="8">
                  <c:v>Had transportation to the vaccination site</c:v>
                </c:pt>
                <c:pt idx="9">
                  <c:v>Found out that even with insurance, it may cost me a lot of money if I’m hospitalized for COVID-19 treatment</c:v>
                </c:pt>
                <c:pt idx="10">
                  <c:v>Employer gave me time off to get vaccinated</c:v>
                </c:pt>
                <c:pt idx="11">
                  <c:v>Vaccines were offered at an event I was already going to</c:v>
                </c:pt>
                <c:pt idx="12">
                  <c:v>Employer asked me to get vaccinated</c:v>
                </c:pt>
                <c:pt idx="13">
                  <c:v>Incentive for getting the vaccine, such as a gift card, cash drawings, free food, or ticket to a sporting event</c:v>
                </c:pt>
                <c:pt idx="14">
                  <c:v>Was able to get childcare</c:v>
                </c:pt>
              </c:strCache>
            </c:strRef>
          </c:cat>
          <c:val>
            <c:numRef>
              <c:f>Sheet1!$D$2:$D$16</c:f>
              <c:numCache>
                <c:formatCode>0%</c:formatCode>
                <c:ptCount val="15"/>
                <c:pt idx="0">
                  <c:v>0.4046512635792</c:v>
                </c:pt>
                <c:pt idx="1">
                  <c:v>0.40342908375450004</c:v>
                </c:pt>
                <c:pt idx="2">
                  <c:v>0.32000142979080004</c:v>
                </c:pt>
                <c:pt idx="3">
                  <c:v>0.3307695006686</c:v>
                </c:pt>
                <c:pt idx="4">
                  <c:v>0.2603522881475</c:v>
                </c:pt>
                <c:pt idx="5">
                  <c:v>0.24157013672909999</c:v>
                </c:pt>
                <c:pt idx="6">
                  <c:v>0.25804899955010002</c:v>
                </c:pt>
                <c:pt idx="7">
                  <c:v>0.26501456204789997</c:v>
                </c:pt>
                <c:pt idx="8">
                  <c:v>0.25615513100249998</c:v>
                </c:pt>
                <c:pt idx="9">
                  <c:v>0.17887949005020001</c:v>
                </c:pt>
                <c:pt idx="10">
                  <c:v>0.1154492362311</c:v>
                </c:pt>
                <c:pt idx="11">
                  <c:v>0.11277541279099999</c:v>
                </c:pt>
                <c:pt idx="12">
                  <c:v>0.109156023135</c:v>
                </c:pt>
                <c:pt idx="13">
                  <c:v>0.10196057468179999</c:v>
                </c:pt>
                <c:pt idx="14">
                  <c:v>7.2624297564519991E-2</c:v>
                </c:pt>
              </c:numCache>
            </c:numRef>
          </c:val>
          <c:extLst>
            <c:ext xmlns:c16="http://schemas.microsoft.com/office/drawing/2014/chart" uri="{C3380CC4-5D6E-409C-BE32-E72D297353CC}">
              <c16:uniqueId val="{00000001-7CCE-4E22-A31D-22905F50CD2E}"/>
            </c:ext>
          </c:extLst>
        </c:ser>
        <c:ser>
          <c:idx val="1"/>
          <c:order val="2"/>
          <c:tx>
            <c:strRef>
              <c:f>Sheet1!$E$1</c:f>
              <c:strCache>
                <c:ptCount val="1"/>
                <c:pt idx="0">
                  <c:v>NET More likely to get COVID-19 vaccine</c:v>
                </c:pt>
              </c:strCache>
            </c:strRef>
          </c:tx>
          <c:spPr>
            <a:noFill/>
            <a:ln>
              <a:noFill/>
            </a:ln>
            <a:effectLst/>
          </c:spPr>
          <c:invertIfNegative val="0"/>
          <c:dLbls>
            <c:spPr>
              <a:noFill/>
              <a:ln>
                <a:noFill/>
              </a:ln>
              <a:effectLst/>
            </c:spPr>
            <c:txPr>
              <a:bodyPr rot="0" spcFirstLastPara="1" vertOverflow="ellipsis" vert="horz" wrap="square" anchor="ctr" anchorCtr="1"/>
              <a:lstStyle/>
              <a:p>
                <a:pPr algn="ctr">
                  <a:defRPr lang="en-US" sz="1200" b="1" i="0" u="none" strike="noStrike" kern="1200" baseline="0">
                    <a:solidFill>
                      <a:schemeClr val="tx1">
                        <a:lumMod val="65000"/>
                        <a:lumOff val="35000"/>
                      </a:schemeClr>
                    </a:solidFill>
                    <a:effectLst/>
                    <a:latin typeface="Century Gothic" panose="020B0502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Vaccination was offered close to where I live</c:v>
                </c:pt>
                <c:pt idx="1">
                  <c:v>Learned that the vaccine is free and no insurance is needed</c:v>
                </c:pt>
                <c:pt idx="2">
                  <c:v>Heard from people I trust who had gotten the vaccine</c:v>
                </c:pt>
                <c:pt idx="3">
                  <c:v>Was able to walk-in for a vaccine</c:v>
                </c:pt>
                <c:pt idx="4">
                  <c:v>Vaccine was given at a place where I am comfortable such as a church, school, or community center</c:v>
                </c:pt>
                <c:pt idx="5">
                  <c:v>Saw people like me get the vaccine</c:v>
                </c:pt>
                <c:pt idx="6">
                  <c:v>Spouse or other family member asked me to get vaccinated</c:v>
                </c:pt>
                <c:pt idx="7">
                  <c:v>My nurse or doctor told me to get the vaccine</c:v>
                </c:pt>
                <c:pt idx="8">
                  <c:v>Had transportation to the vaccination site</c:v>
                </c:pt>
                <c:pt idx="9">
                  <c:v>Found out that even with insurance, it may cost me a lot of money if I’m hospitalized for COVID-19 treatment</c:v>
                </c:pt>
                <c:pt idx="10">
                  <c:v>Employer gave me time off to get vaccinated</c:v>
                </c:pt>
                <c:pt idx="11">
                  <c:v>Vaccines were offered at an event I was already going to</c:v>
                </c:pt>
                <c:pt idx="12">
                  <c:v>Employer asked me to get vaccinated</c:v>
                </c:pt>
                <c:pt idx="13">
                  <c:v>Incentive for getting the vaccine, such as a gift card, cash drawings, free food, or ticket to a sporting event</c:v>
                </c:pt>
                <c:pt idx="14">
                  <c:v>Was able to get childcare</c:v>
                </c:pt>
              </c:strCache>
            </c:strRef>
          </c:cat>
          <c:val>
            <c:numRef>
              <c:f>Sheet1!$E$2:$E$16</c:f>
              <c:numCache>
                <c:formatCode>0%</c:formatCode>
                <c:ptCount val="15"/>
                <c:pt idx="0">
                  <c:v>0.60743931406700002</c:v>
                </c:pt>
                <c:pt idx="1">
                  <c:v>0.58437310240599993</c:v>
                </c:pt>
                <c:pt idx="2">
                  <c:v>0.55496531858460008</c:v>
                </c:pt>
                <c:pt idx="3">
                  <c:v>0.50664597000050005</c:v>
                </c:pt>
                <c:pt idx="4">
                  <c:v>0.45034048921879999</c:v>
                </c:pt>
                <c:pt idx="5">
                  <c:v>0.44718009805770004</c:v>
                </c:pt>
                <c:pt idx="6">
                  <c:v>0.40957647681519999</c:v>
                </c:pt>
                <c:pt idx="7">
                  <c:v>0.40881927375239996</c:v>
                </c:pt>
                <c:pt idx="8">
                  <c:v>0.40027609806940001</c:v>
                </c:pt>
                <c:pt idx="9">
                  <c:v>0.3077366308317</c:v>
                </c:pt>
                <c:pt idx="10">
                  <c:v>0.21195657353049999</c:v>
                </c:pt>
                <c:pt idx="11">
                  <c:v>0.20973120118989999</c:v>
                </c:pt>
                <c:pt idx="12">
                  <c:v>0.20207109648140001</c:v>
                </c:pt>
                <c:pt idx="13">
                  <c:v>0.16743090871330002</c:v>
                </c:pt>
                <c:pt idx="14">
                  <c:v>0.14149120029689999</c:v>
                </c:pt>
              </c:numCache>
            </c:numRef>
          </c:val>
          <c:extLst>
            <c:ext xmlns:c16="http://schemas.microsoft.com/office/drawing/2014/chart" uri="{C3380CC4-5D6E-409C-BE32-E72D297353CC}">
              <c16:uniqueId val="{00000002-7CCE-4E22-A31D-22905F50CD2E}"/>
            </c:ext>
          </c:extLst>
        </c:ser>
        <c:dLbls>
          <c:showLegendKey val="0"/>
          <c:showVal val="0"/>
          <c:showCatName val="0"/>
          <c:showSerName val="0"/>
          <c:showPercent val="0"/>
          <c:showBubbleSize val="0"/>
        </c:dLbls>
        <c:gapWidth val="50"/>
        <c:overlap val="100"/>
        <c:axId val="-280528416"/>
        <c:axId val="-280526096"/>
      </c:barChart>
      <c:catAx>
        <c:axId val="-280528416"/>
        <c:scaling>
          <c:orientation val="maxMin"/>
        </c:scaling>
        <c:delete val="1"/>
        <c:axPos val="l"/>
        <c:numFmt formatCode="General" sourceLinked="1"/>
        <c:majorTickMark val="none"/>
        <c:minorTickMark val="none"/>
        <c:tickLblPos val="nextTo"/>
        <c:crossAx val="-280526096"/>
        <c:crosses val="autoZero"/>
        <c:auto val="1"/>
        <c:lblAlgn val="ctr"/>
        <c:lblOffset val="0"/>
        <c:noMultiLvlLbl val="0"/>
      </c:catAx>
      <c:valAx>
        <c:axId val="-280526096"/>
        <c:scaling>
          <c:orientation val="minMax"/>
          <c:max val="1"/>
          <c:min val="0"/>
        </c:scaling>
        <c:delete val="1"/>
        <c:axPos val="t"/>
        <c:numFmt formatCode="0%" sourceLinked="1"/>
        <c:majorTickMark val="out"/>
        <c:minorTickMark val="none"/>
        <c:tickLblPos val="nextTo"/>
        <c:crossAx val="-280528416"/>
        <c:crosses val="autoZero"/>
        <c:crossBetween val="between"/>
      </c:valAx>
      <c:spPr>
        <a:noFill/>
        <a:ln>
          <a:noFill/>
        </a:ln>
        <a:effectLst/>
      </c:spPr>
    </c:plotArea>
    <c:plotVisOnly val="1"/>
    <c:dispBlanksAs val="gap"/>
    <c:showDLblsOverMax val="0"/>
  </c:chart>
  <c:spPr>
    <a:noFill/>
    <a:ln>
      <a:noFill/>
    </a:ln>
    <a:effectLst/>
  </c:spPr>
  <c:txPr>
    <a:bodyPr/>
    <a:lstStyle/>
    <a:p>
      <a:pPr>
        <a:defRPr lang="en-US" sz="1200" b="1" i="0" u="none" strike="noStrike" kern="1200">
          <a:solidFill>
            <a:schemeClr val="tx1">
              <a:lumMod val="65000"/>
              <a:lumOff val="35000"/>
            </a:schemeClr>
          </a:solidFill>
          <a:effectLst/>
          <a:latin typeface="Century Gothic" panose="020B0502020202020204" pitchFamily="34" charset="0"/>
          <a:ea typeface="+mn-ea"/>
          <a:cs typeface="Arial" panose="020B0604020202020204"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9718356818003921"/>
          <c:y val="9.652690128432681E-2"/>
          <c:w val="0.33808245199516795"/>
          <c:h val="0.786006534164214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4554506309487127E-2"/>
          <c:w val="0.83487973524023407"/>
          <c:h val="0.89566648919774705"/>
        </c:manualLayout>
      </c:layout>
      <c:barChart>
        <c:barDir val="bar"/>
        <c:grouping val="clustered"/>
        <c:varyColors val="0"/>
        <c:ser>
          <c:idx val="0"/>
          <c:order val="0"/>
          <c:tx>
            <c:strRef>
              <c:f>Sheet1!$B$1</c:f>
              <c:strCache>
                <c:ptCount val="1"/>
                <c:pt idx="0">
                  <c:v>March</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lumMod val="5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Sheet1!$A$3:$A$18</c:f>
              <c:strCache>
                <c:ptCount val="16"/>
                <c:pt idx="0">
                  <c:v>Friends or family</c:v>
                </c:pt>
                <c:pt idx="1">
                  <c:v>A doctor, nurse or other medical professional</c:v>
                </c:pt>
                <c:pt idx="2">
                  <c:v>North Carolina Department of Health and Human Services</c:v>
                </c:pt>
                <c:pt idx="3">
                  <c:v>News media</c:v>
                </c:pt>
                <c:pt idx="4">
                  <c:v>Centers for Disease Control (CDC) or National Institute of Health (NIH)</c:v>
                </c:pt>
                <c:pt idx="5">
                  <c:v>A pharmacy</c:v>
                </c:pt>
                <c:pt idx="6">
                  <c:v>Social media</c:v>
                </c:pt>
                <c:pt idx="7">
                  <c:v>Your county health department</c:v>
                </c:pt>
                <c:pt idx="8">
                  <c:v>Your health insurance company</c:v>
                </c:pt>
                <c:pt idx="9">
                  <c:v>Your employer</c:v>
                </c:pt>
                <c:pt idx="10">
                  <c:v>The COVID-19 Vaccine Help Call Center</c:v>
                </c:pt>
                <c:pt idx="11">
                  <c:v>Community groups or organizations</c:v>
                </c:pt>
                <c:pt idx="12">
                  <c:v>The “YourSpotYourShot” or “MySpot” Website</c:v>
                </c:pt>
                <c:pt idx="13">
                  <c:v>Faith leaders</c:v>
                </c:pt>
                <c:pt idx="14">
                  <c:v>Other</c:v>
                </c:pt>
                <c:pt idx="15">
                  <c:v>None, did not look for information</c:v>
                </c:pt>
              </c:strCache>
            </c:strRef>
          </c:cat>
          <c:val>
            <c:numRef>
              <c:f>Sheet1!$B$3:$B$18</c:f>
            </c:numRef>
          </c:val>
          <c:extLst>
            <c:ext xmlns:c16="http://schemas.microsoft.com/office/drawing/2014/chart" uri="{C3380CC4-5D6E-409C-BE32-E72D297353CC}">
              <c16:uniqueId val="{00000000-2E03-4C50-B030-2F3209322860}"/>
            </c:ext>
          </c:extLst>
        </c:ser>
        <c:ser>
          <c:idx val="1"/>
          <c:order val="1"/>
          <c:tx>
            <c:strRef>
              <c:f>Sheet1!$C$1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Sheet1!$A$3:$A$18</c:f>
              <c:strCache>
                <c:ptCount val="16"/>
                <c:pt idx="0">
                  <c:v>Friends or family</c:v>
                </c:pt>
                <c:pt idx="1">
                  <c:v>A doctor, nurse or other medical professional</c:v>
                </c:pt>
                <c:pt idx="2">
                  <c:v>North Carolina Department of Health and Human Services</c:v>
                </c:pt>
                <c:pt idx="3">
                  <c:v>News media</c:v>
                </c:pt>
                <c:pt idx="4">
                  <c:v>Centers for Disease Control (CDC) or National Institute of Health (NIH)</c:v>
                </c:pt>
                <c:pt idx="5">
                  <c:v>A pharmacy</c:v>
                </c:pt>
                <c:pt idx="6">
                  <c:v>Social media</c:v>
                </c:pt>
                <c:pt idx="7">
                  <c:v>Your county health department</c:v>
                </c:pt>
                <c:pt idx="8">
                  <c:v>Your health insurance company</c:v>
                </c:pt>
                <c:pt idx="9">
                  <c:v>Your employer</c:v>
                </c:pt>
                <c:pt idx="10">
                  <c:v>The COVID-19 Vaccine Help Call Center</c:v>
                </c:pt>
                <c:pt idx="11">
                  <c:v>Community groups or organizations</c:v>
                </c:pt>
                <c:pt idx="12">
                  <c:v>The “YourSpotYourShot” or “MySpot” Website</c:v>
                </c:pt>
                <c:pt idx="13">
                  <c:v>Faith leaders</c:v>
                </c:pt>
                <c:pt idx="14">
                  <c:v>Other</c:v>
                </c:pt>
                <c:pt idx="15">
                  <c:v>None, did not look for information</c:v>
                </c:pt>
              </c:strCache>
            </c:strRef>
          </c:cat>
          <c:val>
            <c:numRef>
              <c:f>Sheet1!$C$3:$C$18</c:f>
              <c:numCache>
                <c:formatCode>0%</c:formatCode>
                <c:ptCount val="16"/>
                <c:pt idx="0">
                  <c:v>0.39569921813340003</c:v>
                </c:pt>
                <c:pt idx="1">
                  <c:v>0.36889595927259999</c:v>
                </c:pt>
                <c:pt idx="2">
                  <c:v>0.3235437415015</c:v>
                </c:pt>
                <c:pt idx="3">
                  <c:v>0.32047482890899998</c:v>
                </c:pt>
                <c:pt idx="4">
                  <c:v>0.30280627851319997</c:v>
                </c:pt>
                <c:pt idx="5">
                  <c:v>0.27190614463329998</c:v>
                </c:pt>
                <c:pt idx="6">
                  <c:v>0.24791086928439998</c:v>
                </c:pt>
                <c:pt idx="7">
                  <c:v>0.246017446009</c:v>
                </c:pt>
                <c:pt idx="8">
                  <c:v>0.11187092184400001</c:v>
                </c:pt>
                <c:pt idx="9">
                  <c:v>0.1117177073724</c:v>
                </c:pt>
                <c:pt idx="10">
                  <c:v>8.7692705221059999E-2</c:v>
                </c:pt>
                <c:pt idx="11">
                  <c:v>8.0940772540639999E-2</c:v>
                </c:pt>
                <c:pt idx="12">
                  <c:v>6.7740811736279993E-2</c:v>
                </c:pt>
                <c:pt idx="13">
                  <c:v>4.7495257034860003E-2</c:v>
                </c:pt>
                <c:pt idx="14">
                  <c:v>2.4965763949739997E-2</c:v>
                </c:pt>
                <c:pt idx="15">
                  <c:v>9.0573489524430006E-2</c:v>
                </c:pt>
              </c:numCache>
            </c:numRef>
          </c:val>
          <c:extLst>
            <c:ext xmlns:c16="http://schemas.microsoft.com/office/drawing/2014/chart" uri="{C3380CC4-5D6E-409C-BE32-E72D297353CC}">
              <c16:uniqueId val="{00000001-5A24-43F0-905E-4F18DCD0958A}"/>
            </c:ext>
          </c:extLst>
        </c:ser>
        <c:dLbls>
          <c:showLegendKey val="0"/>
          <c:showVal val="0"/>
          <c:showCatName val="0"/>
          <c:showSerName val="0"/>
          <c:showPercent val="0"/>
          <c:showBubbleSize val="0"/>
        </c:dLbls>
        <c:gapWidth val="100"/>
        <c:axId val="853325264"/>
        <c:axId val="853323952"/>
      </c:barChart>
      <c:catAx>
        <c:axId val="853325264"/>
        <c:scaling>
          <c:orientation val="maxMin"/>
        </c:scaling>
        <c:delete val="1"/>
        <c:axPos val="l"/>
        <c:numFmt formatCode="General" sourceLinked="1"/>
        <c:majorTickMark val="none"/>
        <c:minorTickMark val="none"/>
        <c:tickLblPos val="nextTo"/>
        <c:crossAx val="853323952"/>
        <c:crosses val="autoZero"/>
        <c:auto val="1"/>
        <c:lblAlgn val="ctr"/>
        <c:lblOffset val="100"/>
        <c:noMultiLvlLbl val="0"/>
      </c:catAx>
      <c:valAx>
        <c:axId val="853323952"/>
        <c:scaling>
          <c:orientation val="minMax"/>
          <c:max val="0.5"/>
        </c:scaling>
        <c:delete val="1"/>
        <c:axPos val="t"/>
        <c:numFmt formatCode="0%" sourceLinked="1"/>
        <c:majorTickMark val="out"/>
        <c:minorTickMark val="none"/>
        <c:tickLblPos val="nextTo"/>
        <c:crossAx val="85332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1932997377408344E-2"/>
          <c:w val="0.83487973524023407"/>
          <c:h val="0.92828810829984298"/>
        </c:manualLayout>
      </c:layout>
      <c:barChart>
        <c:barDir val="bar"/>
        <c:grouping val="clustered"/>
        <c:varyColors val="0"/>
        <c:ser>
          <c:idx val="0"/>
          <c:order val="0"/>
          <c:tx>
            <c:strRef>
              <c:f>Sheet1!$B$2</c:f>
              <c:strCache>
                <c:ptCount val="1"/>
                <c:pt idx="0">
                  <c:v>Vaccinated or scheduled Appt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Sheet1!$A$3:$A$18</c:f>
              <c:strCache>
                <c:ptCount val="16"/>
                <c:pt idx="0">
                  <c:v>North Carolina Department of Health and Human Services </c:v>
                </c:pt>
                <c:pt idx="1">
                  <c:v>Friends or family </c:v>
                </c:pt>
                <c:pt idx="2">
                  <c:v>Your doctor, nurse or other medical professional </c:v>
                </c:pt>
                <c:pt idx="3">
                  <c:v>Your county health department </c:v>
                </c:pt>
                <c:pt idx="4">
                  <c:v>Centers for Disease Control (CDC) or National Institute of Health (NIH) </c:v>
                </c:pt>
                <c:pt idx="5">
                  <c:v>Your pharmacy </c:v>
                </c:pt>
                <c:pt idx="6">
                  <c:v>The COVID-19 Vaccine Help Center </c:v>
                </c:pt>
                <c:pt idx="7">
                  <c:v>Your employer </c:v>
                </c:pt>
                <c:pt idx="8">
                  <c:v>Your health insurance company </c:v>
                </c:pt>
                <c:pt idx="9">
                  <c:v>The “YourSpotYourShot” Website </c:v>
                </c:pt>
                <c:pt idx="10">
                  <c:v>Community groups </c:v>
                </c:pt>
                <c:pt idx="11">
                  <c:v>Faith leaders </c:v>
                </c:pt>
                <c:pt idx="12">
                  <c:v>News</c:v>
                </c:pt>
                <c:pt idx="13">
                  <c:v>Online, website or internet search + Social media</c:v>
                </c:pt>
                <c:pt idx="14">
                  <c:v>Other </c:v>
                </c:pt>
                <c:pt idx="15">
                  <c:v>None, did not look for information </c:v>
                </c:pt>
              </c:strCache>
            </c:strRef>
          </c:cat>
          <c:val>
            <c:numRef>
              <c:f>Sheet1!$D$3:$D$18</c:f>
            </c:numRef>
          </c:val>
          <c:extLst>
            <c:ext xmlns:c16="http://schemas.microsoft.com/office/drawing/2014/chart" uri="{C3380CC4-5D6E-409C-BE32-E72D297353CC}">
              <c16:uniqueId val="{00000000-4354-4B0B-8A80-732F2818B290}"/>
            </c:ext>
          </c:extLst>
        </c:ser>
        <c:dLbls>
          <c:showLegendKey val="0"/>
          <c:showVal val="0"/>
          <c:showCatName val="0"/>
          <c:showSerName val="0"/>
          <c:showPercent val="0"/>
          <c:showBubbleSize val="0"/>
        </c:dLbls>
        <c:gapWidth val="100"/>
        <c:axId val="853325264"/>
        <c:axId val="853323952"/>
      </c:barChart>
      <c:catAx>
        <c:axId val="853325264"/>
        <c:scaling>
          <c:orientation val="maxMin"/>
        </c:scaling>
        <c:delete val="1"/>
        <c:axPos val="l"/>
        <c:numFmt formatCode="General" sourceLinked="1"/>
        <c:majorTickMark val="none"/>
        <c:minorTickMark val="none"/>
        <c:tickLblPos val="nextTo"/>
        <c:crossAx val="853323952"/>
        <c:crosses val="autoZero"/>
        <c:auto val="1"/>
        <c:lblAlgn val="ctr"/>
        <c:lblOffset val="100"/>
        <c:noMultiLvlLbl val="0"/>
      </c:catAx>
      <c:valAx>
        <c:axId val="853323952"/>
        <c:scaling>
          <c:orientation val="minMax"/>
          <c:max val="0.5"/>
        </c:scaling>
        <c:delete val="1"/>
        <c:axPos val="t"/>
        <c:numFmt formatCode="0%" sourceLinked="1"/>
        <c:majorTickMark val="out"/>
        <c:minorTickMark val="none"/>
        <c:tickLblPos val="nextTo"/>
        <c:crossAx val="85332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4554506309487127E-2"/>
          <c:w val="0.83487973524023407"/>
          <c:h val="0.89566648919774705"/>
        </c:manualLayout>
      </c:layout>
      <c:barChart>
        <c:barDir val="bar"/>
        <c:grouping val="clustered"/>
        <c:varyColors val="0"/>
        <c:ser>
          <c:idx val="0"/>
          <c:order val="0"/>
          <c:tx>
            <c:strRef>
              <c:f>Sheet1!$D$1</c:f>
              <c:strCache>
                <c:ptCount val="1"/>
                <c:pt idx="0">
                  <c:v>VAX OR APPT (NET)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lumMod val="50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Sheet1!$A$3:$A$18</c:f>
              <c:strCache>
                <c:ptCount val="16"/>
                <c:pt idx="0">
                  <c:v>Friends or family</c:v>
                </c:pt>
                <c:pt idx="1">
                  <c:v>A doctor, nurse or other medical professional</c:v>
                </c:pt>
                <c:pt idx="2">
                  <c:v>North Carolina Department of Health and Human Services</c:v>
                </c:pt>
                <c:pt idx="3">
                  <c:v>News media</c:v>
                </c:pt>
                <c:pt idx="4">
                  <c:v>Centers for Disease Control (CDC) or National Institute of Health (NIH)</c:v>
                </c:pt>
                <c:pt idx="5">
                  <c:v>A pharmacy</c:v>
                </c:pt>
                <c:pt idx="6">
                  <c:v>Social media</c:v>
                </c:pt>
                <c:pt idx="7">
                  <c:v>Your county health department</c:v>
                </c:pt>
                <c:pt idx="8">
                  <c:v>Your health insurance company</c:v>
                </c:pt>
                <c:pt idx="9">
                  <c:v>Your employer</c:v>
                </c:pt>
                <c:pt idx="10">
                  <c:v>The COVID-19 Vaccine Help Call Center</c:v>
                </c:pt>
                <c:pt idx="11">
                  <c:v>Community groups or organizations</c:v>
                </c:pt>
                <c:pt idx="12">
                  <c:v>The “YourSpotYourShot” or “MySpot” Website</c:v>
                </c:pt>
                <c:pt idx="13">
                  <c:v>Faith leaders</c:v>
                </c:pt>
                <c:pt idx="14">
                  <c:v>Other</c:v>
                </c:pt>
                <c:pt idx="15">
                  <c:v>None, did not look for information</c:v>
                </c:pt>
              </c:strCache>
            </c:strRef>
          </c:cat>
          <c:val>
            <c:numRef>
              <c:f>Sheet1!$D$3:$D$18</c:f>
              <c:numCache>
                <c:formatCode>0%</c:formatCode>
                <c:ptCount val="16"/>
                <c:pt idx="0">
                  <c:v>0.41063631370620002</c:v>
                </c:pt>
                <c:pt idx="1">
                  <c:v>0.40171986601530002</c:v>
                </c:pt>
                <c:pt idx="2">
                  <c:v>0.3523475415558</c:v>
                </c:pt>
                <c:pt idx="3">
                  <c:v>0.32463093603769999</c:v>
                </c:pt>
                <c:pt idx="4">
                  <c:v>0.3359629568361</c:v>
                </c:pt>
                <c:pt idx="5">
                  <c:v>0.29641873519209999</c:v>
                </c:pt>
                <c:pt idx="6">
                  <c:v>0.21547403509110002</c:v>
                </c:pt>
                <c:pt idx="7">
                  <c:v>0.29233632464799997</c:v>
                </c:pt>
                <c:pt idx="8">
                  <c:v>0.1295154883613</c:v>
                </c:pt>
                <c:pt idx="9">
                  <c:v>0.1242859389039</c:v>
                </c:pt>
                <c:pt idx="10">
                  <c:v>9.4985277467959997E-2</c:v>
                </c:pt>
                <c:pt idx="11">
                  <c:v>7.7043108846350003E-2</c:v>
                </c:pt>
                <c:pt idx="12">
                  <c:v>8.5249849532970004E-2</c:v>
                </c:pt>
                <c:pt idx="13">
                  <c:v>5.1812664087410004E-2</c:v>
                </c:pt>
                <c:pt idx="14">
                  <c:v>2.647260208765E-2</c:v>
                </c:pt>
                <c:pt idx="15">
                  <c:v>3.023758004981E-2</c:v>
                </c:pt>
              </c:numCache>
            </c:numRef>
          </c:val>
          <c:extLst>
            <c:ext xmlns:c16="http://schemas.microsoft.com/office/drawing/2014/chart" uri="{C3380CC4-5D6E-409C-BE32-E72D297353CC}">
              <c16:uniqueId val="{00000000-C23B-424E-9EF8-9DFD09AD8056}"/>
            </c:ext>
          </c:extLst>
        </c:ser>
        <c:dLbls>
          <c:showLegendKey val="0"/>
          <c:showVal val="0"/>
          <c:showCatName val="0"/>
          <c:showSerName val="0"/>
          <c:showPercent val="0"/>
          <c:showBubbleSize val="0"/>
        </c:dLbls>
        <c:gapWidth val="100"/>
        <c:axId val="853325264"/>
        <c:axId val="853323952"/>
      </c:barChart>
      <c:catAx>
        <c:axId val="853325264"/>
        <c:scaling>
          <c:orientation val="maxMin"/>
        </c:scaling>
        <c:delete val="1"/>
        <c:axPos val="l"/>
        <c:numFmt formatCode="General" sourceLinked="1"/>
        <c:majorTickMark val="none"/>
        <c:minorTickMark val="none"/>
        <c:tickLblPos val="nextTo"/>
        <c:crossAx val="853323952"/>
        <c:crosses val="autoZero"/>
        <c:auto val="1"/>
        <c:lblAlgn val="ctr"/>
        <c:lblOffset val="100"/>
        <c:noMultiLvlLbl val="0"/>
      </c:catAx>
      <c:valAx>
        <c:axId val="853323952"/>
        <c:scaling>
          <c:orientation val="minMax"/>
          <c:max val="0.5"/>
        </c:scaling>
        <c:delete val="1"/>
        <c:axPos val="t"/>
        <c:numFmt formatCode="0%" sourceLinked="1"/>
        <c:majorTickMark val="out"/>
        <c:minorTickMark val="none"/>
        <c:tickLblPos val="nextTo"/>
        <c:crossAx val="85332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4554506309487127E-2"/>
          <c:w val="0.83487973524023407"/>
          <c:h val="0.89566648919774705"/>
        </c:manualLayout>
      </c:layout>
      <c:barChart>
        <c:barDir val="bar"/>
        <c:grouping val="clustered"/>
        <c:varyColors val="0"/>
        <c:ser>
          <c:idx val="0"/>
          <c:order val="0"/>
          <c:tx>
            <c:strRef>
              <c:f>Sheet1!$E$1</c:f>
              <c:strCache>
                <c:ptCount val="1"/>
                <c:pt idx="0">
                  <c:v>UNVAX/NO APPT (NET)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Sheet1!$A$3:$A$18</c:f>
              <c:strCache>
                <c:ptCount val="16"/>
                <c:pt idx="0">
                  <c:v>Friends or family</c:v>
                </c:pt>
                <c:pt idx="1">
                  <c:v>A doctor, nurse or other medical professional</c:v>
                </c:pt>
                <c:pt idx="2">
                  <c:v>North Carolina Department of Health and Human Services</c:v>
                </c:pt>
                <c:pt idx="3">
                  <c:v>News media</c:v>
                </c:pt>
                <c:pt idx="4">
                  <c:v>Centers for Disease Control (CDC) or National Institute of Health (NIH)</c:v>
                </c:pt>
                <c:pt idx="5">
                  <c:v>A pharmacy</c:v>
                </c:pt>
                <c:pt idx="6">
                  <c:v>Social media</c:v>
                </c:pt>
                <c:pt idx="7">
                  <c:v>Your county health department</c:v>
                </c:pt>
                <c:pt idx="8">
                  <c:v>Your health insurance company</c:v>
                </c:pt>
                <c:pt idx="9">
                  <c:v>Your employer</c:v>
                </c:pt>
                <c:pt idx="10">
                  <c:v>The COVID-19 Vaccine Help Call Center</c:v>
                </c:pt>
                <c:pt idx="11">
                  <c:v>Community groups or organizations</c:v>
                </c:pt>
                <c:pt idx="12">
                  <c:v>The “YourSpotYourShot” or “MySpot” Website</c:v>
                </c:pt>
                <c:pt idx="13">
                  <c:v>Faith leaders</c:v>
                </c:pt>
                <c:pt idx="14">
                  <c:v>Other</c:v>
                </c:pt>
                <c:pt idx="15">
                  <c:v>None, did not look for information</c:v>
                </c:pt>
              </c:strCache>
            </c:strRef>
          </c:cat>
          <c:val>
            <c:numRef>
              <c:f>Sheet1!$E$3:$E$18</c:f>
              <c:numCache>
                <c:formatCode>0%</c:formatCode>
                <c:ptCount val="16"/>
                <c:pt idx="0">
                  <c:v>0.35588282419450001</c:v>
                </c:pt>
                <c:pt idx="1">
                  <c:v>0.28140039528479999</c:v>
                </c:pt>
                <c:pt idx="2">
                  <c:v>0.2467641932746</c:v>
                </c:pt>
                <c:pt idx="3">
                  <c:v>0.30939628971889999</c:v>
                </c:pt>
                <c:pt idx="4">
                  <c:v>0.21442367699759998</c:v>
                </c:pt>
                <c:pt idx="5">
                  <c:v>0.20656526511660001</c:v>
                </c:pt>
                <c:pt idx="6">
                  <c:v>0.33437465081950002</c:v>
                </c:pt>
                <c:pt idx="7">
                  <c:v>0.12254961990369999</c:v>
                </c:pt>
                <c:pt idx="8">
                  <c:v>6.4837480308430007E-2</c:v>
                </c:pt>
                <c:pt idx="9">
                  <c:v>7.8215768837140001E-2</c:v>
                </c:pt>
                <c:pt idx="10">
                  <c:v>6.8253589497699996E-2</c:v>
                </c:pt>
                <c:pt idx="11">
                  <c:v>9.1330403666530002E-2</c:v>
                </c:pt>
                <c:pt idx="12">
                  <c:v>2.1068636211439999E-2</c:v>
                </c:pt>
                <c:pt idx="13">
                  <c:v>3.5986755990510003E-2</c:v>
                </c:pt>
                <c:pt idx="14">
                  <c:v>2.0949128948040002E-2</c:v>
                </c:pt>
                <c:pt idx="15">
                  <c:v>0.2514051805716</c:v>
                </c:pt>
              </c:numCache>
            </c:numRef>
          </c:val>
          <c:extLst>
            <c:ext xmlns:c16="http://schemas.microsoft.com/office/drawing/2014/chart" uri="{C3380CC4-5D6E-409C-BE32-E72D297353CC}">
              <c16:uniqueId val="{00000000-509E-45B3-BDA9-F03E4D41CAAF}"/>
            </c:ext>
          </c:extLst>
        </c:ser>
        <c:dLbls>
          <c:showLegendKey val="0"/>
          <c:showVal val="0"/>
          <c:showCatName val="0"/>
          <c:showSerName val="0"/>
          <c:showPercent val="0"/>
          <c:showBubbleSize val="0"/>
        </c:dLbls>
        <c:gapWidth val="100"/>
        <c:axId val="853325264"/>
        <c:axId val="853323952"/>
      </c:barChart>
      <c:catAx>
        <c:axId val="853325264"/>
        <c:scaling>
          <c:orientation val="maxMin"/>
        </c:scaling>
        <c:delete val="1"/>
        <c:axPos val="l"/>
        <c:numFmt formatCode="General" sourceLinked="1"/>
        <c:majorTickMark val="none"/>
        <c:minorTickMark val="none"/>
        <c:tickLblPos val="nextTo"/>
        <c:crossAx val="853323952"/>
        <c:crosses val="autoZero"/>
        <c:auto val="1"/>
        <c:lblAlgn val="ctr"/>
        <c:lblOffset val="100"/>
        <c:noMultiLvlLbl val="0"/>
      </c:catAx>
      <c:valAx>
        <c:axId val="853323952"/>
        <c:scaling>
          <c:orientation val="minMax"/>
          <c:max val="0.5"/>
        </c:scaling>
        <c:delete val="1"/>
        <c:axPos val="t"/>
        <c:numFmt formatCode="0%" sourceLinked="1"/>
        <c:majorTickMark val="out"/>
        <c:minorTickMark val="none"/>
        <c:tickLblPos val="nextTo"/>
        <c:crossAx val="85332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4602025181133944"/>
          <c:w val="1"/>
          <c:h val="0.69910708167851854"/>
        </c:manualLayout>
      </c:layout>
      <c:barChart>
        <c:barDir val="bar"/>
        <c:grouping val="percentStacked"/>
        <c:varyColors val="0"/>
        <c:ser>
          <c:idx val="3"/>
          <c:order val="0"/>
          <c:tx>
            <c:strRef>
              <c:f>Sheet1!$C$1</c:f>
              <c:strCache>
                <c:ptCount val="1"/>
                <c:pt idx="0">
                  <c:v>Does not apply to my situation/
did not seek information</c:v>
                </c:pt>
              </c:strCache>
            </c:strRef>
          </c:tx>
          <c:spPr>
            <a:solidFill>
              <a:schemeClr val="bg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Find information that is easy to understand about the COVID-19 vaccine</c:v>
                </c:pt>
                <c:pt idx="1">
                  <c:v>Get safety and effectiveness information for the COVID-19 vaccine</c:v>
                </c:pt>
                <c:pt idx="2">
                  <c:v>Find a convenient time and place to be vaccinated (including walk-in vaccinations)</c:v>
                </c:pt>
                <c:pt idx="3">
                  <c:v>Find out where you can get a COVID-19 vaccine</c:v>
                </c:pt>
              </c:strCache>
            </c:strRef>
          </c:cat>
          <c:val>
            <c:numRef>
              <c:f>Sheet1!$C$2:$C$8</c:f>
              <c:numCache>
                <c:formatCode>0%</c:formatCode>
                <c:ptCount val="4"/>
                <c:pt idx="0">
                  <c:v>-0.21503911540530002</c:v>
                </c:pt>
                <c:pt idx="1">
                  <c:v>-0.23205021305090001</c:v>
                </c:pt>
                <c:pt idx="2">
                  <c:v>-0.31137561895060001</c:v>
                </c:pt>
                <c:pt idx="3">
                  <c:v>-0.27428876223609999</c:v>
                </c:pt>
              </c:numCache>
            </c:numRef>
          </c:val>
          <c:extLst>
            <c:ext xmlns:c16="http://schemas.microsoft.com/office/drawing/2014/chart" uri="{C3380CC4-5D6E-409C-BE32-E72D297353CC}">
              <c16:uniqueId val="{00000000-EA39-4D83-B0BC-E5145F4ED092}"/>
            </c:ext>
          </c:extLst>
        </c:ser>
        <c:ser>
          <c:idx val="0"/>
          <c:order val="1"/>
          <c:tx>
            <c:strRef>
              <c:f>Sheet1!$B$1</c:f>
              <c:strCache>
                <c:ptCount val="1"/>
                <c:pt idx="0">
                  <c:v>Somewhat easy + Very easy</c:v>
                </c:pt>
              </c:strCache>
            </c:strRef>
          </c:tx>
          <c:spPr>
            <a:solidFill>
              <a:schemeClr val="accent1">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Find information that is easy to understand about the COVID-19 vaccine</c:v>
                </c:pt>
                <c:pt idx="1">
                  <c:v>Get safety and effectiveness information for the COVID-19 vaccine</c:v>
                </c:pt>
                <c:pt idx="2">
                  <c:v>Find a convenient time and place to be vaccinated (including walk-in vaccinations)</c:v>
                </c:pt>
                <c:pt idx="3">
                  <c:v>Find out where you can get a COVID-19 vaccine</c:v>
                </c:pt>
              </c:strCache>
            </c:strRef>
          </c:cat>
          <c:val>
            <c:numRef>
              <c:f>Sheet1!$B$2:$B$8</c:f>
              <c:numCache>
                <c:formatCode>0%</c:formatCode>
                <c:ptCount val="4"/>
                <c:pt idx="0">
                  <c:v>-0.5652807541539</c:v>
                </c:pt>
                <c:pt idx="1">
                  <c:v>-0.55311908079790006</c:v>
                </c:pt>
                <c:pt idx="2">
                  <c:v>-0.5363916522255</c:v>
                </c:pt>
                <c:pt idx="3">
                  <c:v>-0.63004009325340005</c:v>
                </c:pt>
              </c:numCache>
            </c:numRef>
          </c:val>
          <c:extLst>
            <c:ext xmlns:c16="http://schemas.microsoft.com/office/drawing/2014/chart" uri="{C3380CC4-5D6E-409C-BE32-E72D297353CC}">
              <c16:uniqueId val="{00000001-EA39-4D83-B0BC-E5145F4ED092}"/>
            </c:ext>
          </c:extLst>
        </c:ser>
        <c:ser>
          <c:idx val="6"/>
          <c:order val="2"/>
          <c:tx>
            <c:strRef>
              <c:f>Sheet1!$D$1</c:f>
              <c:strCache>
                <c:ptCount val="1"/>
                <c:pt idx="0">
                  <c:v>Very difficult + Somewhat difficult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Find information that is easy to understand about the COVID-19 vaccine</c:v>
                </c:pt>
                <c:pt idx="1">
                  <c:v>Get safety and effectiveness information for the COVID-19 vaccine</c:v>
                </c:pt>
                <c:pt idx="2">
                  <c:v>Find a convenient time and place to be vaccinated (including walk-in vaccinations)</c:v>
                </c:pt>
                <c:pt idx="3">
                  <c:v>Find out where you can get a COVID-19 vaccine</c:v>
                </c:pt>
              </c:strCache>
            </c:strRef>
          </c:cat>
          <c:val>
            <c:numRef>
              <c:f>Sheet1!$D$2:$D$8</c:f>
              <c:numCache>
                <c:formatCode>0%</c:formatCode>
                <c:ptCount val="4"/>
                <c:pt idx="0">
                  <c:v>0.21968013044079998</c:v>
                </c:pt>
                <c:pt idx="1">
                  <c:v>0.21483070615130001</c:v>
                </c:pt>
                <c:pt idx="2">
                  <c:v>0.15223272882390002</c:v>
                </c:pt>
                <c:pt idx="3">
                  <c:v>9.5671144510539999E-2</c:v>
                </c:pt>
              </c:numCache>
            </c:numRef>
          </c:val>
          <c:extLst>
            <c:ext xmlns:c16="http://schemas.microsoft.com/office/drawing/2014/chart" uri="{C3380CC4-5D6E-409C-BE32-E72D297353CC}">
              <c16:uniqueId val="{00000006-EA39-4D83-B0BC-E5145F4ED092}"/>
            </c:ext>
          </c:extLst>
        </c:ser>
        <c:dLbls>
          <c:showLegendKey val="0"/>
          <c:showVal val="0"/>
          <c:showCatName val="0"/>
          <c:showSerName val="0"/>
          <c:showPercent val="0"/>
          <c:showBubbleSize val="0"/>
        </c:dLbls>
        <c:gapWidth val="118"/>
        <c:overlap val="100"/>
        <c:axId val="1059213592"/>
        <c:axId val="1059209984"/>
      </c:barChart>
      <c:catAx>
        <c:axId val="1059213592"/>
        <c:scaling>
          <c:orientation val="maxMin"/>
        </c:scaling>
        <c:delete val="1"/>
        <c:axPos val="l"/>
        <c:numFmt formatCode="General" sourceLinked="1"/>
        <c:majorTickMark val="none"/>
        <c:minorTickMark val="none"/>
        <c:tickLblPos val="nextTo"/>
        <c:crossAx val="1059209984"/>
        <c:crosses val="autoZero"/>
        <c:auto val="1"/>
        <c:lblAlgn val="ctr"/>
        <c:lblOffset val="100"/>
        <c:noMultiLvlLbl val="0"/>
      </c:catAx>
      <c:valAx>
        <c:axId val="1059209984"/>
        <c:scaling>
          <c:orientation val="minMax"/>
          <c:max val="0.5"/>
          <c:min val="-1"/>
        </c:scaling>
        <c:delete val="1"/>
        <c:axPos val="t"/>
        <c:numFmt formatCode="0%" sourceLinked="1"/>
        <c:majorTickMark val="out"/>
        <c:minorTickMark val="none"/>
        <c:tickLblPos val="nextTo"/>
        <c:crossAx val="1059213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488980165820641"/>
          <c:y val="3.8332563663747957E-3"/>
          <c:w val="0.26333440358689741"/>
          <c:h val="0.92828810829984298"/>
        </c:manualLayout>
      </c:layout>
      <c:barChart>
        <c:barDir val="bar"/>
        <c:grouping val="clustered"/>
        <c:varyColors val="0"/>
        <c:ser>
          <c:idx val="0"/>
          <c:order val="0"/>
          <c:tx>
            <c:strRef>
              <c:f>Sheet1!$B$2</c:f>
              <c:strCache>
                <c:ptCount val="1"/>
                <c:pt idx="0">
                  <c:v>total</c:v>
                </c:pt>
              </c:strCache>
            </c:strRef>
          </c:tx>
          <c:spPr>
            <a:solidFill>
              <a:schemeClr val="accent1"/>
            </a:solidFill>
            <a:ln>
              <a:noFill/>
            </a:ln>
            <a:effectLst/>
          </c:spPr>
          <c:invertIfNegative val="0"/>
          <c:dLbls>
            <c:dLbl>
              <c:idx val="11"/>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658-43AB-B2F3-3F4E93BDDDAB}"/>
                </c:ext>
              </c:extLst>
            </c:dLbl>
            <c:dLbl>
              <c:idx val="18"/>
              <c:tx>
                <c:rich>
                  <a:bodyPr/>
                  <a:lstStyle/>
                  <a:p>
                    <a:r>
                      <a:rPr lang="en-US" dirty="0"/>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109-4849-9728-E5AB93DB9A0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Sheet1!$A$3:$A$15</c:f>
              <c:strCache>
                <c:ptCount val="13"/>
                <c:pt idx="0">
                  <c:v>FDA approval</c:v>
                </c:pt>
                <c:pt idx="1">
                  <c:v>Feels safe now</c:v>
                </c:pt>
                <c:pt idx="2">
                  <c:v>Vaccine has been tested enough</c:v>
                </c:pt>
                <c:pt idx="3">
                  <c:v>More confident in efficacy of vaccine</c:v>
                </c:pt>
                <c:pt idx="4">
                  <c:v>Still worried</c:v>
                </c:pt>
                <c:pt idx="5">
                  <c:v>Manufacturer is reliable</c:v>
                </c:pt>
                <c:pt idx="6">
                  <c:v>Increased trust</c:v>
                </c:pt>
                <c:pt idx="7">
                  <c:v>Realized/Increased COVID risk</c:v>
                </c:pt>
                <c:pt idx="8">
                  <c:v>Want to protect self and/or others</c:v>
                </c:pt>
                <c:pt idx="9">
                  <c:v>Know more people who have gotten it</c:v>
                </c:pt>
                <c:pt idx="10">
                  <c:v>More accountability by manufacturer</c:v>
                </c:pt>
                <c:pt idx="11">
                  <c:v>Good reviews/publicity</c:v>
                </c:pt>
                <c:pt idx="12">
                  <c:v>Don't know/None</c:v>
                </c:pt>
              </c:strCache>
            </c:strRef>
          </c:cat>
          <c:val>
            <c:numRef>
              <c:f>Sheet1!$B$3:$B$15</c:f>
              <c:numCache>
                <c:formatCode>0%</c:formatCode>
                <c:ptCount val="13"/>
                <c:pt idx="0">
                  <c:v>0.37032357826759998</c:v>
                </c:pt>
                <c:pt idx="1">
                  <c:v>0.25519106938539998</c:v>
                </c:pt>
                <c:pt idx="2">
                  <c:v>0.1711992845551</c:v>
                </c:pt>
                <c:pt idx="3">
                  <c:v>7.2796864753459992E-2</c:v>
                </c:pt>
                <c:pt idx="4">
                  <c:v>6.199413099896E-2</c:v>
                </c:pt>
                <c:pt idx="5">
                  <c:v>5.732584930219E-2</c:v>
                </c:pt>
                <c:pt idx="6">
                  <c:v>5.3490830104989999E-2</c:v>
                </c:pt>
                <c:pt idx="7">
                  <c:v>3.451906976941E-2</c:v>
                </c:pt>
                <c:pt idx="8">
                  <c:v>3.1073674824139998E-2</c:v>
                </c:pt>
                <c:pt idx="9">
                  <c:v>2.7306273504569999E-2</c:v>
                </c:pt>
                <c:pt idx="10">
                  <c:v>1.241507722765E-2</c:v>
                </c:pt>
                <c:pt idx="11">
                  <c:v>3.4169133703850002E-3</c:v>
                </c:pt>
                <c:pt idx="12">
                  <c:v>7.0000000000000007E-2</c:v>
                </c:pt>
              </c:numCache>
            </c:numRef>
          </c:val>
          <c:extLst>
            <c:ext xmlns:c16="http://schemas.microsoft.com/office/drawing/2014/chart" uri="{C3380CC4-5D6E-409C-BE32-E72D297353CC}">
              <c16:uniqueId val="{00000000-674F-439F-BFB1-7608195E887C}"/>
            </c:ext>
          </c:extLst>
        </c:ser>
        <c:dLbls>
          <c:showLegendKey val="0"/>
          <c:showVal val="0"/>
          <c:showCatName val="0"/>
          <c:showSerName val="0"/>
          <c:showPercent val="0"/>
          <c:showBubbleSize val="0"/>
        </c:dLbls>
        <c:gapWidth val="100"/>
        <c:axId val="853325264"/>
        <c:axId val="853323952"/>
      </c:barChart>
      <c:catAx>
        <c:axId val="8533252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53323952"/>
        <c:crosses val="autoZero"/>
        <c:auto val="1"/>
        <c:lblAlgn val="ctr"/>
        <c:lblOffset val="100"/>
        <c:noMultiLvlLbl val="0"/>
      </c:catAx>
      <c:valAx>
        <c:axId val="853323952"/>
        <c:scaling>
          <c:orientation val="minMax"/>
          <c:max val="0.60000000000000009"/>
          <c:min val="0"/>
        </c:scaling>
        <c:delete val="1"/>
        <c:axPos val="t"/>
        <c:numFmt formatCode="0%" sourceLinked="1"/>
        <c:majorTickMark val="out"/>
        <c:minorTickMark val="none"/>
        <c:tickLblPos val="nextTo"/>
        <c:crossAx val="85332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9718356818003921"/>
          <c:y val="9.652690128432681E-2"/>
          <c:w val="0.33808245199516795"/>
          <c:h val="0.786006534164214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272378158222157"/>
          <c:y val="8.8169795564027392E-5"/>
          <c:w val="0.37039148438432729"/>
          <c:h val="0.92828810829984298"/>
        </c:manualLayout>
      </c:layout>
      <c:barChart>
        <c:barDir val="bar"/>
        <c:grouping val="clustered"/>
        <c:varyColors val="0"/>
        <c:ser>
          <c:idx val="0"/>
          <c:order val="0"/>
          <c:tx>
            <c:strRef>
              <c:f>Sheet1!$B$2</c:f>
              <c:strCache>
                <c:ptCount val="1"/>
                <c:pt idx="0">
                  <c:v>Unvax no apt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My doctor’s office</c:v>
                </c:pt>
                <c:pt idx="1">
                  <c:v>In a hospital or other medical facility</c:v>
                </c:pt>
                <c:pt idx="2">
                  <c:v>Pharmacy or retail location</c:v>
                </c:pt>
                <c:pt idx="3">
                  <c:v>At a drive-through clinic</c:v>
                </c:pt>
                <c:pt idx="4">
                  <c:v>Smaller local setting such as a church, school or community center</c:v>
                </c:pt>
                <c:pt idx="5">
                  <c:v>Mobile vaccination site such as a bus or van that brings vaccine to my community</c:v>
                </c:pt>
                <c:pt idx="6">
                  <c:v>Mass vaccination site such as a stadium or other large public venue</c:v>
                </c:pt>
                <c:pt idx="7">
                  <c:v>Other (SPECIFY)</c:v>
                </c:pt>
                <c:pt idx="8">
                  <c:v>None of these</c:v>
                </c:pt>
              </c:strCache>
            </c:strRef>
          </c:cat>
          <c:val>
            <c:numRef>
              <c:f>Sheet1!$B$3:$B$11</c:f>
              <c:numCache>
                <c:formatCode>0%</c:formatCode>
                <c:ptCount val="9"/>
                <c:pt idx="0">
                  <c:v>0.4067170050942</c:v>
                </c:pt>
                <c:pt idx="1">
                  <c:v>0.22746446550460001</c:v>
                </c:pt>
                <c:pt idx="2">
                  <c:v>0.2061366177474</c:v>
                </c:pt>
                <c:pt idx="3">
                  <c:v>0.11647561209899999</c:v>
                </c:pt>
                <c:pt idx="4">
                  <c:v>6.7717011974939997E-2</c:v>
                </c:pt>
                <c:pt idx="5">
                  <c:v>6.5372187255420003E-2</c:v>
                </c:pt>
                <c:pt idx="6">
                  <c:v>1.925715331665E-2</c:v>
                </c:pt>
                <c:pt idx="7">
                  <c:v>1.0012939038590001E-2</c:v>
                </c:pt>
                <c:pt idx="8">
                  <c:v>0.37937892025620001</c:v>
                </c:pt>
              </c:numCache>
            </c:numRef>
          </c:val>
          <c:extLst>
            <c:ext xmlns:c16="http://schemas.microsoft.com/office/drawing/2014/chart" uri="{C3380CC4-5D6E-409C-BE32-E72D297353CC}">
              <c16:uniqueId val="{00000000-674F-439F-BFB1-7608195E887C}"/>
            </c:ext>
          </c:extLst>
        </c:ser>
        <c:dLbls>
          <c:showLegendKey val="0"/>
          <c:showVal val="0"/>
          <c:showCatName val="0"/>
          <c:showSerName val="0"/>
          <c:showPercent val="0"/>
          <c:showBubbleSize val="0"/>
        </c:dLbls>
        <c:gapWidth val="100"/>
        <c:axId val="853325264"/>
        <c:axId val="853323952"/>
      </c:barChart>
      <c:catAx>
        <c:axId val="853325264"/>
        <c:scaling>
          <c:orientation val="maxMin"/>
        </c:scaling>
        <c:delete val="1"/>
        <c:axPos val="l"/>
        <c:numFmt formatCode="General" sourceLinked="1"/>
        <c:majorTickMark val="out"/>
        <c:minorTickMark val="none"/>
        <c:tickLblPos val="nextTo"/>
        <c:crossAx val="853323952"/>
        <c:crosses val="autoZero"/>
        <c:auto val="1"/>
        <c:lblAlgn val="ctr"/>
        <c:lblOffset val="100"/>
        <c:noMultiLvlLbl val="0"/>
      </c:catAx>
      <c:valAx>
        <c:axId val="853323952"/>
        <c:scaling>
          <c:orientation val="minMax"/>
          <c:max val="0.70000000000000007"/>
        </c:scaling>
        <c:delete val="1"/>
        <c:axPos val="t"/>
        <c:numFmt formatCode="0%" sourceLinked="1"/>
        <c:majorTickMark val="out"/>
        <c:minorTickMark val="none"/>
        <c:tickLblPos val="nextTo"/>
        <c:crossAx val="85332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488980165820641"/>
          <c:y val="3.8332563663747957E-3"/>
          <c:w val="0.26333440358689741"/>
          <c:h val="0.92828810829984298"/>
        </c:manualLayout>
      </c:layout>
      <c:barChart>
        <c:barDir val="bar"/>
        <c:grouping val="clustered"/>
        <c:varyColors val="0"/>
        <c:ser>
          <c:idx val="0"/>
          <c:order val="0"/>
          <c:tx>
            <c:strRef>
              <c:f>Sheet1!$B$2</c:f>
              <c:strCache>
                <c:ptCount val="1"/>
                <c:pt idx="0">
                  <c:v>total</c:v>
                </c:pt>
              </c:strCache>
            </c:strRef>
          </c:tx>
          <c:spPr>
            <a:solidFill>
              <a:schemeClr val="accent1"/>
            </a:solidFill>
            <a:ln>
              <a:noFill/>
            </a:ln>
            <a:effectLst/>
          </c:spPr>
          <c:invertIfNegative val="0"/>
          <c:dLbls>
            <c:dLbl>
              <c:idx val="11"/>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805-4F83-AD4A-502D0F7269AF}"/>
                </c:ext>
              </c:extLst>
            </c:dLbl>
            <c:dLbl>
              <c:idx val="18"/>
              <c:tx>
                <c:rich>
                  <a:bodyPr/>
                  <a:lstStyle/>
                  <a:p>
                    <a:r>
                      <a:rPr lang="en-US" dirty="0"/>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805-4F83-AD4A-502D0F7269A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Sheet1!$A$3:$A$19</c:f>
              <c:strCache>
                <c:ptCount val="17"/>
                <c:pt idx="0">
                  <c:v>Just not going to get it</c:v>
                </c:pt>
                <c:pt idx="1">
                  <c:v>Don't trust government/big pharma</c:v>
                </c:pt>
                <c:pt idx="2">
                  <c:v>Not enough research, rushed</c:v>
                </c:pt>
                <c:pt idx="3">
                  <c:v>Vaccine is ineffective</c:v>
                </c:pt>
                <c:pt idx="4">
                  <c:v>Don't trust COVID vaccine</c:v>
                </c:pt>
                <c:pt idx="5">
                  <c:v>Unsafe</c:v>
                </c:pt>
                <c:pt idx="6">
                  <c:v>Bad/Unknown side effects</c:v>
                </c:pt>
                <c:pt idx="7">
                  <c:v>Health risk</c:v>
                </c:pt>
                <c:pt idx="8">
                  <c:v>Against all vaccines for moral reasons</c:v>
                </c:pt>
                <c:pt idx="9">
                  <c:v>The COVID vaccine is not necessary</c:v>
                </c:pt>
                <c:pt idx="10">
                  <c:v>Personal choice/freedom</c:v>
                </c:pt>
                <c:pt idx="11">
                  <c:v>Religious reasons</c:v>
                </c:pt>
                <c:pt idx="12">
                  <c:v>All vaccines are ineffective/unnecessary</c:v>
                </c:pt>
                <c:pt idx="13">
                  <c:v>Dislike/discomfort with shots</c:v>
                </c:pt>
                <c:pt idx="14">
                  <c:v>Due to underlying condition</c:v>
                </c:pt>
                <c:pt idx="15">
                  <c:v>Vaccine won't protect against variants</c:v>
                </c:pt>
                <c:pt idx="16">
                  <c:v>Don't know/None</c:v>
                </c:pt>
              </c:strCache>
            </c:strRef>
          </c:cat>
          <c:val>
            <c:numRef>
              <c:f>Sheet1!$B$3:$B$19</c:f>
              <c:numCache>
                <c:formatCode>0%</c:formatCode>
                <c:ptCount val="17"/>
                <c:pt idx="0">
                  <c:v>0.23361966888310001</c:v>
                </c:pt>
                <c:pt idx="1">
                  <c:v>0.2000403334235</c:v>
                </c:pt>
                <c:pt idx="2">
                  <c:v>0.1092953507324</c:v>
                </c:pt>
                <c:pt idx="3">
                  <c:v>0.10770285794959999</c:v>
                </c:pt>
                <c:pt idx="4">
                  <c:v>8.6430161355329993E-2</c:v>
                </c:pt>
                <c:pt idx="5">
                  <c:v>7.3072086948760009E-2</c:v>
                </c:pt>
                <c:pt idx="6">
                  <c:v>8.8174253145129999E-2</c:v>
                </c:pt>
                <c:pt idx="7">
                  <c:v>5.4201721289359996E-2</c:v>
                </c:pt>
                <c:pt idx="8">
                  <c:v>4.4124062147109996E-2</c:v>
                </c:pt>
                <c:pt idx="9">
                  <c:v>2.6673626975509998E-2</c:v>
                </c:pt>
                <c:pt idx="10">
                  <c:v>1.5519469678319998E-2</c:v>
                </c:pt>
                <c:pt idx="11">
                  <c:v>1.3652744039010001E-2</c:v>
                </c:pt>
                <c:pt idx="12">
                  <c:v>1.150558069187E-2</c:v>
                </c:pt>
                <c:pt idx="13">
                  <c:v>1.011473557785E-2</c:v>
                </c:pt>
                <c:pt idx="14">
                  <c:v>9.5780691786299995E-3</c:v>
                </c:pt>
                <c:pt idx="15">
                  <c:v>7.4934862619840002E-3</c:v>
                </c:pt>
                <c:pt idx="16">
                  <c:v>0.11402210384250001</c:v>
                </c:pt>
              </c:numCache>
            </c:numRef>
          </c:val>
          <c:extLst>
            <c:ext xmlns:c16="http://schemas.microsoft.com/office/drawing/2014/chart" uri="{C3380CC4-5D6E-409C-BE32-E72D297353CC}">
              <c16:uniqueId val="{00000002-3805-4F83-AD4A-502D0F7269AF}"/>
            </c:ext>
          </c:extLst>
        </c:ser>
        <c:dLbls>
          <c:showLegendKey val="0"/>
          <c:showVal val="0"/>
          <c:showCatName val="0"/>
          <c:showSerName val="0"/>
          <c:showPercent val="0"/>
          <c:showBubbleSize val="0"/>
        </c:dLbls>
        <c:gapWidth val="100"/>
        <c:axId val="853325264"/>
        <c:axId val="853323952"/>
      </c:barChart>
      <c:catAx>
        <c:axId val="8533252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53323952"/>
        <c:crosses val="autoZero"/>
        <c:auto val="1"/>
        <c:lblAlgn val="ctr"/>
        <c:lblOffset val="100"/>
        <c:noMultiLvlLbl val="0"/>
      </c:catAx>
      <c:valAx>
        <c:axId val="853323952"/>
        <c:scaling>
          <c:orientation val="minMax"/>
          <c:max val="0.60000000000000009"/>
          <c:min val="0"/>
        </c:scaling>
        <c:delete val="1"/>
        <c:axPos val="t"/>
        <c:numFmt formatCode="0%" sourceLinked="1"/>
        <c:majorTickMark val="out"/>
        <c:minorTickMark val="none"/>
        <c:tickLblPos val="nextTo"/>
        <c:crossAx val="85332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9850875797080056"/>
          <c:y val="0.14996643547118724"/>
          <c:w val="0.75584133653888119"/>
          <c:h val="0.83407252247948249"/>
        </c:manualLayout>
      </c:layout>
      <c:barChart>
        <c:barDir val="bar"/>
        <c:grouping val="stacked"/>
        <c:varyColors val="0"/>
        <c:ser>
          <c:idx val="3"/>
          <c:order val="0"/>
          <c:tx>
            <c:strRef>
              <c:f>Sheet1!$B$1</c:f>
              <c:strCache>
                <c:ptCount val="1"/>
                <c:pt idx="0">
                  <c:v>Agree
somewhat</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accent1">
                        <a:lumMod val="50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3"/>
                <c:pt idx="0">
                  <c:v>I want to prevent the serious health problems and hospitalization that could come from being infected with COVID-19. - Please indicate the extent to which you agree or disagree with each of the following statements using the scale shown.</c:v>
                </c:pt>
                <c:pt idx="1">
                  <c:v>I want to be able to spend time with my family and friends and feel protected from COVID-19. - Please indicate the extent to which you agree or disagree with each of the following statements using the scale shown.</c:v>
                </c:pt>
                <c:pt idx="2">
                  <c:v>I want things to get back to normal, so I want to do my part to get the pandemic under control. - Please indicate the extent to which you agree or disagree with each of the following statements using the scale shown.</c:v>
                </c:pt>
                <c:pt idx="3">
                  <c:v>The health risks from getting COVID-19 are far greater than the health risks from any side effects from the vaccines.</c:v>
                </c:pt>
                <c:pt idx="4">
                  <c:v>If everyone in our community gets the COVID-19 vaccine, we will be protecting each other.</c:v>
                </c:pt>
                <c:pt idx="5">
                  <c:v>Getting more people vaccinated will protect our children and keep them in the classroom. - Please indicate the extent to which you agree or disagree with each of the following statements using the scale shown.</c:v>
                </c:pt>
                <c:pt idx="6">
                  <c:v>If I’m protected with a COVID-19 vaccine I can continue to work and provide for my family. - Please indicate the extent to which you agree or disagree with each of the following statements using the scale shown.</c:v>
                </c:pt>
                <c:pt idx="7">
                  <c:v>Getting vaccinated will help stop the spread of contagious variants, protect me and others, and help get the pandemic under control. - Please indicate the extent to which you agree or disagree with each of the following statements using the scale</c:v>
                </c:pt>
                <c:pt idx="8">
                  <c:v>Kids get various vaccines before going to school to be protected. I'm getting the COVID-19 vaccine to protect kids and the entire community. - Please indicate the extent to which you agree or disagree with each of the following statements using th</c:v>
                </c:pt>
                <c:pt idx="9">
                  <c:v>I will get vaccinated because I belong to a community that deserves to be protected, healthy, and safe.  - Please indicate the extent to which you agree or disagree with each of the following statements using the scale shown.</c:v>
                </c:pt>
                <c:pt idx="10">
                  <c:v>By getting the COVID-19 vaccine, I can be an example for my family, friends, and coworkers. - Please indicate the extent to which you agree or disagree with each of the following statements using the scale shown.</c:v>
                </c:pt>
                <c:pt idx="11">
                  <c:v>I am confident that the COVID-19 vaccine will work. Millions of people have taken it, and the majority of people getting really sick, being hospitalized and dying are not vaccinated. - Please indicate the extent to which you agree or disagree with</c:v>
                </c:pt>
                <c:pt idx="12">
                  <c:v>It's my responsibility to get vaccinated against COVID-19 to take care of my whole community.  - Please indicate the extent to which you agree or disagree with each of the following statements using the scale shown.</c:v>
                </c:pt>
              </c:strCache>
            </c:strRef>
          </c:cat>
          <c:val>
            <c:numRef>
              <c:f>Sheet1!$B$2:$B$15</c:f>
              <c:numCache>
                <c:formatCode>0%</c:formatCode>
                <c:ptCount val="13"/>
                <c:pt idx="0">
                  <c:v>0.36254314664609999</c:v>
                </c:pt>
                <c:pt idx="1">
                  <c:v>0.2927331969702</c:v>
                </c:pt>
                <c:pt idx="2">
                  <c:v>0.33814053896489998</c:v>
                </c:pt>
                <c:pt idx="3">
                  <c:v>0.23482547207400001</c:v>
                </c:pt>
                <c:pt idx="4">
                  <c:v>0.26466283054549999</c:v>
                </c:pt>
                <c:pt idx="5">
                  <c:v>0.2614891794834</c:v>
                </c:pt>
                <c:pt idx="6">
                  <c:v>0.23385894310710001</c:v>
                </c:pt>
                <c:pt idx="7">
                  <c:v>0.21818152493949999</c:v>
                </c:pt>
                <c:pt idx="8">
                  <c:v>0.22746400987580001</c:v>
                </c:pt>
                <c:pt idx="9">
                  <c:v>0.20030331357360001</c:v>
                </c:pt>
                <c:pt idx="10">
                  <c:v>0.1966536216643</c:v>
                </c:pt>
                <c:pt idx="11">
                  <c:v>0.2150404312269</c:v>
                </c:pt>
                <c:pt idx="12">
                  <c:v>0.19158543225130001</c:v>
                </c:pt>
              </c:numCache>
            </c:numRef>
          </c:val>
          <c:extLst>
            <c:ext xmlns:c16="http://schemas.microsoft.com/office/drawing/2014/chart" uri="{C3380CC4-5D6E-409C-BE32-E72D297353CC}">
              <c16:uniqueId val="{00000000-5D09-4C4D-A962-92450D9E94E7}"/>
            </c:ext>
          </c:extLst>
        </c:ser>
        <c:ser>
          <c:idx val="0"/>
          <c:order val="1"/>
          <c:tx>
            <c:strRef>
              <c:f>Sheet1!$C$1</c:f>
              <c:strCache>
                <c:ptCount val="1"/>
                <c:pt idx="0">
                  <c:v>Agree
strongly</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3"/>
                <c:pt idx="0">
                  <c:v>I want to prevent the serious health problems and hospitalization that could come from being infected with COVID-19. - Please indicate the extent to which you agree or disagree with each of the following statements using the scale shown.</c:v>
                </c:pt>
                <c:pt idx="1">
                  <c:v>I want to be able to spend time with my family and friends and feel protected from COVID-19. - Please indicate the extent to which you agree or disagree with each of the following statements using the scale shown.</c:v>
                </c:pt>
                <c:pt idx="2">
                  <c:v>I want things to get back to normal, so I want to do my part to get the pandemic under control. - Please indicate the extent to which you agree or disagree with each of the following statements using the scale shown.</c:v>
                </c:pt>
                <c:pt idx="3">
                  <c:v>The health risks from getting COVID-19 are far greater than the health risks from any side effects from the vaccines.</c:v>
                </c:pt>
                <c:pt idx="4">
                  <c:v>If everyone in our community gets the COVID-19 vaccine, we will be protecting each other.</c:v>
                </c:pt>
                <c:pt idx="5">
                  <c:v>Getting more people vaccinated will protect our children and keep them in the classroom. - Please indicate the extent to which you agree or disagree with each of the following statements using the scale shown.</c:v>
                </c:pt>
                <c:pt idx="6">
                  <c:v>If I’m protected with a COVID-19 vaccine I can continue to work and provide for my family. - Please indicate the extent to which you agree or disagree with each of the following statements using the scale shown.</c:v>
                </c:pt>
                <c:pt idx="7">
                  <c:v>Getting vaccinated will help stop the spread of contagious variants, protect me and others, and help get the pandemic under control. - Please indicate the extent to which you agree or disagree with each of the following statements using the scale</c:v>
                </c:pt>
                <c:pt idx="8">
                  <c:v>Kids get various vaccines before going to school to be protected. I'm getting the COVID-19 vaccine to protect kids and the entire community. - Please indicate the extent to which you agree or disagree with each of the following statements using th</c:v>
                </c:pt>
                <c:pt idx="9">
                  <c:v>I will get vaccinated because I belong to a community that deserves to be protected, healthy, and safe.  - Please indicate the extent to which you agree or disagree with each of the following statements using the scale shown.</c:v>
                </c:pt>
                <c:pt idx="10">
                  <c:v>By getting the COVID-19 vaccine, I can be an example for my family, friends, and coworkers. - Please indicate the extent to which you agree or disagree with each of the following statements using the scale shown.</c:v>
                </c:pt>
                <c:pt idx="11">
                  <c:v>I am confident that the COVID-19 vaccine will work. Millions of people have taken it, and the majority of people getting really sick, being hospitalized and dying are not vaccinated. - Please indicate the extent to which you agree or disagree with</c:v>
                </c:pt>
                <c:pt idx="12">
                  <c:v>It's my responsibility to get vaccinated against COVID-19 to take care of my whole community.  - Please indicate the extent to which you agree or disagree with each of the following statements using the scale shown.</c:v>
                </c:pt>
              </c:strCache>
            </c:strRef>
          </c:cat>
          <c:val>
            <c:numRef>
              <c:f>Sheet1!$C$2:$C$15</c:f>
              <c:numCache>
                <c:formatCode>0%</c:formatCode>
                <c:ptCount val="13"/>
                <c:pt idx="0">
                  <c:v>0.2345718448453</c:v>
                </c:pt>
                <c:pt idx="1">
                  <c:v>0.28372408992890003</c:v>
                </c:pt>
                <c:pt idx="2">
                  <c:v>0.23503194497739999</c:v>
                </c:pt>
                <c:pt idx="3">
                  <c:v>0.15991299941039999</c:v>
                </c:pt>
                <c:pt idx="4">
                  <c:v>0.1240960985493</c:v>
                </c:pt>
                <c:pt idx="5">
                  <c:v>0.12316815094319999</c:v>
                </c:pt>
                <c:pt idx="6">
                  <c:v>0.1457154307264</c:v>
                </c:pt>
                <c:pt idx="7">
                  <c:v>0.1243149280194</c:v>
                </c:pt>
                <c:pt idx="8">
                  <c:v>0.1130293246085</c:v>
                </c:pt>
                <c:pt idx="9">
                  <c:v>0.126466609413</c:v>
                </c:pt>
                <c:pt idx="10">
                  <c:v>0.1218857494263</c:v>
                </c:pt>
                <c:pt idx="11">
                  <c:v>9.9181658680280005E-2</c:v>
                </c:pt>
                <c:pt idx="12">
                  <c:v>0.121215504641</c:v>
                </c:pt>
              </c:numCache>
            </c:numRef>
          </c:val>
          <c:extLst>
            <c:ext xmlns:c16="http://schemas.microsoft.com/office/drawing/2014/chart" uri="{C3380CC4-5D6E-409C-BE32-E72D297353CC}">
              <c16:uniqueId val="{00000001-5D09-4C4D-A962-92450D9E94E7}"/>
            </c:ext>
          </c:extLst>
        </c:ser>
        <c:ser>
          <c:idx val="1"/>
          <c:order val="2"/>
          <c:tx>
            <c:strRef>
              <c:f>Sheet1!$D$1</c:f>
              <c:strCache>
                <c:ptCount val="1"/>
                <c:pt idx="0">
                  <c:v>Agree somewhat + Agree strongly</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accent1">
                        <a:lumMod val="50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3"/>
                <c:pt idx="0">
                  <c:v>I want to prevent the serious health problems and hospitalization that could come from being infected with COVID-19. - Please indicate the extent to which you agree or disagree with each of the following statements using the scale shown.</c:v>
                </c:pt>
                <c:pt idx="1">
                  <c:v>I want to be able to spend time with my family and friends and feel protected from COVID-19. - Please indicate the extent to which you agree or disagree with each of the following statements using the scale shown.</c:v>
                </c:pt>
                <c:pt idx="2">
                  <c:v>I want things to get back to normal, so I want to do my part to get the pandemic under control. - Please indicate the extent to which you agree or disagree with each of the following statements using the scale shown.</c:v>
                </c:pt>
                <c:pt idx="3">
                  <c:v>The health risks from getting COVID-19 are far greater than the health risks from any side effects from the vaccines.</c:v>
                </c:pt>
                <c:pt idx="4">
                  <c:v>If everyone in our community gets the COVID-19 vaccine, we will be protecting each other.</c:v>
                </c:pt>
                <c:pt idx="5">
                  <c:v>Getting more people vaccinated will protect our children and keep them in the classroom. - Please indicate the extent to which you agree or disagree with each of the following statements using the scale shown.</c:v>
                </c:pt>
                <c:pt idx="6">
                  <c:v>If I’m protected with a COVID-19 vaccine I can continue to work and provide for my family. - Please indicate the extent to which you agree or disagree with each of the following statements using the scale shown.</c:v>
                </c:pt>
                <c:pt idx="7">
                  <c:v>Getting vaccinated will help stop the spread of contagious variants, protect me and others, and help get the pandemic under control. - Please indicate the extent to which you agree or disagree with each of the following statements using the scale</c:v>
                </c:pt>
                <c:pt idx="8">
                  <c:v>Kids get various vaccines before going to school to be protected. I'm getting the COVID-19 vaccine to protect kids and the entire community. - Please indicate the extent to which you agree or disagree with each of the following statements using th</c:v>
                </c:pt>
                <c:pt idx="9">
                  <c:v>I will get vaccinated because I belong to a community that deserves to be protected, healthy, and safe.  - Please indicate the extent to which you agree or disagree with each of the following statements using the scale shown.</c:v>
                </c:pt>
                <c:pt idx="10">
                  <c:v>By getting the COVID-19 vaccine, I can be an example for my family, friends, and coworkers. - Please indicate the extent to which you agree or disagree with each of the following statements using the scale shown.</c:v>
                </c:pt>
                <c:pt idx="11">
                  <c:v>I am confident that the COVID-19 vaccine will work. Millions of people have taken it, and the majority of people getting really sick, being hospitalized and dying are not vaccinated. - Please indicate the extent to which you agree or disagree with</c:v>
                </c:pt>
                <c:pt idx="12">
                  <c:v>It's my responsibility to get vaccinated against COVID-19 to take care of my whole community.  - Please indicate the extent to which you agree or disagree with each of the following statements using the scale shown.</c:v>
                </c:pt>
              </c:strCache>
            </c:strRef>
          </c:cat>
          <c:val>
            <c:numRef>
              <c:f>Sheet1!$D$2:$D$15</c:f>
              <c:numCache>
                <c:formatCode>0%</c:formatCode>
                <c:ptCount val="13"/>
                <c:pt idx="0">
                  <c:v>0.59711499149140002</c:v>
                </c:pt>
                <c:pt idx="1">
                  <c:v>0.57645728689910003</c:v>
                </c:pt>
                <c:pt idx="2">
                  <c:v>0.57317248394230003</c:v>
                </c:pt>
                <c:pt idx="3">
                  <c:v>0.39473847148449998</c:v>
                </c:pt>
                <c:pt idx="4">
                  <c:v>0.38875892909479998</c:v>
                </c:pt>
                <c:pt idx="5">
                  <c:v>0.38465733042669997</c:v>
                </c:pt>
                <c:pt idx="6">
                  <c:v>0.37957437383350001</c:v>
                </c:pt>
                <c:pt idx="7">
                  <c:v>0.34249645295890002</c:v>
                </c:pt>
                <c:pt idx="8">
                  <c:v>0.34049333448430003</c:v>
                </c:pt>
                <c:pt idx="9">
                  <c:v>0.32676992298660001</c:v>
                </c:pt>
                <c:pt idx="10">
                  <c:v>0.31853937109059999</c:v>
                </c:pt>
                <c:pt idx="11">
                  <c:v>0.31422208990720002</c:v>
                </c:pt>
                <c:pt idx="12">
                  <c:v>0.31280093689229999</c:v>
                </c:pt>
              </c:numCache>
            </c:numRef>
          </c:val>
          <c:extLst>
            <c:ext xmlns:c16="http://schemas.microsoft.com/office/drawing/2014/chart" uri="{C3380CC4-5D6E-409C-BE32-E72D297353CC}">
              <c16:uniqueId val="{00000002-5D09-4C4D-A962-92450D9E94E7}"/>
            </c:ext>
          </c:extLst>
        </c:ser>
        <c:dLbls>
          <c:showLegendKey val="0"/>
          <c:showVal val="0"/>
          <c:showCatName val="0"/>
          <c:showSerName val="0"/>
          <c:showPercent val="0"/>
          <c:showBubbleSize val="0"/>
        </c:dLbls>
        <c:gapWidth val="50"/>
        <c:overlap val="100"/>
        <c:axId val="-280528416"/>
        <c:axId val="-280526096"/>
      </c:barChart>
      <c:catAx>
        <c:axId val="-280528416"/>
        <c:scaling>
          <c:orientation val="maxMin"/>
        </c:scaling>
        <c:delete val="1"/>
        <c:axPos val="l"/>
        <c:numFmt formatCode="General" sourceLinked="1"/>
        <c:majorTickMark val="none"/>
        <c:minorTickMark val="none"/>
        <c:tickLblPos val="nextTo"/>
        <c:crossAx val="-280526096"/>
        <c:crosses val="autoZero"/>
        <c:auto val="1"/>
        <c:lblAlgn val="ctr"/>
        <c:lblOffset val="0"/>
        <c:noMultiLvlLbl val="0"/>
      </c:catAx>
      <c:valAx>
        <c:axId val="-280526096"/>
        <c:scaling>
          <c:orientation val="minMax"/>
          <c:max val="1"/>
          <c:min val="0"/>
        </c:scaling>
        <c:delete val="1"/>
        <c:axPos val="t"/>
        <c:numFmt formatCode="0%" sourceLinked="1"/>
        <c:majorTickMark val="out"/>
        <c:minorTickMark val="none"/>
        <c:tickLblPos val="nextTo"/>
        <c:crossAx val="-280528416"/>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lang="en-US"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legendEntry>
      <c:legendEntry>
        <c:idx val="1"/>
        <c:txPr>
          <a:bodyPr rot="0" spcFirstLastPara="1" vertOverflow="ellipsis" vert="horz" wrap="square" anchor="ctr" anchorCtr="1"/>
          <a:lstStyle/>
          <a:p>
            <a:pPr>
              <a:defRPr lang="en-US"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legendEntry>
      <c:legendEntry>
        <c:idx val="2"/>
        <c:delete val="1"/>
      </c:legendEntry>
      <c:layout>
        <c:manualLayout>
          <c:xMode val="edge"/>
          <c:yMode val="edge"/>
          <c:x val="0.2016670368249594"/>
          <c:y val="5.9832306036410855E-2"/>
          <c:w val="0.39316646200784222"/>
          <c:h val="9.288035653514262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1000">
          <a:latin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55727404014599E-2"/>
          <c:y val="0"/>
          <c:w val="0.87306162281219823"/>
          <c:h val="1"/>
        </c:manualLayout>
      </c:layout>
      <c:barChart>
        <c:barDir val="bar"/>
        <c:grouping val="stacked"/>
        <c:varyColors val="0"/>
        <c:ser>
          <c:idx val="3"/>
          <c:order val="0"/>
          <c:tx>
            <c:strRef>
              <c:f>Sheet1!$B$1</c:f>
              <c:strCache>
                <c:ptCount val="1"/>
                <c:pt idx="0">
                  <c:v>Agree somewhat</c:v>
                </c:pt>
              </c:strCache>
            </c:strRef>
          </c:tx>
          <c:spPr>
            <a:solidFill>
              <a:schemeClr val="accent1">
                <a:lumMod val="60000"/>
                <a:lumOff val="40000"/>
              </a:schemeClr>
            </a:solidFill>
            <a:ln>
              <a:noFill/>
            </a:ln>
            <a:effectLst/>
          </c:spPr>
          <c:invertIfNegative val="0"/>
          <c:dPt>
            <c:idx val="1"/>
            <c:invertIfNegative val="0"/>
            <c:bubble3D val="0"/>
            <c:extLst>
              <c:ext xmlns:c16="http://schemas.microsoft.com/office/drawing/2014/chart" uri="{C3380CC4-5D6E-409C-BE32-E72D297353CC}">
                <c16:uniqueId val="{0000000B-E628-495A-B515-16C085D9BFEB}"/>
              </c:ext>
            </c:extLst>
          </c:dPt>
          <c:dPt>
            <c:idx val="7"/>
            <c:invertIfNegative val="0"/>
            <c:bubble3D val="0"/>
            <c:extLst>
              <c:ext xmlns:c16="http://schemas.microsoft.com/office/drawing/2014/chart" uri="{C3380CC4-5D6E-409C-BE32-E72D297353CC}">
                <c16:uniqueId val="{0000000C-E628-495A-B515-16C085D9BFEB}"/>
              </c:ext>
            </c:extLst>
          </c:dPt>
          <c:dPt>
            <c:idx val="10"/>
            <c:invertIfNegative val="0"/>
            <c:bubble3D val="0"/>
            <c:extLst>
              <c:ext xmlns:c16="http://schemas.microsoft.com/office/drawing/2014/chart" uri="{C3380CC4-5D6E-409C-BE32-E72D297353CC}">
                <c16:uniqueId val="{0000000D-E628-495A-B515-16C085D9BFEB}"/>
              </c:ext>
            </c:extLst>
          </c:dPt>
          <c:dPt>
            <c:idx val="13"/>
            <c:invertIfNegative val="0"/>
            <c:bubble3D val="0"/>
            <c:extLst>
              <c:ext xmlns:c16="http://schemas.microsoft.com/office/drawing/2014/chart" uri="{C3380CC4-5D6E-409C-BE32-E72D297353CC}">
                <c16:uniqueId val="{0000000E-E628-495A-B515-16C085D9BFEB}"/>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0"/>
                <c:pt idx="0">
                  <c:v>I worry about potentially harmful side effects of a COVID-19 vaccine.</c:v>
                </c:pt>
                <c:pt idx="1">
                  <c:v>I don’t trust the government to ensure that a COVID-19 vaccine would be safe enough.</c:v>
                </c:pt>
                <c:pt idx="2">
                  <c:v>I don’t want to be the test case to find out whether the COVID-19 vaccine is okay for others.</c:v>
                </c:pt>
                <c:pt idx="3">
                  <c:v>COVID-19 vaccines aren’t safe because they have been rushed through the testing and approval process.</c:v>
                </c:pt>
                <c:pt idx="4">
                  <c:v>There are too many variations of COVID just like the flu. There’s no sense getting a vaccine if it may not work against all the types of COVID.</c:v>
                </c:pt>
                <c:pt idx="5">
                  <c:v>People who have gotten vaccinated are getting sick, so there is no sense in getting it. - Please indicate the extent to which you agree or disagree with each of the following statements using the scale shown.</c:v>
                </c:pt>
                <c:pt idx="6">
                  <c:v>No matter how rare they are, any new risks they find with certain vaccines will make me hold off on getting any of the COVID-19 vaccines.</c:v>
                </c:pt>
                <c:pt idx="7">
                  <c:v>I don’t trust the government knowing all of the personal information I would have to give them in order to get a vaccine.</c:v>
                </c:pt>
                <c:pt idx="8">
                  <c:v>Flu vaccines are one thing but it’s another thing with COVID-19 – the chance of catching the virus from a COVID-19 vaccine is too risky.</c:v>
                </c:pt>
                <c:pt idx="9">
                  <c:v>I don’t think vaccines are safe in general and COVID-19 is no exception.</c:v>
                </c:pt>
              </c:strCache>
            </c:strRef>
          </c:cat>
          <c:val>
            <c:numRef>
              <c:f>Sheet1!$B$2:$B$16</c:f>
              <c:numCache>
                <c:formatCode>0%</c:formatCode>
                <c:ptCount val="10"/>
                <c:pt idx="0">
                  <c:v>0.27883805423980002</c:v>
                </c:pt>
                <c:pt idx="1">
                  <c:v>0.30643139603460001</c:v>
                </c:pt>
                <c:pt idx="2">
                  <c:v>0.26123559549600001</c:v>
                </c:pt>
                <c:pt idx="3">
                  <c:v>0.31830332344360002</c:v>
                </c:pt>
                <c:pt idx="4">
                  <c:v>0.34461890174080001</c:v>
                </c:pt>
                <c:pt idx="5">
                  <c:v>0.35629364484269999</c:v>
                </c:pt>
                <c:pt idx="6">
                  <c:v>0.3699616863604</c:v>
                </c:pt>
                <c:pt idx="7">
                  <c:v>0.2563922527318</c:v>
                </c:pt>
                <c:pt idx="8">
                  <c:v>0.28793451290080002</c:v>
                </c:pt>
                <c:pt idx="9">
                  <c:v>0.24456809544460001</c:v>
                </c:pt>
              </c:numCache>
            </c:numRef>
          </c:val>
          <c:extLst>
            <c:ext xmlns:c16="http://schemas.microsoft.com/office/drawing/2014/chart" uri="{C3380CC4-5D6E-409C-BE32-E72D297353CC}">
              <c16:uniqueId val="{0000000F-E628-495A-B515-16C085D9BFEB}"/>
            </c:ext>
          </c:extLst>
        </c:ser>
        <c:ser>
          <c:idx val="4"/>
          <c:order val="1"/>
          <c:tx>
            <c:strRef>
              <c:f>Sheet1!$C$1</c:f>
              <c:strCache>
                <c:ptCount val="1"/>
                <c:pt idx="0">
                  <c:v>Agree strongly</c:v>
                </c:pt>
              </c:strCache>
            </c:strRef>
          </c:tx>
          <c:spPr>
            <a:solidFill>
              <a:schemeClr val="tx2"/>
            </a:solidFill>
            <a:ln>
              <a:noFill/>
            </a:ln>
            <a:effectLst/>
          </c:spPr>
          <c:invertIfNegative val="0"/>
          <c:dPt>
            <c:idx val="1"/>
            <c:invertIfNegative val="0"/>
            <c:bubble3D val="0"/>
            <c:extLst>
              <c:ext xmlns:c16="http://schemas.microsoft.com/office/drawing/2014/chart" uri="{C3380CC4-5D6E-409C-BE32-E72D297353CC}">
                <c16:uniqueId val="{00000010-E628-495A-B515-16C085D9BFEB}"/>
              </c:ext>
            </c:extLst>
          </c:dPt>
          <c:dPt>
            <c:idx val="7"/>
            <c:invertIfNegative val="0"/>
            <c:bubble3D val="0"/>
            <c:extLst>
              <c:ext xmlns:c16="http://schemas.microsoft.com/office/drawing/2014/chart" uri="{C3380CC4-5D6E-409C-BE32-E72D297353CC}">
                <c16:uniqueId val="{00000011-E628-495A-B515-16C085D9BFEB}"/>
              </c:ext>
            </c:extLst>
          </c:dPt>
          <c:dPt>
            <c:idx val="10"/>
            <c:invertIfNegative val="0"/>
            <c:bubble3D val="0"/>
            <c:extLst>
              <c:ext xmlns:c16="http://schemas.microsoft.com/office/drawing/2014/chart" uri="{C3380CC4-5D6E-409C-BE32-E72D297353CC}">
                <c16:uniqueId val="{00000012-E628-495A-B515-16C085D9BFEB}"/>
              </c:ext>
            </c:extLst>
          </c:dPt>
          <c:dPt>
            <c:idx val="13"/>
            <c:invertIfNegative val="0"/>
            <c:bubble3D val="0"/>
            <c:extLst>
              <c:ext xmlns:c16="http://schemas.microsoft.com/office/drawing/2014/chart" uri="{C3380CC4-5D6E-409C-BE32-E72D297353CC}">
                <c16:uniqueId val="{00000013-E628-495A-B515-16C085D9BFEB}"/>
              </c:ext>
            </c:extLst>
          </c:dPt>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0"/>
                <c:pt idx="0">
                  <c:v>I worry about potentially harmful side effects of a COVID-19 vaccine.</c:v>
                </c:pt>
                <c:pt idx="1">
                  <c:v>I don’t trust the government to ensure that a COVID-19 vaccine would be safe enough.</c:v>
                </c:pt>
                <c:pt idx="2">
                  <c:v>I don’t want to be the test case to find out whether the COVID-19 vaccine is okay for others.</c:v>
                </c:pt>
                <c:pt idx="3">
                  <c:v>COVID-19 vaccines aren’t safe because they have been rushed through the testing and approval process.</c:v>
                </c:pt>
                <c:pt idx="4">
                  <c:v>There are too many variations of COVID just like the flu. There’s no sense getting a vaccine if it may not work against all the types of COVID.</c:v>
                </c:pt>
                <c:pt idx="5">
                  <c:v>People who have gotten vaccinated are getting sick, so there is no sense in getting it. - Please indicate the extent to which you agree or disagree with each of the following statements using the scale shown.</c:v>
                </c:pt>
                <c:pt idx="6">
                  <c:v>No matter how rare they are, any new risks they find with certain vaccines will make me hold off on getting any of the COVID-19 vaccines.</c:v>
                </c:pt>
                <c:pt idx="7">
                  <c:v>I don’t trust the government knowing all of the personal information I would have to give them in order to get a vaccine.</c:v>
                </c:pt>
                <c:pt idx="8">
                  <c:v>Flu vaccines are one thing but it’s another thing with COVID-19 – the chance of catching the virus from a COVID-19 vaccine is too risky.</c:v>
                </c:pt>
                <c:pt idx="9">
                  <c:v>I don’t think vaccines are safe in general and COVID-19 is no exception.</c:v>
                </c:pt>
              </c:strCache>
            </c:strRef>
          </c:cat>
          <c:val>
            <c:numRef>
              <c:f>Sheet1!$C$2:$C$16</c:f>
              <c:numCache>
                <c:formatCode>0%</c:formatCode>
                <c:ptCount val="10"/>
                <c:pt idx="0">
                  <c:v>0.46475368579170001</c:v>
                </c:pt>
                <c:pt idx="1">
                  <c:v>0.41631950057439998</c:v>
                </c:pt>
                <c:pt idx="2">
                  <c:v>0.45088097254100001</c:v>
                </c:pt>
                <c:pt idx="3">
                  <c:v>0.38020999322490001</c:v>
                </c:pt>
                <c:pt idx="4">
                  <c:v>0.3392812333995</c:v>
                </c:pt>
                <c:pt idx="5">
                  <c:v>0.31383253082790002</c:v>
                </c:pt>
                <c:pt idx="6">
                  <c:v>0.29482693468089999</c:v>
                </c:pt>
                <c:pt idx="7">
                  <c:v>0.31108934783780001</c:v>
                </c:pt>
                <c:pt idx="8">
                  <c:v>0.23119283570980001</c:v>
                </c:pt>
                <c:pt idx="9">
                  <c:v>0.248517698747</c:v>
                </c:pt>
              </c:numCache>
            </c:numRef>
          </c:val>
          <c:extLst>
            <c:ext xmlns:c16="http://schemas.microsoft.com/office/drawing/2014/chart" uri="{C3380CC4-5D6E-409C-BE32-E72D297353CC}">
              <c16:uniqueId val="{00000014-E628-495A-B515-16C085D9BFEB}"/>
            </c:ext>
          </c:extLst>
        </c:ser>
        <c:ser>
          <c:idx val="5"/>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0"/>
                <c:pt idx="0">
                  <c:v>I worry about potentially harmful side effects of a COVID-19 vaccine.</c:v>
                </c:pt>
                <c:pt idx="1">
                  <c:v>I don’t trust the government to ensure that a COVID-19 vaccine would be safe enough.</c:v>
                </c:pt>
                <c:pt idx="2">
                  <c:v>I don’t want to be the test case to find out whether the COVID-19 vaccine is okay for others.</c:v>
                </c:pt>
                <c:pt idx="3">
                  <c:v>COVID-19 vaccines aren’t safe because they have been rushed through the testing and approval process.</c:v>
                </c:pt>
                <c:pt idx="4">
                  <c:v>There are too many variations of COVID just like the flu. There’s no sense getting a vaccine if it may not work against all the types of COVID.</c:v>
                </c:pt>
                <c:pt idx="5">
                  <c:v>People who have gotten vaccinated are getting sick, so there is no sense in getting it. - Please indicate the extent to which you agree or disagree with each of the following statements using the scale shown.</c:v>
                </c:pt>
                <c:pt idx="6">
                  <c:v>No matter how rare they are, any new risks they find with certain vaccines will make me hold off on getting any of the COVID-19 vaccines.</c:v>
                </c:pt>
                <c:pt idx="7">
                  <c:v>I don’t trust the government knowing all of the personal information I would have to give them in order to get a vaccine.</c:v>
                </c:pt>
                <c:pt idx="8">
                  <c:v>Flu vaccines are one thing but it’s another thing with COVID-19 – the chance of catching the virus from a COVID-19 vaccine is too risky.</c:v>
                </c:pt>
                <c:pt idx="9">
                  <c:v>I don’t think vaccines are safe in general and COVID-19 is no exception.</c:v>
                </c:pt>
              </c:strCache>
            </c:strRef>
          </c:cat>
          <c:val>
            <c:numRef>
              <c:f>Sheet1!$D$2:$D$16</c:f>
              <c:numCache>
                <c:formatCode>0%</c:formatCode>
                <c:ptCount val="10"/>
                <c:pt idx="0">
                  <c:v>0.7435917400316</c:v>
                </c:pt>
                <c:pt idx="1">
                  <c:v>0.72275089660900005</c:v>
                </c:pt>
                <c:pt idx="2">
                  <c:v>0.71211656803690004</c:v>
                </c:pt>
                <c:pt idx="3">
                  <c:v>0.69851331666850003</c:v>
                </c:pt>
                <c:pt idx="4">
                  <c:v>0.68390013514040005</c:v>
                </c:pt>
                <c:pt idx="5">
                  <c:v>0.67012617567050003</c:v>
                </c:pt>
                <c:pt idx="6">
                  <c:v>0.66478862104140002</c:v>
                </c:pt>
                <c:pt idx="7">
                  <c:v>0.56748160056950003</c:v>
                </c:pt>
                <c:pt idx="8">
                  <c:v>0.51912734861069998</c:v>
                </c:pt>
                <c:pt idx="9">
                  <c:v>0.49308579419159998</c:v>
                </c:pt>
              </c:numCache>
            </c:numRef>
          </c:val>
          <c:extLst>
            <c:ext xmlns:c16="http://schemas.microsoft.com/office/drawing/2014/chart" uri="{C3380CC4-5D6E-409C-BE32-E72D297353CC}">
              <c16:uniqueId val="{00000015-E628-495A-B515-16C085D9BFEB}"/>
            </c:ext>
          </c:extLst>
        </c:ser>
        <c:dLbls>
          <c:showLegendKey val="0"/>
          <c:showVal val="0"/>
          <c:showCatName val="0"/>
          <c:showSerName val="0"/>
          <c:showPercent val="0"/>
          <c:showBubbleSize val="0"/>
        </c:dLbls>
        <c:gapWidth val="50"/>
        <c:overlap val="100"/>
        <c:axId val="-1847540384"/>
        <c:axId val="-1400937344"/>
      </c:barChart>
      <c:catAx>
        <c:axId val="-1847540384"/>
        <c:scaling>
          <c:orientation val="maxMin"/>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00937344"/>
        <c:crosses val="autoZero"/>
        <c:auto val="1"/>
        <c:lblAlgn val="ctr"/>
        <c:lblOffset val="100"/>
        <c:noMultiLvlLbl val="0"/>
      </c:catAx>
      <c:valAx>
        <c:axId val="-1400937344"/>
        <c:scaling>
          <c:orientation val="minMax"/>
          <c:max val="1.2"/>
          <c:min val="-1.6"/>
        </c:scaling>
        <c:delete val="1"/>
        <c:axPos val="t"/>
        <c:numFmt formatCode="0%" sourceLinked="1"/>
        <c:majorTickMark val="out"/>
        <c:minorTickMark val="none"/>
        <c:tickLblPos val="nextTo"/>
        <c:crossAx val="-184754038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 id="14">
  <a:schemeClr val="accent1"/>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4">
  <a:schemeClr val="accent1"/>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withinLinear" id="14">
  <a:schemeClr val="accent1"/>
</cs:colorStyle>
</file>

<file path=ppt/charts/colors29.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30.xml><?xml version="1.0" encoding="utf-8"?>
<cs:colorStyle xmlns:cs="http://schemas.microsoft.com/office/drawing/2012/chartStyle" xmlns:a="http://schemas.openxmlformats.org/drawingml/2006/main" meth="withinLinear" id="14">
  <a:schemeClr val="accent1"/>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4">
  <a:schemeClr val="accent1"/>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withinLinear" id="14">
  <a:schemeClr val="accent1"/>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withinLinear" id="14">
  <a:schemeClr val="accent1"/>
</cs:colorStyle>
</file>

<file path=ppt/charts/colors37.xml><?xml version="1.0" encoding="utf-8"?>
<cs:colorStyle xmlns:cs="http://schemas.microsoft.com/office/drawing/2012/chartStyle" xmlns:a="http://schemas.openxmlformats.org/drawingml/2006/main" meth="withinLinear" id="14">
  <a:schemeClr val="accent1"/>
</cs:colorStyle>
</file>

<file path=ppt/charts/colors38.xml><?xml version="1.0" encoding="utf-8"?>
<cs:colorStyle xmlns:cs="http://schemas.microsoft.com/office/drawing/2012/chartStyle" xmlns:a="http://schemas.openxmlformats.org/drawingml/2006/main" meth="withinLinear" id="14">
  <a:schemeClr val="accent1"/>
</cs:colorStyle>
</file>

<file path=ppt/charts/colors39.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40.xml><?xml version="1.0" encoding="utf-8"?>
<cs:colorStyle xmlns:cs="http://schemas.microsoft.com/office/drawing/2012/chartStyle" xmlns:a="http://schemas.openxmlformats.org/drawingml/2006/main" meth="withinLinear" id="14">
  <a:schemeClr val="accent1"/>
</cs:colorStyle>
</file>

<file path=ppt/charts/colors41.xml><?xml version="1.0" encoding="utf-8"?>
<cs:colorStyle xmlns:cs="http://schemas.microsoft.com/office/drawing/2012/chartStyle" xmlns:a="http://schemas.openxmlformats.org/drawingml/2006/main" meth="withinLinear" id="14">
  <a:schemeClr val="accent1"/>
</cs:colorStyle>
</file>

<file path=ppt/charts/colors42.xml><?xml version="1.0" encoding="utf-8"?>
<cs:colorStyle xmlns:cs="http://schemas.microsoft.com/office/drawing/2012/chartStyle" xmlns:a="http://schemas.openxmlformats.org/drawingml/2006/main" meth="withinLinear" id="14">
  <a:schemeClr val="accent1"/>
</cs:colorStyle>
</file>

<file path=ppt/charts/colors43.xml><?xml version="1.0" encoding="utf-8"?>
<cs:colorStyle xmlns:cs="http://schemas.microsoft.com/office/drawing/2012/chartStyle" xmlns:a="http://schemas.openxmlformats.org/drawingml/2006/main" meth="withinLinear" id="14">
  <a:schemeClr val="accent1"/>
</cs:colorStyle>
</file>

<file path=ppt/charts/colors44.xml><?xml version="1.0" encoding="utf-8"?>
<cs:colorStyle xmlns:cs="http://schemas.microsoft.com/office/drawing/2012/chartStyle" xmlns:a="http://schemas.openxmlformats.org/drawingml/2006/main" meth="withinLinear" id="14">
  <a:schemeClr val="accent1"/>
</cs:colorStyle>
</file>

<file path=ppt/charts/colors45.xml><?xml version="1.0" encoding="utf-8"?>
<cs:colorStyle xmlns:cs="http://schemas.microsoft.com/office/drawing/2012/chartStyle" xmlns:a="http://schemas.openxmlformats.org/drawingml/2006/main" meth="withinLinear" id="14">
  <a:schemeClr val="accent1"/>
</cs:colorStyle>
</file>

<file path=ppt/charts/colors46.xml><?xml version="1.0" encoding="utf-8"?>
<cs:colorStyle xmlns:cs="http://schemas.microsoft.com/office/drawing/2012/chartStyle" xmlns:a="http://schemas.openxmlformats.org/drawingml/2006/main" meth="withinLinear" id="14">
  <a:schemeClr val="accent1"/>
</cs:colorStyle>
</file>

<file path=ppt/charts/colors47.xml><?xml version="1.0" encoding="utf-8"?>
<cs:colorStyle xmlns:cs="http://schemas.microsoft.com/office/drawing/2012/chartStyle" xmlns:a="http://schemas.openxmlformats.org/drawingml/2006/main" meth="withinLinear" id="14">
  <a:schemeClr val="accent1"/>
</cs:colorStyle>
</file>

<file path=ppt/charts/colors48.xml><?xml version="1.0" encoding="utf-8"?>
<cs:colorStyle xmlns:cs="http://schemas.microsoft.com/office/drawing/2012/chartStyle" xmlns:a="http://schemas.openxmlformats.org/drawingml/2006/main" meth="withinLinear" id="14">
  <a:schemeClr val="accent1"/>
</cs:colorStyle>
</file>

<file path=ppt/charts/colors49.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withinLinear" id="14">
  <a:schemeClr val="accent1"/>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0.4547</cdr:x>
      <cdr:y>0.39853</cdr:y>
    </cdr:from>
    <cdr:to>
      <cdr:x>0.5453</cdr:x>
      <cdr:y>0.60147</cdr:y>
    </cdr:to>
    <cdr:sp macro="" textlink="">
      <cdr:nvSpPr>
        <cdr:cNvPr id="2" name="TextBox 1">
          <a:extLst xmlns:a="http://schemas.openxmlformats.org/drawingml/2006/main">
            <a:ext uri="{FF2B5EF4-FFF2-40B4-BE49-F238E27FC236}">
              <a16:creationId xmlns:a16="http://schemas.microsoft.com/office/drawing/2014/main" id="{6ECF40C7-929F-4326-BA27-C569E650A185}"/>
            </a:ext>
          </a:extLst>
        </cdr:cNvPr>
        <cdr:cNvSpPr txBox="1"/>
      </cdr:nvSpPr>
      <cdr:spPr>
        <a:xfrm xmlns:a="http://schemas.openxmlformats.org/drawingml/2006/main">
          <a:off x="4588845" y="1795677"/>
          <a:ext cx="914337" cy="9143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0.24074</cdr:x>
      <cdr:y>0.25832</cdr:y>
    </cdr:from>
    <cdr:to>
      <cdr:x>0.24074</cdr:x>
      <cdr:y>0.2989</cdr:y>
    </cdr:to>
    <cdr:cxnSp macro="">
      <cdr:nvCxnSpPr>
        <cdr:cNvPr id="3" name="Straight Arrow Connector 2">
          <a:extLst xmlns:a="http://schemas.openxmlformats.org/drawingml/2006/main">
            <a:ext uri="{FF2B5EF4-FFF2-40B4-BE49-F238E27FC236}">
              <a16:creationId xmlns:a16="http://schemas.microsoft.com/office/drawing/2014/main" id="{472BA202-24FD-46C1-BC0B-7BE7900BDAEB}"/>
            </a:ext>
          </a:extLst>
        </cdr:cNvPr>
        <cdr:cNvCxnSpPr>
          <a:cxnSpLocks xmlns:a="http://schemas.openxmlformats.org/drawingml/2006/main"/>
        </cdr:cNvCxnSpPr>
      </cdr:nvCxnSpPr>
      <cdr:spPr>
        <a:xfrm xmlns:a="http://schemas.openxmlformats.org/drawingml/2006/main" flipV="1">
          <a:off x="2429586" y="1163906"/>
          <a:ext cx="0" cy="182880"/>
        </a:xfrm>
        <a:prstGeom xmlns:a="http://schemas.openxmlformats.org/drawingml/2006/main" prst="straightConnector1">
          <a:avLst/>
        </a:prstGeom>
        <a:ln xmlns:a="http://schemas.openxmlformats.org/drawingml/2006/main">
          <a:tailEnd type="triangl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0.62169</cdr:x>
      <cdr:y>0.06061</cdr:y>
    </cdr:from>
    <cdr:to>
      <cdr:x>0.80696</cdr:x>
      <cdr:y>0.31556</cdr:y>
    </cdr:to>
    <cdr:sp macro="" textlink="">
      <cdr:nvSpPr>
        <cdr:cNvPr id="4" name="TextBox 3">
          <a:extLst xmlns:a="http://schemas.openxmlformats.org/drawingml/2006/main">
            <a:ext uri="{FF2B5EF4-FFF2-40B4-BE49-F238E27FC236}">
              <a16:creationId xmlns:a16="http://schemas.microsoft.com/office/drawing/2014/main" id="{A458CCE8-9A29-4335-8BF0-E253BD1C9A61}"/>
            </a:ext>
          </a:extLst>
        </cdr:cNvPr>
        <cdr:cNvSpPr txBox="1"/>
      </cdr:nvSpPr>
      <cdr:spPr>
        <a:xfrm xmlns:a="http://schemas.openxmlformats.org/drawingml/2006/main">
          <a:off x="4520235" y="339945"/>
          <a:ext cx="1347078" cy="14298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0.62169</cdr:x>
      <cdr:y>0.06061</cdr:y>
    </cdr:from>
    <cdr:to>
      <cdr:x>0.80696</cdr:x>
      <cdr:y>0.31556</cdr:y>
    </cdr:to>
    <cdr:sp macro="" textlink="">
      <cdr:nvSpPr>
        <cdr:cNvPr id="4" name="TextBox 3">
          <a:extLst xmlns:a="http://schemas.openxmlformats.org/drawingml/2006/main">
            <a:ext uri="{FF2B5EF4-FFF2-40B4-BE49-F238E27FC236}">
              <a16:creationId xmlns:a16="http://schemas.microsoft.com/office/drawing/2014/main" id="{A458CCE8-9A29-4335-8BF0-E253BD1C9A61}"/>
            </a:ext>
          </a:extLst>
        </cdr:cNvPr>
        <cdr:cNvSpPr txBox="1"/>
      </cdr:nvSpPr>
      <cdr:spPr>
        <a:xfrm xmlns:a="http://schemas.openxmlformats.org/drawingml/2006/main">
          <a:off x="4520235" y="339945"/>
          <a:ext cx="1347078" cy="14298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0.62169</cdr:x>
      <cdr:y>0.06061</cdr:y>
    </cdr:from>
    <cdr:to>
      <cdr:x>0.80696</cdr:x>
      <cdr:y>0.31556</cdr:y>
    </cdr:to>
    <cdr:sp macro="" textlink="">
      <cdr:nvSpPr>
        <cdr:cNvPr id="4" name="TextBox 3">
          <a:extLst xmlns:a="http://schemas.openxmlformats.org/drawingml/2006/main">
            <a:ext uri="{FF2B5EF4-FFF2-40B4-BE49-F238E27FC236}">
              <a16:creationId xmlns:a16="http://schemas.microsoft.com/office/drawing/2014/main" id="{A458CCE8-9A29-4335-8BF0-E253BD1C9A61}"/>
            </a:ext>
          </a:extLst>
        </cdr:cNvPr>
        <cdr:cNvSpPr txBox="1"/>
      </cdr:nvSpPr>
      <cdr:spPr>
        <a:xfrm xmlns:a="http://schemas.openxmlformats.org/drawingml/2006/main">
          <a:off x="4520235" y="339945"/>
          <a:ext cx="1347078" cy="14298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0.62169</cdr:x>
      <cdr:y>0.06061</cdr:y>
    </cdr:from>
    <cdr:to>
      <cdr:x>0.80696</cdr:x>
      <cdr:y>0.31556</cdr:y>
    </cdr:to>
    <cdr:sp macro="" textlink="">
      <cdr:nvSpPr>
        <cdr:cNvPr id="4" name="TextBox 3">
          <a:extLst xmlns:a="http://schemas.openxmlformats.org/drawingml/2006/main">
            <a:ext uri="{FF2B5EF4-FFF2-40B4-BE49-F238E27FC236}">
              <a16:creationId xmlns:a16="http://schemas.microsoft.com/office/drawing/2014/main" id="{A458CCE8-9A29-4335-8BF0-E253BD1C9A61}"/>
            </a:ext>
          </a:extLst>
        </cdr:cNvPr>
        <cdr:cNvSpPr txBox="1"/>
      </cdr:nvSpPr>
      <cdr:spPr>
        <a:xfrm xmlns:a="http://schemas.openxmlformats.org/drawingml/2006/main">
          <a:off x="4520235" y="339945"/>
          <a:ext cx="1347078" cy="14298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0.62169</cdr:x>
      <cdr:y>0.06061</cdr:y>
    </cdr:from>
    <cdr:to>
      <cdr:x>0.80696</cdr:x>
      <cdr:y>0.31556</cdr:y>
    </cdr:to>
    <cdr:sp macro="" textlink="">
      <cdr:nvSpPr>
        <cdr:cNvPr id="4" name="TextBox 3">
          <a:extLst xmlns:a="http://schemas.openxmlformats.org/drawingml/2006/main">
            <a:ext uri="{FF2B5EF4-FFF2-40B4-BE49-F238E27FC236}">
              <a16:creationId xmlns:a16="http://schemas.microsoft.com/office/drawing/2014/main" id="{A458CCE8-9A29-4335-8BF0-E253BD1C9A61}"/>
            </a:ext>
          </a:extLst>
        </cdr:cNvPr>
        <cdr:cNvSpPr txBox="1"/>
      </cdr:nvSpPr>
      <cdr:spPr>
        <a:xfrm xmlns:a="http://schemas.openxmlformats.org/drawingml/2006/main">
          <a:off x="4520235" y="339945"/>
          <a:ext cx="1347078" cy="14298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7A7F99CB-60D1-434B-8E0D-F329E85FB0F1}" type="datetimeFigureOut">
              <a:rPr lang="en-US" smtClean="0"/>
              <a:pPr/>
              <a:t>10/12/21</a:t>
            </a:fld>
            <a:endParaRPr lang="en-US" dirty="0"/>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E93DF28A-D2E7-1848-8FF5-1F60E2F2646B}" type="slidenum">
              <a:rPr lang="en-US" smtClean="0"/>
              <a:pPr/>
              <a:t>‹#›</a:t>
            </a:fld>
            <a:endParaRPr lang="en-US" dirty="0"/>
          </a:p>
        </p:txBody>
      </p:sp>
    </p:spTree>
    <p:extLst>
      <p:ext uri="{BB962C8B-B14F-4D97-AF65-F5344CB8AC3E}">
        <p14:creationId xmlns:p14="http://schemas.microsoft.com/office/powerpoint/2010/main" val="34103716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13AC139F-CDFF-A44F-9AAA-E5C09632B732}" type="datetimeFigureOut">
              <a:rPr lang="en-US" smtClean="0"/>
              <a:pPr/>
              <a:t>10/12/21</a:t>
            </a:fld>
            <a:endParaRPr lang="en-US" dirty="0"/>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8CC4AAF6-3848-9941-A366-F290F7A1920E}" type="slidenum">
              <a:rPr lang="en-US" smtClean="0"/>
              <a:pPr/>
              <a:t>‹#›</a:t>
            </a:fld>
            <a:endParaRPr lang="en-US" dirty="0"/>
          </a:p>
        </p:txBody>
      </p:sp>
    </p:spTree>
    <p:extLst>
      <p:ext uri="{BB962C8B-B14F-4D97-AF65-F5344CB8AC3E}">
        <p14:creationId xmlns:p14="http://schemas.microsoft.com/office/powerpoint/2010/main" val="32188145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C4AAF6-3848-9941-A366-F290F7A192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05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b="0" i="0" u="none" strike="sngStrike" kern="1200" baseline="0" dirty="0">
              <a:solidFill>
                <a:srgbClr val="000000"/>
              </a:solidFill>
              <a:effectLst/>
              <a:latin typeface="Century Gothic" panose="020B0502020202020204" pitchFamily="34" charset="0"/>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b="0" i="0" u="none" strike="sngStrike" kern="1200" baseline="0" dirty="0">
              <a:solidFill>
                <a:srgbClr val="000000"/>
              </a:solidFill>
              <a:effectLst/>
              <a:latin typeface="Century Gothic" panose="020B0502020202020204" pitchFamily="34" charset="0"/>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C4AAF6-3848-9941-A366-F290F7A1920E}" type="slidenum">
              <a:rPr lang="en-US" smtClean="0"/>
              <a:pPr/>
              <a:t>15</a:t>
            </a:fld>
            <a:endParaRPr lang="en-US" dirty="0"/>
          </a:p>
        </p:txBody>
      </p:sp>
    </p:spTree>
    <p:extLst>
      <p:ext uri="{BB962C8B-B14F-4D97-AF65-F5344CB8AC3E}">
        <p14:creationId xmlns:p14="http://schemas.microsoft.com/office/powerpoint/2010/main" val="3639968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sz="1200" b="1" kern="1200" dirty="0">
              <a:solidFill>
                <a:schemeClr val="tx1"/>
              </a:solidFill>
              <a:effectLst/>
              <a:latin typeface="+mn-lt"/>
              <a:ea typeface="+mn-ea"/>
              <a:cs typeface="+mn-cs"/>
            </a:endParaRPr>
          </a:p>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C4AAF6-3848-9941-A366-F290F7A192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8152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17</a:t>
            </a:fld>
            <a:endParaRPr lang="en-US" dirty="0"/>
          </a:p>
        </p:txBody>
      </p:sp>
    </p:spTree>
    <p:extLst>
      <p:ext uri="{BB962C8B-B14F-4D97-AF65-F5344CB8AC3E}">
        <p14:creationId xmlns:p14="http://schemas.microsoft.com/office/powerpoint/2010/main" val="2200238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18</a:t>
            </a:fld>
            <a:endParaRPr lang="en-US" dirty="0"/>
          </a:p>
        </p:txBody>
      </p:sp>
    </p:spTree>
    <p:extLst>
      <p:ext uri="{BB962C8B-B14F-4D97-AF65-F5344CB8AC3E}">
        <p14:creationId xmlns:p14="http://schemas.microsoft.com/office/powerpoint/2010/main" val="1420789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19</a:t>
            </a:fld>
            <a:endParaRPr lang="en-US" dirty="0"/>
          </a:p>
        </p:txBody>
      </p:sp>
    </p:spTree>
    <p:extLst>
      <p:ext uri="{BB962C8B-B14F-4D97-AF65-F5344CB8AC3E}">
        <p14:creationId xmlns:p14="http://schemas.microsoft.com/office/powerpoint/2010/main" val="1628818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Have not yet reviewed subgroup differences</a:t>
            </a:r>
          </a:p>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20</a:t>
            </a:fld>
            <a:endParaRPr lang="en-US" dirty="0"/>
          </a:p>
        </p:txBody>
      </p:sp>
    </p:spTree>
    <p:extLst>
      <p:ext uri="{BB962C8B-B14F-4D97-AF65-F5344CB8AC3E}">
        <p14:creationId xmlns:p14="http://schemas.microsoft.com/office/powerpoint/2010/main" val="17284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C4AAF6-3848-9941-A366-F290F7A1920E}" type="slidenum">
              <a:rPr lang="en-US" smtClean="0"/>
              <a:pPr/>
              <a:t>21</a:t>
            </a:fld>
            <a:endParaRPr lang="en-US" dirty="0"/>
          </a:p>
        </p:txBody>
      </p:sp>
    </p:spTree>
    <p:extLst>
      <p:ext uri="{BB962C8B-B14F-4D97-AF65-F5344CB8AC3E}">
        <p14:creationId xmlns:p14="http://schemas.microsoft.com/office/powerpoint/2010/main" val="931706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Have not yet reviewed subgroup differences</a:t>
            </a:r>
          </a:p>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22</a:t>
            </a:fld>
            <a:endParaRPr lang="en-US" dirty="0"/>
          </a:p>
        </p:txBody>
      </p:sp>
    </p:spTree>
    <p:extLst>
      <p:ext uri="{BB962C8B-B14F-4D97-AF65-F5344CB8AC3E}">
        <p14:creationId xmlns:p14="http://schemas.microsoft.com/office/powerpoint/2010/main" val="2459856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C4AAF6-3848-9941-A366-F290F7A1920E}" type="slidenum">
              <a:rPr lang="en-US" smtClean="0"/>
              <a:pPr/>
              <a:t>23</a:t>
            </a:fld>
            <a:endParaRPr lang="en-US" dirty="0"/>
          </a:p>
        </p:txBody>
      </p:sp>
    </p:spTree>
    <p:extLst>
      <p:ext uri="{BB962C8B-B14F-4D97-AF65-F5344CB8AC3E}">
        <p14:creationId xmlns:p14="http://schemas.microsoft.com/office/powerpoint/2010/main" val="3345608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24</a:t>
            </a:fld>
            <a:endParaRPr lang="en-US" dirty="0"/>
          </a:p>
        </p:txBody>
      </p:sp>
    </p:spTree>
    <p:extLst>
      <p:ext uri="{BB962C8B-B14F-4D97-AF65-F5344CB8AC3E}">
        <p14:creationId xmlns:p14="http://schemas.microsoft.com/office/powerpoint/2010/main" val="383622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C4AAF6-3848-9941-A366-F290F7A192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4588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Subgroup differences shown on prior slide, base too low for subgroup analysis on open end question</a:t>
            </a:r>
          </a:p>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25</a:t>
            </a:fld>
            <a:endParaRPr lang="en-US" dirty="0"/>
          </a:p>
        </p:txBody>
      </p:sp>
    </p:spTree>
    <p:extLst>
      <p:ext uri="{BB962C8B-B14F-4D97-AF65-F5344CB8AC3E}">
        <p14:creationId xmlns:p14="http://schemas.microsoft.com/office/powerpoint/2010/main" val="1935472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26</a:t>
            </a:fld>
            <a:endParaRPr lang="en-US" dirty="0"/>
          </a:p>
        </p:txBody>
      </p:sp>
    </p:spTree>
    <p:extLst>
      <p:ext uri="{BB962C8B-B14F-4D97-AF65-F5344CB8AC3E}">
        <p14:creationId xmlns:p14="http://schemas.microsoft.com/office/powerpoint/2010/main" val="4136653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27</a:t>
            </a:fld>
            <a:endParaRPr lang="en-US" dirty="0"/>
          </a:p>
        </p:txBody>
      </p:sp>
    </p:spTree>
    <p:extLst>
      <p:ext uri="{BB962C8B-B14F-4D97-AF65-F5344CB8AC3E}">
        <p14:creationId xmlns:p14="http://schemas.microsoft.com/office/powerpoint/2010/main" val="234476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Have not yet reviewed subgroup differences</a:t>
            </a:r>
          </a:p>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28</a:t>
            </a:fld>
            <a:endParaRPr lang="en-US" dirty="0"/>
          </a:p>
        </p:txBody>
      </p:sp>
    </p:spTree>
    <p:extLst>
      <p:ext uri="{BB962C8B-B14F-4D97-AF65-F5344CB8AC3E}">
        <p14:creationId xmlns:p14="http://schemas.microsoft.com/office/powerpoint/2010/main" val="1253161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Have not yet reviewed subgroup differences</a:t>
            </a:r>
          </a:p>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29</a:t>
            </a:fld>
            <a:endParaRPr lang="en-US" dirty="0"/>
          </a:p>
        </p:txBody>
      </p:sp>
    </p:spTree>
    <p:extLst>
      <p:ext uri="{BB962C8B-B14F-4D97-AF65-F5344CB8AC3E}">
        <p14:creationId xmlns:p14="http://schemas.microsoft.com/office/powerpoint/2010/main" val="1278089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C4AAF6-3848-9941-A366-F290F7A1920E}" type="slidenum">
              <a:rPr lang="en-US" smtClean="0"/>
              <a:pPr/>
              <a:t>30</a:t>
            </a:fld>
            <a:endParaRPr lang="en-US" dirty="0"/>
          </a:p>
        </p:txBody>
      </p:sp>
    </p:spTree>
    <p:extLst>
      <p:ext uri="{BB962C8B-B14F-4D97-AF65-F5344CB8AC3E}">
        <p14:creationId xmlns:p14="http://schemas.microsoft.com/office/powerpoint/2010/main" val="3708820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Have not yet reviewed subgroup differences</a:t>
            </a:r>
          </a:p>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C4AAF6-3848-9941-A366-F290F7A1920E}" type="slidenum">
              <a:rPr lang="en-US" smtClean="0"/>
              <a:pPr/>
              <a:t>31</a:t>
            </a:fld>
            <a:endParaRPr lang="en-US" dirty="0"/>
          </a:p>
        </p:txBody>
      </p:sp>
    </p:spTree>
    <p:extLst>
      <p:ext uri="{BB962C8B-B14F-4D97-AF65-F5344CB8AC3E}">
        <p14:creationId xmlns:p14="http://schemas.microsoft.com/office/powerpoint/2010/main" val="670551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some college+, higher income most likely to definitely get boosters</a:t>
            </a:r>
          </a:p>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32</a:t>
            </a:fld>
            <a:endParaRPr lang="en-US" dirty="0"/>
          </a:p>
        </p:txBody>
      </p:sp>
    </p:spTree>
    <p:extLst>
      <p:ext uri="{BB962C8B-B14F-4D97-AF65-F5344CB8AC3E}">
        <p14:creationId xmlns:p14="http://schemas.microsoft.com/office/powerpoint/2010/main" val="653909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C4AAF6-3848-9941-A366-F290F7A1920E}" type="slidenum">
              <a:rPr lang="en-US" smtClean="0"/>
              <a:pPr/>
              <a:t>34</a:t>
            </a:fld>
            <a:endParaRPr lang="en-US" dirty="0"/>
          </a:p>
        </p:txBody>
      </p:sp>
    </p:spTree>
    <p:extLst>
      <p:ext uri="{BB962C8B-B14F-4D97-AF65-F5344CB8AC3E}">
        <p14:creationId xmlns:p14="http://schemas.microsoft.com/office/powerpoint/2010/main" val="2577812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35</a:t>
            </a:fld>
            <a:endParaRPr lang="en-US" dirty="0"/>
          </a:p>
        </p:txBody>
      </p:sp>
    </p:spTree>
    <p:extLst>
      <p:ext uri="{BB962C8B-B14F-4D97-AF65-F5344CB8AC3E}">
        <p14:creationId xmlns:p14="http://schemas.microsoft.com/office/powerpoint/2010/main" val="2143780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C4AAF6-3848-9941-A366-F290F7A1920E}" type="slidenum">
              <a:rPr lang="en-US" smtClean="0"/>
              <a:pPr/>
              <a:t>3</a:t>
            </a:fld>
            <a:endParaRPr lang="en-US" dirty="0"/>
          </a:p>
        </p:txBody>
      </p:sp>
    </p:spTree>
    <p:extLst>
      <p:ext uri="{BB962C8B-B14F-4D97-AF65-F5344CB8AC3E}">
        <p14:creationId xmlns:p14="http://schemas.microsoft.com/office/powerpoint/2010/main" val="2901097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C4AAF6-3848-9941-A366-F290F7A192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240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C4AAF6-3848-9941-A366-F290F7A1920E}" type="slidenum">
              <a:rPr lang="en-US" smtClean="0"/>
              <a:pPr/>
              <a:t>39</a:t>
            </a:fld>
            <a:endParaRPr lang="en-US" dirty="0"/>
          </a:p>
        </p:txBody>
      </p:sp>
    </p:spTree>
    <p:extLst>
      <p:ext uri="{BB962C8B-B14F-4D97-AF65-F5344CB8AC3E}">
        <p14:creationId xmlns:p14="http://schemas.microsoft.com/office/powerpoint/2010/main" val="824347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Subgroup differences not shown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C4AAF6-3848-9941-A366-F290F7A192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1746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Subgroup differences not shown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C4AAF6-3848-9941-A366-F290F7A192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9233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Subgroup differences not shown</a:t>
            </a:r>
          </a:p>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42</a:t>
            </a:fld>
            <a:endParaRPr lang="en-US" dirty="0"/>
          </a:p>
        </p:txBody>
      </p:sp>
    </p:spTree>
    <p:extLst>
      <p:ext uri="{BB962C8B-B14F-4D97-AF65-F5344CB8AC3E}">
        <p14:creationId xmlns:p14="http://schemas.microsoft.com/office/powerpoint/2010/main" val="2869818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Subgroup differences not shown</a:t>
            </a:r>
          </a:p>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C4AAF6-3848-9941-A366-F290F7A1920E}" type="slidenum">
              <a:rPr lang="en-US" smtClean="0"/>
              <a:pPr/>
              <a:t>43</a:t>
            </a:fld>
            <a:endParaRPr lang="en-US" dirty="0"/>
          </a:p>
        </p:txBody>
      </p:sp>
    </p:spTree>
    <p:extLst>
      <p:ext uri="{BB962C8B-B14F-4D97-AF65-F5344CB8AC3E}">
        <p14:creationId xmlns:p14="http://schemas.microsoft.com/office/powerpoint/2010/main" val="3887796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C4AAF6-3848-9941-A366-F290F7A1920E}" type="slidenum">
              <a:rPr lang="en-US" smtClean="0"/>
              <a:pPr/>
              <a:t>44</a:t>
            </a:fld>
            <a:endParaRPr lang="en-US" dirty="0"/>
          </a:p>
        </p:txBody>
      </p:sp>
    </p:spTree>
    <p:extLst>
      <p:ext uri="{BB962C8B-B14F-4D97-AF65-F5344CB8AC3E}">
        <p14:creationId xmlns:p14="http://schemas.microsoft.com/office/powerpoint/2010/main" val="2212435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sz="1200" b="1" kern="1200" dirty="0">
                <a:solidFill>
                  <a:schemeClr val="tx1"/>
                </a:solidFill>
                <a:effectLst/>
                <a:latin typeface="+mn-lt"/>
                <a:ea typeface="+mn-ea"/>
                <a:cs typeface="+mn-cs"/>
              </a:rPr>
              <a:t>See page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C4AAF6-3848-9941-A366-F290F7A192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2829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sz="1200" b="1" kern="1200" dirty="0">
                <a:solidFill>
                  <a:schemeClr val="tx1"/>
                </a:solidFill>
                <a:effectLst/>
                <a:latin typeface="+mn-lt"/>
                <a:ea typeface="+mn-ea"/>
                <a:cs typeface="+mn-cs"/>
              </a:rPr>
              <a:t>Note, we also ask this question among the unvaccinated (page 19)</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C4AAF6-3848-9941-A366-F290F7A192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892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48</a:t>
            </a:fld>
            <a:endParaRPr lang="en-US" dirty="0"/>
          </a:p>
        </p:txBody>
      </p:sp>
    </p:spTree>
    <p:extLst>
      <p:ext uri="{BB962C8B-B14F-4D97-AF65-F5344CB8AC3E}">
        <p14:creationId xmlns:p14="http://schemas.microsoft.com/office/powerpoint/2010/main" val="404469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8</a:t>
            </a:fld>
            <a:endParaRPr lang="en-US" dirty="0"/>
          </a:p>
        </p:txBody>
      </p:sp>
    </p:spTree>
    <p:extLst>
      <p:ext uri="{BB962C8B-B14F-4D97-AF65-F5344CB8AC3E}">
        <p14:creationId xmlns:p14="http://schemas.microsoft.com/office/powerpoint/2010/main" val="3129293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Have not yet reviewed subgroup differences</a:t>
            </a:r>
          </a:p>
          <a:p>
            <a:endParaRPr lang="en-US" dirty="0"/>
          </a:p>
        </p:txBody>
      </p:sp>
      <p:sp>
        <p:nvSpPr>
          <p:cNvPr id="4" name="Slide Number Placeholder 3"/>
          <p:cNvSpPr>
            <a:spLocks noGrp="1"/>
          </p:cNvSpPr>
          <p:nvPr>
            <p:ph type="sldNum" sz="quarter" idx="5"/>
          </p:nvPr>
        </p:nvSpPr>
        <p:spPr/>
        <p:txBody>
          <a:bodyPr/>
          <a:lstStyle/>
          <a:p>
            <a:fld id="{8CC4AAF6-3848-9941-A366-F290F7A1920E}" type="slidenum">
              <a:rPr lang="en-US" smtClean="0"/>
              <a:pPr/>
              <a:t>49</a:t>
            </a:fld>
            <a:endParaRPr lang="en-US" dirty="0"/>
          </a:p>
        </p:txBody>
      </p:sp>
    </p:spTree>
    <p:extLst>
      <p:ext uri="{BB962C8B-B14F-4D97-AF65-F5344CB8AC3E}">
        <p14:creationId xmlns:p14="http://schemas.microsoft.com/office/powerpoint/2010/main" val="792015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C4AAF6-3848-9941-A366-F290F7A1920E}" type="slidenum">
              <a:rPr lang="en-US" smtClean="0"/>
              <a:pPr/>
              <a:t>50</a:t>
            </a:fld>
            <a:endParaRPr lang="en-US" dirty="0"/>
          </a:p>
        </p:txBody>
      </p:sp>
    </p:spTree>
    <p:extLst>
      <p:ext uri="{BB962C8B-B14F-4D97-AF65-F5344CB8AC3E}">
        <p14:creationId xmlns:p14="http://schemas.microsoft.com/office/powerpoint/2010/main" val="35494683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C4AAF6-3848-9941-A366-F290F7A1920E}" type="slidenum">
              <a:rPr lang="en-US" smtClean="0"/>
              <a:pPr/>
              <a:t>51</a:t>
            </a:fld>
            <a:endParaRPr lang="en-US" dirty="0"/>
          </a:p>
        </p:txBody>
      </p:sp>
    </p:spTree>
    <p:extLst>
      <p:ext uri="{BB962C8B-B14F-4D97-AF65-F5344CB8AC3E}">
        <p14:creationId xmlns:p14="http://schemas.microsoft.com/office/powerpoint/2010/main" val="37203272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C4AAF6-3848-9941-A366-F290F7A192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916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C4AAF6-3848-9941-A366-F290F7A1920E}" type="slidenum">
              <a:rPr lang="en-US" smtClean="0"/>
              <a:pPr/>
              <a:t>9</a:t>
            </a:fld>
            <a:endParaRPr lang="en-US" dirty="0"/>
          </a:p>
        </p:txBody>
      </p:sp>
    </p:spTree>
    <p:extLst>
      <p:ext uri="{BB962C8B-B14F-4D97-AF65-F5344CB8AC3E}">
        <p14:creationId xmlns:p14="http://schemas.microsoft.com/office/powerpoint/2010/main" val="193622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Sub-bases are too small for subgroup analysis</a:t>
            </a:r>
          </a:p>
        </p:txBody>
      </p:sp>
      <p:sp>
        <p:nvSpPr>
          <p:cNvPr id="4" name="Slide Number Placeholder 3"/>
          <p:cNvSpPr>
            <a:spLocks noGrp="1"/>
          </p:cNvSpPr>
          <p:nvPr>
            <p:ph type="sldNum" sz="quarter" idx="5"/>
          </p:nvPr>
        </p:nvSpPr>
        <p:spPr/>
        <p:txBody>
          <a:bodyPr/>
          <a:lstStyle/>
          <a:p>
            <a:fld id="{8CC4AAF6-3848-9941-A366-F290F7A1920E}" type="slidenum">
              <a:rPr lang="en-US" smtClean="0"/>
              <a:pPr/>
              <a:t>11</a:t>
            </a:fld>
            <a:endParaRPr lang="en-US" dirty="0"/>
          </a:p>
        </p:txBody>
      </p:sp>
    </p:spTree>
    <p:extLst>
      <p:ext uri="{BB962C8B-B14F-4D97-AF65-F5344CB8AC3E}">
        <p14:creationId xmlns:p14="http://schemas.microsoft.com/office/powerpoint/2010/main" val="1860124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C4AAF6-3848-9941-A366-F290F7A1920E}" type="slidenum">
              <a:rPr lang="en-US" smtClean="0"/>
              <a:pPr/>
              <a:t>12</a:t>
            </a:fld>
            <a:endParaRPr lang="en-US" dirty="0"/>
          </a:p>
        </p:txBody>
      </p:sp>
    </p:spTree>
    <p:extLst>
      <p:ext uri="{BB962C8B-B14F-4D97-AF65-F5344CB8AC3E}">
        <p14:creationId xmlns:p14="http://schemas.microsoft.com/office/powerpoint/2010/main" val="37634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lvl="2"/>
            <a:endParaRPr lang="en-US" sz="1200" b="0" kern="1200" dirty="0">
              <a:solidFill>
                <a:schemeClr val="tx1"/>
              </a:solidFill>
              <a:effectLst/>
              <a:latin typeface="+mn-lt"/>
              <a:ea typeface="+mn-ea"/>
              <a:cs typeface="+mn-cs"/>
            </a:endParaRPr>
          </a:p>
          <a:p>
            <a:pPr marL="0" lvl="2"/>
            <a:endParaRPr lang="en-US" sz="1200" b="0" kern="1200" dirty="0">
              <a:solidFill>
                <a:schemeClr val="tx1"/>
              </a:solidFill>
              <a:effectLst/>
              <a:latin typeface="+mn-lt"/>
              <a:ea typeface="+mn-ea"/>
              <a:cs typeface="+mn-cs"/>
            </a:endParaRPr>
          </a:p>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C4AAF6-3848-9941-A366-F290F7A1920E}" type="slidenum">
              <a:rPr lang="en-US" smtClean="0"/>
              <a:pPr/>
              <a:t>13</a:t>
            </a:fld>
            <a:endParaRPr lang="en-US" dirty="0"/>
          </a:p>
        </p:txBody>
      </p:sp>
    </p:spTree>
    <p:extLst>
      <p:ext uri="{BB962C8B-B14F-4D97-AF65-F5344CB8AC3E}">
        <p14:creationId xmlns:p14="http://schemas.microsoft.com/office/powerpoint/2010/main" val="145136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lvl="2"/>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C4AAF6-3848-9941-A366-F290F7A1920E}" type="slidenum">
              <a:rPr lang="en-US" smtClean="0"/>
              <a:pPr/>
              <a:t>14</a:t>
            </a:fld>
            <a:endParaRPr lang="en-US" dirty="0"/>
          </a:p>
        </p:txBody>
      </p:sp>
    </p:spTree>
    <p:extLst>
      <p:ext uri="{BB962C8B-B14F-4D97-AF65-F5344CB8AC3E}">
        <p14:creationId xmlns:p14="http://schemas.microsoft.com/office/powerpoint/2010/main" val="230331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26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Tree>
    <p:extLst>
      <p:ext uri="{BB962C8B-B14F-4D97-AF65-F5344CB8AC3E}">
        <p14:creationId xmlns:p14="http://schemas.microsoft.com/office/powerpoint/2010/main" val="75258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 divider with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A715D68-1FC6-404E-8798-E1D45A6E8406}"/>
              </a:ext>
            </a:extLst>
          </p:cNvPr>
          <p:cNvSpPr>
            <a:spLocks noGrp="1"/>
          </p:cNvSpPr>
          <p:nvPr>
            <p:ph type="pic" sz="quarter" idx="10"/>
          </p:nvPr>
        </p:nvSpPr>
        <p:spPr>
          <a:xfrm>
            <a:off x="-88900" y="-101600"/>
            <a:ext cx="12458700" cy="7086600"/>
          </a:xfrm>
          <a:prstGeom prst="rect">
            <a:avLst/>
          </a:prstGeom>
        </p:spPr>
        <p:txBody>
          <a:bodyPr/>
          <a:lstStyle/>
          <a:p>
            <a:endParaRPr lang="en-US" dirty="0"/>
          </a:p>
        </p:txBody>
      </p:sp>
      <p:sp>
        <p:nvSpPr>
          <p:cNvPr id="5" name="Rectangle 4">
            <a:extLst>
              <a:ext uri="{FF2B5EF4-FFF2-40B4-BE49-F238E27FC236}">
                <a16:creationId xmlns:a16="http://schemas.microsoft.com/office/drawing/2014/main" id="{193E3BCC-743C-8B49-B456-B94CECF294CF}"/>
              </a:ext>
            </a:extLst>
          </p:cNvPr>
          <p:cNvSpPr/>
          <p:nvPr userDrawn="1"/>
        </p:nvSpPr>
        <p:spPr>
          <a:xfrm>
            <a:off x="2082752" y="1604858"/>
            <a:ext cx="8026495" cy="1846659"/>
          </a:xfrm>
          <a:prstGeom prst="rect">
            <a:avLst/>
          </a:prstGeom>
          <a:solidFill>
            <a:srgbClr val="467233"/>
          </a:solidFill>
        </p:spPr>
        <p:txBody>
          <a:bodyPr wrap="square" lIns="640080" tIns="640080" rIns="640080" bIns="640080">
            <a:spAutoFit/>
          </a:bodyPr>
          <a:lstStyle/>
          <a:p>
            <a:endParaRPr lang="en-US" sz="3600" dirty="0">
              <a:solidFill>
                <a:srgbClr val="FFFFFF"/>
              </a:solidFill>
              <a:latin typeface="Century Gothic" panose="020B0502020202020204" pitchFamily="34" charset="0"/>
              <a:ea typeface="Arial"/>
              <a:cs typeface="Arial"/>
              <a:sym typeface="Helvetica Neue" pitchFamily="-109" charset="0"/>
            </a:endParaRPr>
          </a:p>
        </p:txBody>
      </p:sp>
    </p:spTree>
    <p:extLst>
      <p:ext uri="{BB962C8B-B14F-4D97-AF65-F5344CB8AC3E}">
        <p14:creationId xmlns:p14="http://schemas.microsoft.com/office/powerpoint/2010/main" val="391869033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5644723"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NC DHHS COVID – 19 Response</a:t>
            </a: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a:ext>
            </a:extLst>
          </a:blip>
          <a:stretch>
            <a:fillRect/>
          </a:stretch>
        </p:blipFill>
        <p:spPr>
          <a:xfrm>
            <a:off x="133222" y="4599709"/>
            <a:ext cx="3197561" cy="1765581"/>
          </a:xfrm>
          <a:prstGeom prst="rect">
            <a:avLst/>
          </a:prstGeom>
        </p:spPr>
      </p:pic>
    </p:spTree>
    <p:extLst>
      <p:ext uri="{BB962C8B-B14F-4D97-AF65-F5344CB8AC3E}">
        <p14:creationId xmlns:p14="http://schemas.microsoft.com/office/powerpoint/2010/main" val="204707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dirty="0">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4131719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3">
            <a:extLst>
              <a:ext uri="{FF2B5EF4-FFF2-40B4-BE49-F238E27FC236}">
                <a16:creationId xmlns:a16="http://schemas.microsoft.com/office/drawing/2014/main" id="{75F5F32B-AADB-4B0D-A425-9AFF140B2EDB}"/>
              </a:ext>
            </a:extLst>
          </p:cNvPr>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b="1" i="0" smtClean="0">
                <a:latin typeface="Arial" panose="020B0604020202020204" pitchFamily="34" charset="0"/>
                <a:cs typeface="Arial" panose="020B0604020202020204" pitchFamily="34" charset="0"/>
              </a:rPr>
              <a:pPr/>
              <a:t>‹#›</a:t>
            </a:fld>
            <a:endParaRPr lang="en-US" sz="9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183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322AF-49EA-E747-AA1D-A576ACCC85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BBEAFF-2100-2A41-9237-D59355555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CD8D83-530D-3245-9F31-E38AF5BD088D}"/>
              </a:ext>
            </a:extLst>
          </p:cNvPr>
          <p:cNvSpPr>
            <a:spLocks noGrp="1"/>
          </p:cNvSpPr>
          <p:nvPr>
            <p:ph type="dt" sz="half" idx="10"/>
          </p:nvPr>
        </p:nvSpPr>
        <p:spPr/>
        <p:txBody>
          <a:bodyPr/>
          <a:lstStyle/>
          <a:p>
            <a:fld id="{8C0256F9-1483-D042-AB7F-858DC92AE3E5}" type="datetimeFigureOut">
              <a:rPr lang="en-US" smtClean="0"/>
              <a:t>10/12/21</a:t>
            </a:fld>
            <a:endParaRPr lang="en-US" dirty="0"/>
          </a:p>
        </p:txBody>
      </p:sp>
      <p:sp>
        <p:nvSpPr>
          <p:cNvPr id="5" name="Footer Placeholder 4">
            <a:extLst>
              <a:ext uri="{FF2B5EF4-FFF2-40B4-BE49-F238E27FC236}">
                <a16:creationId xmlns:a16="http://schemas.microsoft.com/office/drawing/2014/main" id="{E8AD5951-D5B0-0145-987E-47D8187B63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E06883-7F10-6548-A918-65D3EF6E934B}"/>
              </a:ext>
            </a:extLst>
          </p:cNvPr>
          <p:cNvSpPr>
            <a:spLocks noGrp="1"/>
          </p:cNvSpPr>
          <p:nvPr>
            <p:ph type="sldNum" sz="quarter" idx="12"/>
          </p:nvPr>
        </p:nvSpPr>
        <p:spPr/>
        <p:txBody>
          <a:bodyPr/>
          <a:lstStyle/>
          <a:p>
            <a:fld id="{59FD12F2-A4E1-8844-934B-2D0BBE493A1F}" type="slidenum">
              <a:rPr lang="en-US" smtClean="0"/>
              <a:t>‹#›</a:t>
            </a:fld>
            <a:endParaRPr lang="en-US" dirty="0"/>
          </a:p>
        </p:txBody>
      </p:sp>
    </p:spTree>
    <p:extLst>
      <p:ext uri="{BB962C8B-B14F-4D97-AF65-F5344CB8AC3E}">
        <p14:creationId xmlns:p14="http://schemas.microsoft.com/office/powerpoint/2010/main" val="3118283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5310531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reen divider with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A715D68-1FC6-404E-8798-E1D45A6E8406}"/>
              </a:ext>
            </a:extLst>
          </p:cNvPr>
          <p:cNvSpPr>
            <a:spLocks noGrp="1"/>
          </p:cNvSpPr>
          <p:nvPr>
            <p:ph type="pic" sz="quarter" idx="10"/>
          </p:nvPr>
        </p:nvSpPr>
        <p:spPr>
          <a:xfrm>
            <a:off x="-88900" y="-101600"/>
            <a:ext cx="12458700" cy="7086600"/>
          </a:xfrm>
          <a:prstGeom prst="rect">
            <a:avLst/>
          </a:prstGeom>
        </p:spPr>
        <p:txBody>
          <a:bodyPr/>
          <a:lstStyle/>
          <a:p>
            <a:endParaRPr lang="en-US" dirty="0"/>
          </a:p>
        </p:txBody>
      </p:sp>
      <p:sp>
        <p:nvSpPr>
          <p:cNvPr id="5" name="Rectangle 4">
            <a:extLst>
              <a:ext uri="{FF2B5EF4-FFF2-40B4-BE49-F238E27FC236}">
                <a16:creationId xmlns:a16="http://schemas.microsoft.com/office/drawing/2014/main" id="{193E3BCC-743C-8B49-B456-B94CECF294CF}"/>
              </a:ext>
            </a:extLst>
          </p:cNvPr>
          <p:cNvSpPr/>
          <p:nvPr userDrawn="1"/>
        </p:nvSpPr>
        <p:spPr>
          <a:xfrm>
            <a:off x="2082752" y="1604858"/>
            <a:ext cx="8026495" cy="1846659"/>
          </a:xfrm>
          <a:prstGeom prst="rect">
            <a:avLst/>
          </a:prstGeom>
          <a:solidFill>
            <a:srgbClr val="467233"/>
          </a:solidFill>
        </p:spPr>
        <p:txBody>
          <a:bodyPr wrap="square" lIns="640080" tIns="640080" rIns="640080" bIns="640080">
            <a:spAutoFit/>
          </a:bodyPr>
          <a:lstStyle/>
          <a:p>
            <a:endParaRPr lang="en-US" sz="3600" dirty="0">
              <a:solidFill>
                <a:srgbClr val="FFFFFF"/>
              </a:solidFill>
              <a:latin typeface="Century Gothic" panose="020B0502020202020204" pitchFamily="34" charset="0"/>
              <a:ea typeface="Arial"/>
              <a:cs typeface="Arial"/>
              <a:sym typeface="Helvetica Neue" pitchFamily="-109" charset="0"/>
            </a:endParaRPr>
          </a:p>
        </p:txBody>
      </p:sp>
    </p:spTree>
    <p:extLst>
      <p:ext uri="{BB962C8B-B14F-4D97-AF65-F5344CB8AC3E}">
        <p14:creationId xmlns:p14="http://schemas.microsoft.com/office/powerpoint/2010/main" val="3802690184"/>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ue blank">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6709F968-C8B0-8D4F-A841-65855A50B4CA}"/>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
        <p:nvSpPr>
          <p:cNvPr id="6" name="Text Placeholder 11">
            <a:extLst>
              <a:ext uri="{FF2B5EF4-FFF2-40B4-BE49-F238E27FC236}">
                <a16:creationId xmlns:a16="http://schemas.microsoft.com/office/drawing/2014/main" id="{45F3A90D-F67E-C248-8E0E-FE7B8D53A331}"/>
              </a:ext>
            </a:extLst>
          </p:cNvPr>
          <p:cNvSpPr>
            <a:spLocks noGrp="1"/>
          </p:cNvSpPr>
          <p:nvPr>
            <p:ph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spTree>
    <p:extLst>
      <p:ext uri="{BB962C8B-B14F-4D97-AF65-F5344CB8AC3E}">
        <p14:creationId xmlns:p14="http://schemas.microsoft.com/office/powerpoint/2010/main" val="313731075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en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DC0ADF5-9AC8-374C-B5A2-B8BC3D8FCD72}"/>
              </a:ext>
            </a:extLst>
          </p:cNvPr>
          <p:cNvSpPr>
            <a:spLocks noGrp="1"/>
          </p:cNvSpPr>
          <p:nvPr>
            <p:ph type="pic" sz="quarter" idx="10"/>
          </p:nvPr>
        </p:nvSpPr>
        <p:spPr>
          <a:xfrm>
            <a:off x="8089900" y="177800"/>
            <a:ext cx="4102100" cy="6680200"/>
          </a:xfrm>
        </p:spPr>
        <p:txBody>
          <a:bodyPr/>
          <a:lstStyle/>
          <a:p>
            <a:endParaRPr lang="en-US" dirty="0"/>
          </a:p>
        </p:txBody>
      </p:sp>
      <p:sp>
        <p:nvSpPr>
          <p:cNvPr id="8" name="Rectangle 5">
            <a:extLst>
              <a:ext uri="{FF2B5EF4-FFF2-40B4-BE49-F238E27FC236}">
                <a16:creationId xmlns:a16="http://schemas.microsoft.com/office/drawing/2014/main" id="{6709F968-C8B0-8D4F-A841-65855A50B4CA}"/>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
        <p:nvSpPr>
          <p:cNvPr id="6" name="Text Placeholder 11">
            <a:extLst>
              <a:ext uri="{FF2B5EF4-FFF2-40B4-BE49-F238E27FC236}">
                <a16:creationId xmlns:a16="http://schemas.microsoft.com/office/drawing/2014/main" id="{45F3A90D-F67E-C248-8E0E-FE7B8D53A331}"/>
              </a:ext>
            </a:extLst>
          </p:cNvPr>
          <p:cNvSpPr>
            <a:spLocks noGrp="1"/>
          </p:cNvSpPr>
          <p:nvPr>
            <p:ph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cxnSp>
        <p:nvCxnSpPr>
          <p:cNvPr id="7" name="Straight Connector 6">
            <a:extLst>
              <a:ext uri="{FF2B5EF4-FFF2-40B4-BE49-F238E27FC236}">
                <a16:creationId xmlns:a16="http://schemas.microsoft.com/office/drawing/2014/main" id="{031E336D-1891-4344-A12F-D4F090D8790C}"/>
              </a:ext>
            </a:extLst>
          </p:cNvPr>
          <p:cNvCxnSpPr>
            <a:cxnSpLocks/>
          </p:cNvCxnSpPr>
          <p:nvPr userDrawn="1"/>
        </p:nvCxnSpPr>
        <p:spPr>
          <a:xfrm>
            <a:off x="949532" y="1616766"/>
            <a:ext cx="11242468" cy="0"/>
          </a:xfrm>
          <a:prstGeom prst="line">
            <a:avLst/>
          </a:prstGeom>
          <a:ln w="38100">
            <a:solidFill>
              <a:srgbClr val="4672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447743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en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DC0ADF5-9AC8-374C-B5A2-B8BC3D8FCD72}"/>
              </a:ext>
            </a:extLst>
          </p:cNvPr>
          <p:cNvSpPr>
            <a:spLocks noGrp="1"/>
          </p:cNvSpPr>
          <p:nvPr>
            <p:ph type="pic" sz="quarter" idx="10"/>
          </p:nvPr>
        </p:nvSpPr>
        <p:spPr>
          <a:xfrm>
            <a:off x="8089900" y="177800"/>
            <a:ext cx="4102100" cy="6680200"/>
          </a:xfrm>
        </p:spPr>
        <p:txBody>
          <a:bodyPr/>
          <a:lstStyle/>
          <a:p>
            <a:endParaRPr lang="en-US" dirty="0"/>
          </a:p>
        </p:txBody>
      </p:sp>
      <p:sp>
        <p:nvSpPr>
          <p:cNvPr id="8" name="Rectangle 5">
            <a:extLst>
              <a:ext uri="{FF2B5EF4-FFF2-40B4-BE49-F238E27FC236}">
                <a16:creationId xmlns:a16="http://schemas.microsoft.com/office/drawing/2014/main" id="{6709F968-C8B0-8D4F-A841-65855A50B4CA}"/>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
        <p:nvSpPr>
          <p:cNvPr id="6" name="Text Placeholder 11">
            <a:extLst>
              <a:ext uri="{FF2B5EF4-FFF2-40B4-BE49-F238E27FC236}">
                <a16:creationId xmlns:a16="http://schemas.microsoft.com/office/drawing/2014/main" id="{45F3A90D-F67E-C248-8E0E-FE7B8D53A331}"/>
              </a:ext>
            </a:extLst>
          </p:cNvPr>
          <p:cNvSpPr>
            <a:spLocks noGrp="1"/>
          </p:cNvSpPr>
          <p:nvPr>
            <p:ph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cxnSp>
        <p:nvCxnSpPr>
          <p:cNvPr id="7" name="Straight Connector 6">
            <a:extLst>
              <a:ext uri="{FF2B5EF4-FFF2-40B4-BE49-F238E27FC236}">
                <a16:creationId xmlns:a16="http://schemas.microsoft.com/office/drawing/2014/main" id="{031E336D-1891-4344-A12F-D4F090D8790C}"/>
              </a:ext>
            </a:extLst>
          </p:cNvPr>
          <p:cNvCxnSpPr>
            <a:cxnSpLocks/>
          </p:cNvCxnSpPr>
          <p:nvPr userDrawn="1"/>
        </p:nvCxnSpPr>
        <p:spPr>
          <a:xfrm>
            <a:off x="949532" y="1616766"/>
            <a:ext cx="11242468" cy="0"/>
          </a:xfrm>
          <a:prstGeom prst="line">
            <a:avLst/>
          </a:prstGeom>
          <a:ln w="38100">
            <a:solidFill>
              <a:srgbClr val="4672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41412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 blank">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6709F968-C8B0-8D4F-A841-65855A50B4CA}"/>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
        <p:nvSpPr>
          <p:cNvPr id="6" name="Text Placeholder 11">
            <a:extLst>
              <a:ext uri="{FF2B5EF4-FFF2-40B4-BE49-F238E27FC236}">
                <a16:creationId xmlns:a16="http://schemas.microsoft.com/office/drawing/2014/main" id="{45F3A90D-F67E-C248-8E0E-FE7B8D53A331}"/>
              </a:ext>
            </a:extLst>
          </p:cNvPr>
          <p:cNvSpPr>
            <a:spLocks noGrp="1"/>
          </p:cNvSpPr>
          <p:nvPr>
            <p:ph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spTree>
    <p:extLst>
      <p:ext uri="{BB962C8B-B14F-4D97-AF65-F5344CB8AC3E}">
        <p14:creationId xmlns:p14="http://schemas.microsoft.com/office/powerpoint/2010/main" val="300921866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252334" y="529970"/>
            <a:ext cx="10172937" cy="695740"/>
          </a:xfrm>
        </p:spPr>
        <p:txBody>
          <a:bodyPr/>
          <a:lstStyle>
            <a:lvl1pPr>
              <a:lnSpc>
                <a:spcPct val="90000"/>
              </a:lnSpc>
              <a:defRPr sz="2200" b="0">
                <a:solidFill>
                  <a:schemeClr val="accent1"/>
                </a:solidFill>
                <a:latin typeface="Arial" panose="020B0604020202020204" pitchFamily="34" charset="0"/>
                <a:cs typeface="Arial" panose="020B0604020202020204" pitchFamily="34" charset="0"/>
              </a:defRPr>
            </a:lvl1pPr>
          </a:lstStyle>
          <a:p>
            <a:r>
              <a:rPr lang="en-ZA"/>
              <a:t>This title-only layout leaves oodles of white space and </a:t>
            </a:r>
            <a:br>
              <a:rPr lang="en-ZA"/>
            </a:br>
            <a:r>
              <a:rPr lang="en-ZA"/>
              <a:t>is ideal for busy slides with lots of charts and graphics, </a:t>
            </a:r>
            <a:br>
              <a:rPr lang="en-ZA"/>
            </a:br>
            <a:r>
              <a:rPr lang="en-ZA"/>
              <a:t>and for slides with really long descriptors.  </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accent1"/>
                </a:solidFill>
              </a:defRPr>
            </a:lvl1pPr>
          </a:lstStyle>
          <a:p>
            <a:r>
              <a:rPr lang="en-ZA" dirty="0"/>
              <a:t>  </a:t>
            </a:r>
          </a:p>
        </p:txBody>
      </p:sp>
    </p:spTree>
    <p:extLst>
      <p:ext uri="{BB962C8B-B14F-4D97-AF65-F5344CB8AC3E}">
        <p14:creationId xmlns:p14="http://schemas.microsoft.com/office/powerpoint/2010/main" val="1760529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DC0ADF5-9AC8-374C-B5A2-B8BC3D8FCD72}"/>
              </a:ext>
            </a:extLst>
          </p:cNvPr>
          <p:cNvSpPr>
            <a:spLocks noGrp="1"/>
          </p:cNvSpPr>
          <p:nvPr>
            <p:ph type="pic" sz="quarter" idx="10"/>
          </p:nvPr>
        </p:nvSpPr>
        <p:spPr>
          <a:xfrm>
            <a:off x="8089900" y="177800"/>
            <a:ext cx="4102100" cy="6680200"/>
          </a:xfrm>
        </p:spPr>
        <p:txBody>
          <a:bodyPr/>
          <a:lstStyle/>
          <a:p>
            <a:endParaRPr lang="en-US" dirty="0"/>
          </a:p>
        </p:txBody>
      </p:sp>
      <p:sp>
        <p:nvSpPr>
          <p:cNvPr id="8" name="Rectangle 5">
            <a:extLst>
              <a:ext uri="{FF2B5EF4-FFF2-40B4-BE49-F238E27FC236}">
                <a16:creationId xmlns:a16="http://schemas.microsoft.com/office/drawing/2014/main" id="{6709F968-C8B0-8D4F-A841-65855A50B4CA}"/>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
        <p:nvSpPr>
          <p:cNvPr id="6" name="Text Placeholder 11">
            <a:extLst>
              <a:ext uri="{FF2B5EF4-FFF2-40B4-BE49-F238E27FC236}">
                <a16:creationId xmlns:a16="http://schemas.microsoft.com/office/drawing/2014/main" id="{45F3A90D-F67E-C248-8E0E-FE7B8D53A331}"/>
              </a:ext>
            </a:extLst>
          </p:cNvPr>
          <p:cNvSpPr>
            <a:spLocks noGrp="1"/>
          </p:cNvSpPr>
          <p:nvPr>
            <p:ph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cxnSp>
        <p:nvCxnSpPr>
          <p:cNvPr id="5" name="Straight Connector 4">
            <a:extLst>
              <a:ext uri="{FF2B5EF4-FFF2-40B4-BE49-F238E27FC236}">
                <a16:creationId xmlns:a16="http://schemas.microsoft.com/office/drawing/2014/main" id="{FDB3CF89-5DB8-7647-AE36-93A0F9EC5A53}"/>
              </a:ext>
            </a:extLst>
          </p:cNvPr>
          <p:cNvCxnSpPr>
            <a:cxnSpLocks/>
          </p:cNvCxnSpPr>
          <p:nvPr userDrawn="1"/>
        </p:nvCxnSpPr>
        <p:spPr>
          <a:xfrm>
            <a:off x="949532" y="1616766"/>
            <a:ext cx="11242468" cy="0"/>
          </a:xfrm>
          <a:prstGeom prst="line">
            <a:avLst/>
          </a:prstGeom>
          <a:ln w="38100">
            <a:solidFill>
              <a:srgbClr val="4D87A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528009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6709F968-C8B0-8D4F-A841-65855A50B4CA}"/>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
        <p:nvSpPr>
          <p:cNvPr id="6" name="Text Placeholder 11">
            <a:extLst>
              <a:ext uri="{FF2B5EF4-FFF2-40B4-BE49-F238E27FC236}">
                <a16:creationId xmlns:a16="http://schemas.microsoft.com/office/drawing/2014/main" id="{45F3A90D-F67E-C248-8E0E-FE7B8D53A331}"/>
              </a:ext>
            </a:extLst>
          </p:cNvPr>
          <p:cNvSpPr>
            <a:spLocks noGrp="1"/>
          </p:cNvSpPr>
          <p:nvPr>
            <p:ph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spTree>
    <p:extLst>
      <p:ext uri="{BB962C8B-B14F-4D97-AF65-F5344CB8AC3E}">
        <p14:creationId xmlns:p14="http://schemas.microsoft.com/office/powerpoint/2010/main" val="3339373488"/>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DC0ADF5-9AC8-374C-B5A2-B8BC3D8FCD72}"/>
              </a:ext>
            </a:extLst>
          </p:cNvPr>
          <p:cNvSpPr>
            <a:spLocks noGrp="1"/>
          </p:cNvSpPr>
          <p:nvPr>
            <p:ph type="pic" sz="quarter" idx="10"/>
          </p:nvPr>
        </p:nvSpPr>
        <p:spPr>
          <a:xfrm>
            <a:off x="8089900" y="177800"/>
            <a:ext cx="4102100" cy="6680200"/>
          </a:xfrm>
        </p:spPr>
        <p:txBody>
          <a:bodyPr/>
          <a:lstStyle/>
          <a:p>
            <a:endParaRPr lang="en-US" dirty="0"/>
          </a:p>
        </p:txBody>
      </p:sp>
      <p:sp>
        <p:nvSpPr>
          <p:cNvPr id="8" name="Rectangle 5">
            <a:extLst>
              <a:ext uri="{FF2B5EF4-FFF2-40B4-BE49-F238E27FC236}">
                <a16:creationId xmlns:a16="http://schemas.microsoft.com/office/drawing/2014/main" id="{6709F968-C8B0-8D4F-A841-65855A50B4CA}"/>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
        <p:nvSpPr>
          <p:cNvPr id="6" name="Text Placeholder 11">
            <a:extLst>
              <a:ext uri="{FF2B5EF4-FFF2-40B4-BE49-F238E27FC236}">
                <a16:creationId xmlns:a16="http://schemas.microsoft.com/office/drawing/2014/main" id="{45F3A90D-F67E-C248-8E0E-FE7B8D53A331}"/>
              </a:ext>
            </a:extLst>
          </p:cNvPr>
          <p:cNvSpPr>
            <a:spLocks noGrp="1"/>
          </p:cNvSpPr>
          <p:nvPr>
            <p:ph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cxnSp>
        <p:nvCxnSpPr>
          <p:cNvPr id="5" name="Straight Connector 4">
            <a:extLst>
              <a:ext uri="{FF2B5EF4-FFF2-40B4-BE49-F238E27FC236}">
                <a16:creationId xmlns:a16="http://schemas.microsoft.com/office/drawing/2014/main" id="{FDB3CF89-5DB8-7647-AE36-93A0F9EC5A53}"/>
              </a:ext>
            </a:extLst>
          </p:cNvPr>
          <p:cNvCxnSpPr>
            <a:cxnSpLocks/>
          </p:cNvCxnSpPr>
          <p:nvPr userDrawn="1"/>
        </p:nvCxnSpPr>
        <p:spPr>
          <a:xfrm>
            <a:off x="949532" y="1616766"/>
            <a:ext cx="11242468" cy="0"/>
          </a:xfrm>
          <a:prstGeom prst="line">
            <a:avLst/>
          </a:prstGeom>
          <a:ln w="38100">
            <a:solidFill>
              <a:srgbClr val="4D87A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112053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6709F968-C8B0-8D4F-A841-65855A50B4CA}"/>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
        <p:nvSpPr>
          <p:cNvPr id="6" name="Text Placeholder 11">
            <a:extLst>
              <a:ext uri="{FF2B5EF4-FFF2-40B4-BE49-F238E27FC236}">
                <a16:creationId xmlns:a16="http://schemas.microsoft.com/office/drawing/2014/main" id="{45F3A90D-F67E-C248-8E0E-FE7B8D53A331}"/>
              </a:ext>
            </a:extLst>
          </p:cNvPr>
          <p:cNvSpPr>
            <a:spLocks noGrp="1"/>
          </p:cNvSpPr>
          <p:nvPr>
            <p:ph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spTree>
    <p:extLst>
      <p:ext uri="{BB962C8B-B14F-4D97-AF65-F5344CB8AC3E}">
        <p14:creationId xmlns:p14="http://schemas.microsoft.com/office/powerpoint/2010/main" val="2138576574"/>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252334" y="529970"/>
            <a:ext cx="10172937" cy="695740"/>
          </a:xfrm>
        </p:spPr>
        <p:txBody>
          <a:bodyPr/>
          <a:lstStyle>
            <a:lvl1pPr>
              <a:lnSpc>
                <a:spcPct val="90000"/>
              </a:lnSpc>
              <a:defRPr sz="2200" b="0">
                <a:solidFill>
                  <a:schemeClr val="accent1"/>
                </a:solidFill>
                <a:latin typeface="Arial" panose="020B0604020202020204" pitchFamily="34" charset="0"/>
                <a:cs typeface="Arial" panose="020B0604020202020204" pitchFamily="34" charset="0"/>
              </a:defRPr>
            </a:lvl1pPr>
          </a:lstStyle>
          <a:p>
            <a:r>
              <a:rPr lang="en-ZA"/>
              <a:t>This title-only layout leaves oodles of white space and </a:t>
            </a:r>
            <a:br>
              <a:rPr lang="en-ZA"/>
            </a:br>
            <a:r>
              <a:rPr lang="en-ZA"/>
              <a:t>is ideal for busy slides with lots of charts and graphics, </a:t>
            </a:r>
            <a:br>
              <a:rPr lang="en-ZA"/>
            </a:br>
            <a:r>
              <a:rPr lang="en-ZA"/>
              <a:t>and for slides with really long descriptors.  </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accent1"/>
                </a:solidFill>
              </a:defRPr>
            </a:lvl1pPr>
          </a:lstStyle>
          <a:p>
            <a:r>
              <a:rPr lang="en-ZA" dirty="0"/>
              <a:t>  </a:t>
            </a:r>
          </a:p>
        </p:txBody>
      </p:sp>
    </p:spTree>
    <p:extLst>
      <p:ext uri="{BB962C8B-B14F-4D97-AF65-F5344CB8AC3E}">
        <p14:creationId xmlns:p14="http://schemas.microsoft.com/office/powerpoint/2010/main" val="1405000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DC0ADF5-9AC8-374C-B5A2-B8BC3D8FCD72}"/>
              </a:ext>
            </a:extLst>
          </p:cNvPr>
          <p:cNvSpPr>
            <a:spLocks noGrp="1"/>
          </p:cNvSpPr>
          <p:nvPr>
            <p:ph type="pic" sz="quarter" idx="10"/>
          </p:nvPr>
        </p:nvSpPr>
        <p:spPr>
          <a:xfrm>
            <a:off x="8089900" y="177800"/>
            <a:ext cx="4102100" cy="6680200"/>
          </a:xfrm>
        </p:spPr>
        <p:txBody>
          <a:bodyPr/>
          <a:lstStyle/>
          <a:p>
            <a:endParaRPr lang="en-US" dirty="0"/>
          </a:p>
        </p:txBody>
      </p:sp>
      <p:sp>
        <p:nvSpPr>
          <p:cNvPr id="8" name="Rectangle 5">
            <a:extLst>
              <a:ext uri="{FF2B5EF4-FFF2-40B4-BE49-F238E27FC236}">
                <a16:creationId xmlns:a16="http://schemas.microsoft.com/office/drawing/2014/main" id="{6709F968-C8B0-8D4F-A841-65855A50B4CA}"/>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
        <p:nvSpPr>
          <p:cNvPr id="6" name="Text Placeholder 11">
            <a:extLst>
              <a:ext uri="{FF2B5EF4-FFF2-40B4-BE49-F238E27FC236}">
                <a16:creationId xmlns:a16="http://schemas.microsoft.com/office/drawing/2014/main" id="{45F3A90D-F67E-C248-8E0E-FE7B8D53A331}"/>
              </a:ext>
            </a:extLst>
          </p:cNvPr>
          <p:cNvSpPr>
            <a:spLocks noGrp="1"/>
          </p:cNvSpPr>
          <p:nvPr>
            <p:ph idx="1"/>
          </p:nvPr>
        </p:nvSpPr>
        <p:spPr>
          <a:xfrm>
            <a:off x="838200" y="1152135"/>
            <a:ext cx="6426200" cy="5241586"/>
          </a:xfrm>
          <a:prstGeom prst="rect">
            <a:avLst/>
          </a:prstGeom>
        </p:spPr>
        <p:txBody>
          <a:bodyPr vert="horz" lIns="91440" tIns="45720" rIns="91440" bIns="45720" rtlCol="0">
            <a:normAutofit/>
          </a:bodyPr>
          <a:lstStyle/>
          <a:p>
            <a:pPr lvl="0"/>
            <a:r>
              <a:rPr lang="en-US" dirty="0"/>
              <a:t>Click to edit Master text styles</a:t>
            </a:r>
          </a:p>
          <a:p>
            <a:pPr lvl="1"/>
            <a:endParaRPr lang="en-US" dirty="0"/>
          </a:p>
          <a:p>
            <a:pPr lvl="1"/>
            <a:r>
              <a:rPr lang="en-US" dirty="0"/>
              <a:t>Second level</a:t>
            </a:r>
          </a:p>
          <a:p>
            <a:pPr lvl="2"/>
            <a:r>
              <a:rPr lang="en-US" dirty="0"/>
              <a:t>Third level</a:t>
            </a:r>
          </a:p>
        </p:txBody>
      </p:sp>
      <p:cxnSp>
        <p:nvCxnSpPr>
          <p:cNvPr id="5" name="Straight Connector 4">
            <a:extLst>
              <a:ext uri="{FF2B5EF4-FFF2-40B4-BE49-F238E27FC236}">
                <a16:creationId xmlns:a16="http://schemas.microsoft.com/office/drawing/2014/main" id="{FDB3CF89-5DB8-7647-AE36-93A0F9EC5A53}"/>
              </a:ext>
            </a:extLst>
          </p:cNvPr>
          <p:cNvCxnSpPr>
            <a:cxnSpLocks/>
          </p:cNvCxnSpPr>
          <p:nvPr userDrawn="1"/>
        </p:nvCxnSpPr>
        <p:spPr>
          <a:xfrm>
            <a:off x="949532" y="1616766"/>
            <a:ext cx="11242468" cy="0"/>
          </a:xfrm>
          <a:prstGeom prst="line">
            <a:avLst/>
          </a:prstGeom>
          <a:ln w="38100">
            <a:solidFill>
              <a:srgbClr val="4D87A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05095"/>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6709F968-C8B0-8D4F-A841-65855A50B4CA}"/>
              </a:ext>
            </a:extLst>
          </p:cNvPr>
          <p:cNvSpPr>
            <a:spLocks/>
          </p:cNvSpPr>
          <p:nvPr userDrawn="1"/>
        </p:nvSpPr>
        <p:spPr bwMode="auto">
          <a:xfrm>
            <a:off x="601415" y="6434258"/>
            <a:ext cx="3155337" cy="160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
        <p:nvSpPr>
          <p:cNvPr id="6" name="Text Placeholder 11">
            <a:extLst>
              <a:ext uri="{FF2B5EF4-FFF2-40B4-BE49-F238E27FC236}">
                <a16:creationId xmlns:a16="http://schemas.microsoft.com/office/drawing/2014/main" id="{45F3A90D-F67E-C248-8E0E-FE7B8D53A331}"/>
              </a:ext>
            </a:extLst>
          </p:cNvPr>
          <p:cNvSpPr>
            <a:spLocks noGrp="1"/>
          </p:cNvSpPr>
          <p:nvPr>
            <p:ph idx="1"/>
          </p:nvPr>
        </p:nvSpPr>
        <p:spPr>
          <a:xfrm>
            <a:off x="838200" y="1152135"/>
            <a:ext cx="6426200" cy="5241586"/>
          </a:xfrm>
          <a:prstGeom prst="rect">
            <a:avLst/>
          </a:prstGeom>
        </p:spPr>
        <p:txBody>
          <a:bodyPr vert="horz" lIns="91440" tIns="45720" rIns="91440" bIns="45720" rtlCol="0">
            <a:normAutofit/>
          </a:bodyPr>
          <a:lstStyle/>
          <a:p>
            <a:pPr lvl="0"/>
            <a:r>
              <a:rPr lang="en-US" dirty="0"/>
              <a:t>Click to edit Master text styles</a:t>
            </a:r>
          </a:p>
          <a:p>
            <a:pPr lvl="1"/>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92666589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lank">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6709F968-C8B0-8D4F-A841-65855A50B4CA}"/>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
        <p:nvSpPr>
          <p:cNvPr id="6" name="Text Placeholder 11">
            <a:extLst>
              <a:ext uri="{FF2B5EF4-FFF2-40B4-BE49-F238E27FC236}">
                <a16:creationId xmlns:a16="http://schemas.microsoft.com/office/drawing/2014/main" id="{45F3A90D-F67E-C248-8E0E-FE7B8D53A331}"/>
              </a:ext>
            </a:extLst>
          </p:cNvPr>
          <p:cNvSpPr>
            <a:spLocks noGrp="1"/>
          </p:cNvSpPr>
          <p:nvPr>
            <p:ph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spTree>
    <p:extLst>
      <p:ext uri="{BB962C8B-B14F-4D97-AF65-F5344CB8AC3E}">
        <p14:creationId xmlns:p14="http://schemas.microsoft.com/office/powerpoint/2010/main" val="24364469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DC0ADF5-9AC8-374C-B5A2-B8BC3D8FCD72}"/>
              </a:ext>
            </a:extLst>
          </p:cNvPr>
          <p:cNvSpPr>
            <a:spLocks noGrp="1"/>
          </p:cNvSpPr>
          <p:nvPr>
            <p:ph type="pic" sz="quarter" idx="10"/>
          </p:nvPr>
        </p:nvSpPr>
        <p:spPr>
          <a:xfrm>
            <a:off x="8089900" y="177800"/>
            <a:ext cx="4102100" cy="6680200"/>
          </a:xfrm>
        </p:spPr>
        <p:txBody>
          <a:bodyPr/>
          <a:lstStyle/>
          <a:p>
            <a:endParaRPr lang="en-US" dirty="0"/>
          </a:p>
        </p:txBody>
      </p:sp>
      <p:sp>
        <p:nvSpPr>
          <p:cNvPr id="8" name="Rectangle 5">
            <a:extLst>
              <a:ext uri="{FF2B5EF4-FFF2-40B4-BE49-F238E27FC236}">
                <a16:creationId xmlns:a16="http://schemas.microsoft.com/office/drawing/2014/main" id="{6709F968-C8B0-8D4F-A841-65855A50B4CA}"/>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
        <p:nvSpPr>
          <p:cNvPr id="6" name="Text Placeholder 11">
            <a:extLst>
              <a:ext uri="{FF2B5EF4-FFF2-40B4-BE49-F238E27FC236}">
                <a16:creationId xmlns:a16="http://schemas.microsoft.com/office/drawing/2014/main" id="{45F3A90D-F67E-C248-8E0E-FE7B8D53A331}"/>
              </a:ext>
            </a:extLst>
          </p:cNvPr>
          <p:cNvSpPr>
            <a:spLocks noGrp="1"/>
          </p:cNvSpPr>
          <p:nvPr>
            <p:ph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cxnSp>
        <p:nvCxnSpPr>
          <p:cNvPr id="5" name="Straight Connector 4">
            <a:extLst>
              <a:ext uri="{FF2B5EF4-FFF2-40B4-BE49-F238E27FC236}">
                <a16:creationId xmlns:a16="http://schemas.microsoft.com/office/drawing/2014/main" id="{FDB3CF89-5DB8-7647-AE36-93A0F9EC5A53}"/>
              </a:ext>
            </a:extLst>
          </p:cNvPr>
          <p:cNvCxnSpPr>
            <a:cxnSpLocks/>
          </p:cNvCxnSpPr>
          <p:nvPr userDrawn="1"/>
        </p:nvCxnSpPr>
        <p:spPr>
          <a:xfrm>
            <a:off x="949532" y="1616766"/>
            <a:ext cx="11242468" cy="0"/>
          </a:xfrm>
          <a:prstGeom prst="line">
            <a:avLst/>
          </a:prstGeom>
          <a:ln w="38100">
            <a:solidFill>
              <a:srgbClr val="4D87A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16622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DC0ADF5-9AC8-374C-B5A2-B8BC3D8FCD72}"/>
              </a:ext>
            </a:extLst>
          </p:cNvPr>
          <p:cNvSpPr>
            <a:spLocks noGrp="1"/>
          </p:cNvSpPr>
          <p:nvPr>
            <p:ph type="pic" sz="quarter" idx="10"/>
          </p:nvPr>
        </p:nvSpPr>
        <p:spPr>
          <a:xfrm>
            <a:off x="8089900" y="177800"/>
            <a:ext cx="4102100" cy="6680200"/>
          </a:xfrm>
        </p:spPr>
        <p:txBody>
          <a:bodyPr/>
          <a:lstStyle/>
          <a:p>
            <a:endParaRPr lang="en-US" dirty="0"/>
          </a:p>
        </p:txBody>
      </p:sp>
      <p:sp>
        <p:nvSpPr>
          <p:cNvPr id="8" name="Rectangle 5">
            <a:extLst>
              <a:ext uri="{FF2B5EF4-FFF2-40B4-BE49-F238E27FC236}">
                <a16:creationId xmlns:a16="http://schemas.microsoft.com/office/drawing/2014/main" id="{6709F968-C8B0-8D4F-A841-65855A50B4CA}"/>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
        <p:nvSpPr>
          <p:cNvPr id="6" name="Text Placeholder 11">
            <a:extLst>
              <a:ext uri="{FF2B5EF4-FFF2-40B4-BE49-F238E27FC236}">
                <a16:creationId xmlns:a16="http://schemas.microsoft.com/office/drawing/2014/main" id="{45F3A90D-F67E-C248-8E0E-FE7B8D53A331}"/>
              </a:ext>
            </a:extLst>
          </p:cNvPr>
          <p:cNvSpPr>
            <a:spLocks noGrp="1"/>
          </p:cNvSpPr>
          <p:nvPr>
            <p:ph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cxnSp>
        <p:nvCxnSpPr>
          <p:cNvPr id="5" name="Straight Connector 4">
            <a:extLst>
              <a:ext uri="{FF2B5EF4-FFF2-40B4-BE49-F238E27FC236}">
                <a16:creationId xmlns:a16="http://schemas.microsoft.com/office/drawing/2014/main" id="{FDB3CF89-5DB8-7647-AE36-93A0F9EC5A53}"/>
              </a:ext>
            </a:extLst>
          </p:cNvPr>
          <p:cNvCxnSpPr>
            <a:cxnSpLocks/>
          </p:cNvCxnSpPr>
          <p:nvPr userDrawn="1"/>
        </p:nvCxnSpPr>
        <p:spPr>
          <a:xfrm>
            <a:off x="949532" y="1616766"/>
            <a:ext cx="11242468" cy="0"/>
          </a:xfrm>
          <a:prstGeom prst="line">
            <a:avLst/>
          </a:prstGeom>
          <a:ln w="38100">
            <a:solidFill>
              <a:srgbClr val="4D87A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409496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6709F968-C8B0-8D4F-A841-65855A50B4CA}"/>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
        <p:nvSpPr>
          <p:cNvPr id="6" name="Text Placeholder 11">
            <a:extLst>
              <a:ext uri="{FF2B5EF4-FFF2-40B4-BE49-F238E27FC236}">
                <a16:creationId xmlns:a16="http://schemas.microsoft.com/office/drawing/2014/main" id="{45F3A90D-F67E-C248-8E0E-FE7B8D53A331}"/>
              </a:ext>
            </a:extLst>
          </p:cNvPr>
          <p:cNvSpPr>
            <a:spLocks noGrp="1"/>
          </p:cNvSpPr>
          <p:nvPr>
            <p:ph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spTree>
    <p:extLst>
      <p:ext uri="{BB962C8B-B14F-4D97-AF65-F5344CB8AC3E}">
        <p14:creationId xmlns:p14="http://schemas.microsoft.com/office/powerpoint/2010/main" val="30699760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252334" y="529970"/>
            <a:ext cx="10172937" cy="695740"/>
          </a:xfrm>
        </p:spPr>
        <p:txBody>
          <a:bodyPr/>
          <a:lstStyle>
            <a:lvl1pPr>
              <a:lnSpc>
                <a:spcPct val="90000"/>
              </a:lnSpc>
              <a:defRPr sz="2200" b="0">
                <a:solidFill>
                  <a:schemeClr val="accent1"/>
                </a:solidFill>
                <a:latin typeface="Arial" panose="020B0604020202020204" pitchFamily="34" charset="0"/>
                <a:cs typeface="Arial" panose="020B0604020202020204" pitchFamily="34" charset="0"/>
              </a:defRPr>
            </a:lvl1pPr>
          </a:lstStyle>
          <a:p>
            <a:r>
              <a:rPr lang="en-ZA"/>
              <a:t>This title-only layout leaves oodles of white space and </a:t>
            </a:r>
            <a:br>
              <a:rPr lang="en-ZA"/>
            </a:br>
            <a:r>
              <a:rPr lang="en-ZA"/>
              <a:t>is ideal for busy slides with lots of charts and graphics, </a:t>
            </a:r>
            <a:br>
              <a:rPr lang="en-ZA"/>
            </a:br>
            <a:r>
              <a:rPr lang="en-ZA"/>
              <a:t>and for slides with really long descriptors.  </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accent1"/>
                </a:solidFill>
              </a:defRPr>
            </a:lvl1pPr>
          </a:lstStyle>
          <a:p>
            <a:r>
              <a:rPr lang="en-ZA" dirty="0"/>
              <a:t>  </a:t>
            </a:r>
          </a:p>
        </p:txBody>
      </p:sp>
    </p:spTree>
    <p:extLst>
      <p:ext uri="{BB962C8B-B14F-4D97-AF65-F5344CB8AC3E}">
        <p14:creationId xmlns:p14="http://schemas.microsoft.com/office/powerpoint/2010/main" val="131233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Green divider with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A715D68-1FC6-404E-8798-E1D45A6E8406}"/>
              </a:ext>
            </a:extLst>
          </p:cNvPr>
          <p:cNvSpPr>
            <a:spLocks noGrp="1"/>
          </p:cNvSpPr>
          <p:nvPr>
            <p:ph type="pic" sz="quarter" idx="10"/>
          </p:nvPr>
        </p:nvSpPr>
        <p:spPr>
          <a:xfrm>
            <a:off x="-88900" y="-101600"/>
            <a:ext cx="12458700" cy="7086600"/>
          </a:xfrm>
          <a:prstGeom prst="rect">
            <a:avLst/>
          </a:prstGeom>
        </p:spPr>
        <p:txBody>
          <a:bodyPr/>
          <a:lstStyle/>
          <a:p>
            <a:endParaRPr lang="en-US" dirty="0"/>
          </a:p>
        </p:txBody>
      </p:sp>
      <p:sp>
        <p:nvSpPr>
          <p:cNvPr id="5" name="Rectangle 4">
            <a:extLst>
              <a:ext uri="{FF2B5EF4-FFF2-40B4-BE49-F238E27FC236}">
                <a16:creationId xmlns:a16="http://schemas.microsoft.com/office/drawing/2014/main" id="{193E3BCC-743C-8B49-B456-B94CECF294CF}"/>
              </a:ext>
            </a:extLst>
          </p:cNvPr>
          <p:cNvSpPr/>
          <p:nvPr userDrawn="1"/>
        </p:nvSpPr>
        <p:spPr>
          <a:xfrm>
            <a:off x="2082752" y="1604858"/>
            <a:ext cx="8026495" cy="1846659"/>
          </a:xfrm>
          <a:prstGeom prst="rect">
            <a:avLst/>
          </a:prstGeom>
          <a:solidFill>
            <a:srgbClr val="467233"/>
          </a:solidFill>
        </p:spPr>
        <p:txBody>
          <a:bodyPr wrap="square" lIns="640080" tIns="640080" rIns="640080" bIns="640080">
            <a:spAutoFit/>
          </a:bodyPr>
          <a:lstStyle/>
          <a:p>
            <a:endParaRPr lang="en-US" sz="3600" dirty="0">
              <a:solidFill>
                <a:srgbClr val="FFFFFF"/>
              </a:solidFill>
              <a:latin typeface="Century Gothic" panose="020B0502020202020204" pitchFamily="34" charset="0"/>
              <a:ea typeface="Arial"/>
              <a:cs typeface="Arial"/>
              <a:sym typeface="Helvetica Neue" pitchFamily="-109" charset="0"/>
            </a:endParaRPr>
          </a:p>
        </p:txBody>
      </p:sp>
    </p:spTree>
    <p:extLst>
      <p:ext uri="{BB962C8B-B14F-4D97-AF65-F5344CB8AC3E}">
        <p14:creationId xmlns:p14="http://schemas.microsoft.com/office/powerpoint/2010/main" val="371187759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ACF15-4BC5-4C6A-A389-A38FCA2597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hart Placeholder 2">
            <a:extLst>
              <a:ext uri="{FF2B5EF4-FFF2-40B4-BE49-F238E27FC236}">
                <a16:creationId xmlns:a16="http://schemas.microsoft.com/office/drawing/2014/main" id="{3073E764-1280-4006-A545-4DE9C7258857}"/>
              </a:ext>
            </a:extLst>
          </p:cNvPr>
          <p:cNvSpPr>
            <a:spLocks noGrp="1"/>
          </p:cNvSpPr>
          <p:nvPr>
            <p:ph type="chart" idx="1"/>
          </p:nvPr>
        </p:nvSpPr>
        <p:spPr/>
        <p:txBody>
          <a:bodyPr/>
          <a:lstStyle/>
          <a:p>
            <a:endParaRPr lang="en-US" dirty="0"/>
          </a:p>
        </p:txBody>
      </p:sp>
    </p:spTree>
    <p:extLst>
      <p:ext uri="{BB962C8B-B14F-4D97-AF65-F5344CB8AC3E}">
        <p14:creationId xmlns:p14="http://schemas.microsoft.com/office/powerpoint/2010/main" val="198397070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file:////Users/catherine/Desktop/NC_ART.png"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file:////Users/catherine/Desktop/NC_ART.png" TargetMode="Externa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file:////Users/catherine/Desktop/NC_ART.png" TargetMode="Externa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3.xml"/><Relationship Id="rId5" Type="http://schemas.openxmlformats.org/officeDocument/2006/relationships/slideLayout" Target="../slideLayouts/slideLayout16.xml"/><Relationship Id="rId15" Type="http://schemas.microsoft.com/office/2007/relationships/hdphoto" Target="../media/hdphoto1.wdp"/><Relationship Id="rId10" Type="http://schemas.openxmlformats.org/officeDocument/2006/relationships/tags" Target="../tags/tag2.xml"/><Relationship Id="rId4" Type="http://schemas.openxmlformats.org/officeDocument/2006/relationships/slideLayout" Target="../slideLayouts/slideLayout15.xml"/><Relationship Id="rId9" Type="http://schemas.openxmlformats.org/officeDocument/2006/relationships/vmlDrawing" Target="../drawings/vmlDrawing1.v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file:////Users/catherine/Desktop/NC_ART.png" TargetMode="External"/><Relationship Id="rId5" Type="http://schemas.openxmlformats.org/officeDocument/2006/relationships/image" Target="../media/image7.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file:////Users/catherine/Desktop/NC_ART.png" TargetMode="Externa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file:////Users/catherine/Desktop/NC_ART.png" TargetMode="External"/><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file:////Users/catherine/Desktop/NC_ART.png"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97B781-5F55-C647-AC08-5A4B27D00471}"/>
              </a:ext>
            </a:extLst>
          </p:cNvPr>
          <p:cNvPicPr>
            <a:picLocks noChangeAspect="1"/>
          </p:cNvPicPr>
          <p:nvPr userDrawn="1"/>
        </p:nvPicPr>
        <p:blipFill rotWithShape="1">
          <a:blip r:embed="rId3" r:link="rId4" cstate="email">
            <a:extLst>
              <a:ext uri="{28A0092B-C50C-407E-A947-70E740481C1C}">
                <a14:useLocalDpi xmlns:a14="http://schemas.microsoft.com/office/drawing/2010/main"/>
              </a:ext>
            </a:extLst>
          </a:blip>
          <a:srcRect/>
          <a:stretch>
            <a:fillRect/>
          </a:stretch>
        </p:blipFill>
        <p:spPr>
          <a:xfrm>
            <a:off x="294636" y="341934"/>
            <a:ext cx="4500878" cy="983283"/>
          </a:xfrm>
          <a:prstGeom prst="rect">
            <a:avLst/>
          </a:prstGeom>
        </p:spPr>
      </p:pic>
      <p:sp>
        <p:nvSpPr>
          <p:cNvPr id="2" name="Title Placeholder 1">
            <a:extLst>
              <a:ext uri="{FF2B5EF4-FFF2-40B4-BE49-F238E27FC236}">
                <a16:creationId xmlns:a16="http://schemas.microsoft.com/office/drawing/2014/main" id="{0EF414A2-0E2C-5D41-BF18-16D0DEC0B9E6}"/>
              </a:ext>
            </a:extLst>
          </p:cNvPr>
          <p:cNvSpPr>
            <a:spLocks noGrp="1"/>
          </p:cNvSpPr>
          <p:nvPr>
            <p:ph type="title"/>
          </p:nvPr>
        </p:nvSpPr>
        <p:spPr>
          <a:xfrm>
            <a:off x="1850292" y="3162304"/>
            <a:ext cx="6379308" cy="1765295"/>
          </a:xfrm>
          <a:prstGeom prst="rect">
            <a:avLst/>
          </a:prstGeom>
        </p:spPr>
        <p:txBody>
          <a:bodyPr vert="horz" lIns="91440" tIns="45720" rIns="91440" bIns="45720" rtlCol="0" anchor="ctr">
            <a:normAutofit/>
          </a:bodyPr>
          <a:lstStyle/>
          <a:p>
            <a:r>
              <a:rPr lang="en-US"/>
              <a:t>Click to edit Master title style</a:t>
            </a:r>
          </a:p>
        </p:txBody>
      </p:sp>
      <p:cxnSp>
        <p:nvCxnSpPr>
          <p:cNvPr id="6" name="Straight Connector 5">
            <a:extLst>
              <a:ext uri="{FF2B5EF4-FFF2-40B4-BE49-F238E27FC236}">
                <a16:creationId xmlns:a16="http://schemas.microsoft.com/office/drawing/2014/main" id="{2520D940-BB59-1C48-BCCC-0F88ADCEBD33}"/>
              </a:ext>
            </a:extLst>
          </p:cNvPr>
          <p:cNvCxnSpPr>
            <a:cxnSpLocks/>
          </p:cNvCxnSpPr>
          <p:nvPr userDrawn="1"/>
        </p:nvCxnSpPr>
        <p:spPr>
          <a:xfrm>
            <a:off x="10306207" y="914559"/>
            <a:ext cx="1272649" cy="0"/>
          </a:xfrm>
          <a:prstGeom prst="line">
            <a:avLst/>
          </a:prstGeom>
          <a:ln w="63500">
            <a:solidFill>
              <a:srgbClr val="CC7245">
                <a:alpha val="3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60622"/>
      </p:ext>
    </p:extLst>
  </p:cSld>
  <p:clrMap bg1="lt1" tx1="dk1" bg2="lt2" tx2="dk2" accent1="accent1" accent2="accent2" accent3="accent3" accent4="accent4" accent5="accent5" accent6="accent6" hlink="hlink" folHlink="folHlink"/>
  <p:sldLayoutIdLst>
    <p:sldLayoutId id="2147483793" r:id="rId1"/>
  </p:sldLayoutIdLst>
  <p:hf hdr="0" ftr="0" dt="0"/>
  <p:txStyles>
    <p:titleStyle>
      <a:lvl1pPr algn="l" defTabSz="914400" rtl="0" eaLnBrk="1" latinLnBrk="0" hangingPunct="1">
        <a:lnSpc>
          <a:spcPct val="90000"/>
        </a:lnSpc>
        <a:spcBef>
          <a:spcPct val="0"/>
        </a:spcBef>
        <a:buNone/>
        <a:defRPr sz="4500" b="1" kern="1200">
          <a:solidFill>
            <a:srgbClr val="4D87A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320457" y="6512989"/>
            <a:ext cx="21336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
        <p:nvSpPr>
          <p:cNvPr id="4" name="TextBox 3">
            <a:extLst>
              <a:ext uri="{FF2B5EF4-FFF2-40B4-BE49-F238E27FC236}">
                <a16:creationId xmlns:a16="http://schemas.microsoft.com/office/drawing/2014/main" id="{576AE6B8-14D7-A447-B0EC-1196B2985E55}"/>
              </a:ext>
            </a:extLst>
          </p:cNvPr>
          <p:cNvSpPr txBox="1"/>
          <p:nvPr userDrawn="1"/>
        </p:nvSpPr>
        <p:spPr>
          <a:xfrm>
            <a:off x="472857" y="6665389"/>
            <a:ext cx="21336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
        <p:nvSpPr>
          <p:cNvPr id="9" name="Rectangle 8">
            <a:extLst>
              <a:ext uri="{FF2B5EF4-FFF2-40B4-BE49-F238E27FC236}">
                <a16:creationId xmlns:a16="http://schemas.microsoft.com/office/drawing/2014/main" id="{F8D55EA7-84D5-CE4F-B607-4082F2241670}"/>
              </a:ext>
            </a:extLst>
          </p:cNvPr>
          <p:cNvSpPr/>
          <p:nvPr userDrawn="1"/>
        </p:nvSpPr>
        <p:spPr>
          <a:xfrm>
            <a:off x="0" y="0"/>
            <a:ext cx="12192000" cy="17890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76685CD-6B85-1F49-8927-E63A03A07024}"/>
              </a:ext>
            </a:extLst>
          </p:cNvPr>
          <p:cNvPicPr>
            <a:picLocks noChangeAspect="1"/>
          </p:cNvPicPr>
          <p:nvPr userDrawn="1"/>
        </p:nvPicPr>
        <p:blipFill rotWithShape="1">
          <a:blip r:embed="rId5" r:link="rId6" cstate="email">
            <a:extLst>
              <a:ext uri="{28A0092B-C50C-407E-A947-70E740481C1C}">
                <a14:useLocalDpi xmlns:a14="http://schemas.microsoft.com/office/drawing/2010/main"/>
              </a:ext>
            </a:extLst>
          </a:blip>
          <a:srcRect/>
          <a:stretch>
            <a:fillRect/>
          </a:stretch>
        </p:blipFill>
        <p:spPr>
          <a:xfrm>
            <a:off x="294636" y="341934"/>
            <a:ext cx="2633144" cy="575249"/>
          </a:xfrm>
          <a:prstGeom prst="rect">
            <a:avLst/>
          </a:prstGeom>
        </p:spPr>
      </p:pic>
      <p:sp>
        <p:nvSpPr>
          <p:cNvPr id="12" name="Text Placeholder 11">
            <a:extLst>
              <a:ext uri="{FF2B5EF4-FFF2-40B4-BE49-F238E27FC236}">
                <a16:creationId xmlns:a16="http://schemas.microsoft.com/office/drawing/2014/main" id="{CA2075D0-78DA-2640-8689-A1FB9AB7D211}"/>
              </a:ext>
            </a:extLst>
          </p:cNvPr>
          <p:cNvSpPr>
            <a:spLocks noGrp="1"/>
          </p:cNvSpPr>
          <p:nvPr>
            <p:ph type="body"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sp>
        <p:nvSpPr>
          <p:cNvPr id="14" name="Rectangle 5">
            <a:extLst>
              <a:ext uri="{FF2B5EF4-FFF2-40B4-BE49-F238E27FC236}">
                <a16:creationId xmlns:a16="http://schemas.microsoft.com/office/drawing/2014/main" id="{BF220787-7F1C-2840-871C-DAA748A1FFCE}"/>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Tree>
    <p:extLst>
      <p:ext uri="{BB962C8B-B14F-4D97-AF65-F5344CB8AC3E}">
        <p14:creationId xmlns:p14="http://schemas.microsoft.com/office/powerpoint/2010/main" val="972276404"/>
      </p:ext>
    </p:extLst>
  </p:cSld>
  <p:clrMap bg1="lt1" tx1="dk1" bg2="lt2" tx2="dk2" accent1="accent1" accent2="accent2" accent3="accent3" accent4="accent4" accent5="accent5" accent6="accent6" hlink="hlink" folHlink="folHlink"/>
  <p:sldLayoutIdLst>
    <p:sldLayoutId id="2147483744" r:id="rId1"/>
    <p:sldLayoutId id="2147483808" r:id="rId2"/>
    <p:sldLayoutId id="2147483811" r:id="rId3"/>
  </p:sldLayoutIdLst>
  <p:transition spd="slow">
    <p:wipe/>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000" b="1" kern="1200">
          <a:solidFill>
            <a:srgbClr val="447233"/>
          </a:solidFill>
          <a:latin typeface="Century Gothic" panose="020B0502020202020204" pitchFamily="34" charset="0"/>
          <a:ea typeface="+mn-ea"/>
          <a:cs typeface="+mn-cs"/>
        </a:defRPr>
      </a:lvl1pPr>
      <a:lvl2pPr marL="742950" indent="-285750" algn="l" defTabSz="457200" rtl="0" eaLnBrk="1" latinLnBrk="0" hangingPunct="1">
        <a:spcBef>
          <a:spcPct val="20000"/>
        </a:spcBef>
        <a:buClr>
          <a:srgbClr val="447233"/>
        </a:buClr>
        <a:buSzPct val="120000"/>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Clr>
          <a:srgbClr val="447233"/>
        </a:buClr>
        <a:buSzPct val="80000"/>
        <a:buFont typeface="Courier New" panose="02070309020205020404" pitchFamily="49" charset="0"/>
        <a:buChar char="o"/>
        <a:defRPr sz="16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320457" y="6512989"/>
            <a:ext cx="21336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
        <p:nvSpPr>
          <p:cNvPr id="4" name="TextBox 3">
            <a:extLst>
              <a:ext uri="{FF2B5EF4-FFF2-40B4-BE49-F238E27FC236}">
                <a16:creationId xmlns:a16="http://schemas.microsoft.com/office/drawing/2014/main" id="{576AE6B8-14D7-A447-B0EC-1196B2985E55}"/>
              </a:ext>
            </a:extLst>
          </p:cNvPr>
          <p:cNvSpPr txBox="1"/>
          <p:nvPr userDrawn="1"/>
        </p:nvSpPr>
        <p:spPr>
          <a:xfrm>
            <a:off x="472857" y="6665389"/>
            <a:ext cx="21336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
        <p:nvSpPr>
          <p:cNvPr id="9" name="Rectangle 8">
            <a:extLst>
              <a:ext uri="{FF2B5EF4-FFF2-40B4-BE49-F238E27FC236}">
                <a16:creationId xmlns:a16="http://schemas.microsoft.com/office/drawing/2014/main" id="{F8D55EA7-84D5-CE4F-B607-4082F2241670}"/>
              </a:ext>
            </a:extLst>
          </p:cNvPr>
          <p:cNvSpPr/>
          <p:nvPr userDrawn="1"/>
        </p:nvSpPr>
        <p:spPr>
          <a:xfrm>
            <a:off x="0" y="0"/>
            <a:ext cx="12192000" cy="17890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76685CD-6B85-1F49-8927-E63A03A07024}"/>
              </a:ext>
            </a:extLst>
          </p:cNvPr>
          <p:cNvPicPr>
            <a:picLocks noChangeAspect="1"/>
          </p:cNvPicPr>
          <p:nvPr userDrawn="1"/>
        </p:nvPicPr>
        <p:blipFill rotWithShape="1">
          <a:blip r:embed="rId8" r:link="rId9" cstate="email">
            <a:extLst>
              <a:ext uri="{28A0092B-C50C-407E-A947-70E740481C1C}">
                <a14:useLocalDpi xmlns:a14="http://schemas.microsoft.com/office/drawing/2010/main"/>
              </a:ext>
            </a:extLst>
          </a:blip>
          <a:srcRect/>
          <a:stretch>
            <a:fillRect/>
          </a:stretch>
        </p:blipFill>
        <p:spPr>
          <a:xfrm>
            <a:off x="294636" y="341934"/>
            <a:ext cx="2633144" cy="575249"/>
          </a:xfrm>
          <a:prstGeom prst="rect">
            <a:avLst/>
          </a:prstGeom>
        </p:spPr>
      </p:pic>
      <p:sp>
        <p:nvSpPr>
          <p:cNvPr id="12" name="Text Placeholder 11">
            <a:extLst>
              <a:ext uri="{FF2B5EF4-FFF2-40B4-BE49-F238E27FC236}">
                <a16:creationId xmlns:a16="http://schemas.microsoft.com/office/drawing/2014/main" id="{CA2075D0-78DA-2640-8689-A1FB9AB7D211}"/>
              </a:ext>
            </a:extLst>
          </p:cNvPr>
          <p:cNvSpPr>
            <a:spLocks noGrp="1"/>
          </p:cNvSpPr>
          <p:nvPr>
            <p:ph type="body"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sp>
        <p:nvSpPr>
          <p:cNvPr id="14" name="Rectangle 5">
            <a:extLst>
              <a:ext uri="{FF2B5EF4-FFF2-40B4-BE49-F238E27FC236}">
                <a16:creationId xmlns:a16="http://schemas.microsoft.com/office/drawing/2014/main" id="{BF220787-7F1C-2840-871C-DAA748A1FFCE}"/>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Tree>
    <p:extLst>
      <p:ext uri="{BB962C8B-B14F-4D97-AF65-F5344CB8AC3E}">
        <p14:creationId xmlns:p14="http://schemas.microsoft.com/office/powerpoint/2010/main" val="182685785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9" r:id="rId3"/>
    <p:sldLayoutId id="2147483810" r:id="rId4"/>
    <p:sldLayoutId id="2147483839" r:id="rId5"/>
    <p:sldLayoutId id="2147483840" r:id="rId6"/>
  </p:sldLayoutIdLst>
  <p:transition spd="slow">
    <p:wipe/>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000" b="1" kern="1200">
          <a:solidFill>
            <a:srgbClr val="4D87A1"/>
          </a:solidFill>
          <a:latin typeface="Century Gothic" panose="020B0502020202020204" pitchFamily="34" charset="0"/>
          <a:ea typeface="+mn-ea"/>
          <a:cs typeface="+mn-cs"/>
        </a:defRPr>
      </a:lvl1pPr>
      <a:lvl2pPr marL="742950" indent="-285750" algn="l" defTabSz="457200" rtl="0" eaLnBrk="1" latinLnBrk="0" hangingPunct="1">
        <a:spcBef>
          <a:spcPct val="20000"/>
        </a:spcBef>
        <a:buClr>
          <a:srgbClr val="447233"/>
        </a:buClr>
        <a:buSzPct val="120000"/>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Clr>
          <a:srgbClr val="447233"/>
        </a:buClr>
        <a:buSzPct val="80000"/>
        <a:buFont typeface="Courier New" panose="02070309020205020404" pitchFamily="49" charset="0"/>
        <a:buChar char="o"/>
        <a:defRPr sz="16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93518" y="-83127"/>
            <a:ext cx="12469091" cy="7065818"/>
          </a:xfrm>
          <a:prstGeom prst="rect">
            <a:avLst/>
          </a:prstGeom>
          <a:solidFill>
            <a:srgbClr val="447233"/>
          </a:solidFill>
          <a:ln w="25400" cap="flat" cmpd="sng" algn="ctr">
            <a:noFill/>
            <a:prstDash val="solid"/>
            <a:round/>
            <a:headEnd type="none" w="med" len="med"/>
            <a:tailEnd type="none" w="med" len="med"/>
          </a:ln>
          <a:effectLst/>
        </p:spPr>
        <p:txBody>
          <a:bodyPr lIns="64291" tIns="32146" rIns="64291" bIns="32146"/>
          <a:lstStyle/>
          <a:p>
            <a:pPr defTabSz="642915">
              <a:defRPr/>
            </a:pPr>
            <a:endParaRPr lang="en-US" sz="1800" b="1" dirty="0">
              <a:solidFill>
                <a:srgbClr val="E07602"/>
              </a:solidFill>
              <a:latin typeface="Arial"/>
              <a:ea typeface="ヒラギノ明朝 ProN W3" pitchFamily="-108" charset="-128"/>
              <a:cs typeface="Arial"/>
              <a:sym typeface="Chalkboard" pitchFamily="-108" charset="0"/>
            </a:endParaRPr>
          </a:p>
        </p:txBody>
      </p:sp>
    </p:spTree>
    <p:extLst>
      <p:ext uri="{BB962C8B-B14F-4D97-AF65-F5344CB8AC3E}">
        <p14:creationId xmlns:p14="http://schemas.microsoft.com/office/powerpoint/2010/main" val="2921250722"/>
      </p:ext>
    </p:extLst>
  </p:cSld>
  <p:clrMap bg1="lt1" tx1="dk1" bg2="lt2" tx2="dk2" accent1="accent1" accent2="accent2" accent3="accent3" accent4="accent4" accent5="accent5" accent6="accent6" hlink="hlink" folHlink="folHlink"/>
  <p:sldLayoutIdLst>
    <p:sldLayoutId id="2147483756" r:id="rId1"/>
  </p:sldLayoutIdLst>
  <p:transition spd="slow">
    <p:wipe/>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0"/>
            </p:custDataLst>
            <p:extLst>
              <p:ext uri="{D42A27DB-BD31-4B8C-83A1-F6EECF244321}">
                <p14:modId xmlns:p14="http://schemas.microsoft.com/office/powerpoint/2010/main" val="217051841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5" name="think-cell Slide" r:id="rId12" imgW="270" imgH="270" progId="TCLayout.ActiveDocument.1">
                  <p:embed/>
                </p:oleObj>
              </mc:Choice>
              <mc:Fallback>
                <p:oleObj name="think-cell Slide" r:id="rId12" imgW="270" imgH="270" progId="TCLayout.ActiveDocument.1">
                  <p:embed/>
                  <p:pic>
                    <p:nvPicPr>
                      <p:cNvPr id="7" name="Object 6"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1"/>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dirty="0">
              <a:solidFill>
                <a:srgbClr val="FFFFFF"/>
              </a:solidFill>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Arial" panose="020B0604020202020204" pitchFamily="34" charset="0"/>
                <a:cs typeface="Arial" panose="020B06040202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14" cstate="email">
            <a:extLst>
              <a:ext uri="{BEBA8EAE-BF5A-486C-A8C5-ECC9F3942E4B}">
                <a14:imgProps xmlns:a14="http://schemas.microsoft.com/office/drawing/2010/main">
                  <a14:imgLayer r:embed="rId15">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90061779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2" r:id="rId7"/>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320457" y="6512989"/>
            <a:ext cx="21336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
        <p:nvSpPr>
          <p:cNvPr id="4" name="TextBox 3">
            <a:extLst>
              <a:ext uri="{FF2B5EF4-FFF2-40B4-BE49-F238E27FC236}">
                <a16:creationId xmlns:a16="http://schemas.microsoft.com/office/drawing/2014/main" id="{576AE6B8-14D7-A447-B0EC-1196B2985E55}"/>
              </a:ext>
            </a:extLst>
          </p:cNvPr>
          <p:cNvSpPr txBox="1"/>
          <p:nvPr userDrawn="1"/>
        </p:nvSpPr>
        <p:spPr>
          <a:xfrm>
            <a:off x="472857" y="6665389"/>
            <a:ext cx="21336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
        <p:nvSpPr>
          <p:cNvPr id="9" name="Rectangle 8">
            <a:extLst>
              <a:ext uri="{FF2B5EF4-FFF2-40B4-BE49-F238E27FC236}">
                <a16:creationId xmlns:a16="http://schemas.microsoft.com/office/drawing/2014/main" id="{F8D55EA7-84D5-CE4F-B607-4082F2241670}"/>
              </a:ext>
            </a:extLst>
          </p:cNvPr>
          <p:cNvSpPr/>
          <p:nvPr userDrawn="1"/>
        </p:nvSpPr>
        <p:spPr>
          <a:xfrm>
            <a:off x="0" y="0"/>
            <a:ext cx="12192000" cy="17890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76685CD-6B85-1F49-8927-E63A03A07024}"/>
              </a:ext>
            </a:extLst>
          </p:cNvPr>
          <p:cNvPicPr>
            <a:picLocks noChangeAspect="1"/>
          </p:cNvPicPr>
          <p:nvPr userDrawn="1"/>
        </p:nvPicPr>
        <p:blipFill rotWithShape="1">
          <a:blip r:embed="rId5" r:link="rId6" cstate="print">
            <a:extLst>
              <a:ext uri="{28A0092B-C50C-407E-A947-70E740481C1C}">
                <a14:useLocalDpi xmlns:a14="http://schemas.microsoft.com/office/drawing/2010/main"/>
              </a:ext>
            </a:extLst>
          </a:blip>
          <a:srcRect/>
          <a:stretch>
            <a:fillRect/>
          </a:stretch>
        </p:blipFill>
        <p:spPr>
          <a:xfrm>
            <a:off x="294636" y="341934"/>
            <a:ext cx="2633144" cy="575249"/>
          </a:xfrm>
          <a:prstGeom prst="rect">
            <a:avLst/>
          </a:prstGeom>
        </p:spPr>
      </p:pic>
      <p:sp>
        <p:nvSpPr>
          <p:cNvPr id="12" name="Text Placeholder 11">
            <a:extLst>
              <a:ext uri="{FF2B5EF4-FFF2-40B4-BE49-F238E27FC236}">
                <a16:creationId xmlns:a16="http://schemas.microsoft.com/office/drawing/2014/main" id="{CA2075D0-78DA-2640-8689-A1FB9AB7D211}"/>
              </a:ext>
            </a:extLst>
          </p:cNvPr>
          <p:cNvSpPr>
            <a:spLocks noGrp="1"/>
          </p:cNvSpPr>
          <p:nvPr>
            <p:ph type="body"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sp>
        <p:nvSpPr>
          <p:cNvPr id="14" name="Rectangle 5">
            <a:extLst>
              <a:ext uri="{FF2B5EF4-FFF2-40B4-BE49-F238E27FC236}">
                <a16:creationId xmlns:a16="http://schemas.microsoft.com/office/drawing/2014/main" id="{BF220787-7F1C-2840-871C-DAA748A1FFCE}"/>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Tree>
    <p:extLst>
      <p:ext uri="{BB962C8B-B14F-4D97-AF65-F5344CB8AC3E}">
        <p14:creationId xmlns:p14="http://schemas.microsoft.com/office/powerpoint/2010/main" val="284884533"/>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33" r:id="rId3"/>
  </p:sldLayoutIdLst>
  <p:transition spd="slow">
    <p:wipe/>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000" b="1" kern="1200">
          <a:solidFill>
            <a:srgbClr val="447233"/>
          </a:solidFill>
          <a:latin typeface="Century Gothic" panose="020B0502020202020204" pitchFamily="34" charset="0"/>
          <a:ea typeface="+mn-ea"/>
          <a:cs typeface="+mn-cs"/>
        </a:defRPr>
      </a:lvl1pPr>
      <a:lvl2pPr marL="742950" indent="-285750" algn="l" defTabSz="457200" rtl="0" eaLnBrk="1" latinLnBrk="0" hangingPunct="1">
        <a:spcBef>
          <a:spcPct val="20000"/>
        </a:spcBef>
        <a:buClr>
          <a:srgbClr val="447233"/>
        </a:buClr>
        <a:buSzPct val="120000"/>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Clr>
          <a:srgbClr val="447233"/>
        </a:buClr>
        <a:buSzPct val="80000"/>
        <a:buFont typeface="Courier New" panose="02070309020205020404" pitchFamily="49" charset="0"/>
        <a:buChar char="o"/>
        <a:defRPr sz="16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320457" y="6512989"/>
            <a:ext cx="21336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
        <p:nvSpPr>
          <p:cNvPr id="4" name="TextBox 3">
            <a:extLst>
              <a:ext uri="{FF2B5EF4-FFF2-40B4-BE49-F238E27FC236}">
                <a16:creationId xmlns:a16="http://schemas.microsoft.com/office/drawing/2014/main" id="{576AE6B8-14D7-A447-B0EC-1196B2985E55}"/>
              </a:ext>
            </a:extLst>
          </p:cNvPr>
          <p:cNvSpPr txBox="1"/>
          <p:nvPr userDrawn="1"/>
        </p:nvSpPr>
        <p:spPr>
          <a:xfrm>
            <a:off x="472857" y="6665389"/>
            <a:ext cx="21336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
        <p:nvSpPr>
          <p:cNvPr id="9" name="Rectangle 8">
            <a:extLst>
              <a:ext uri="{FF2B5EF4-FFF2-40B4-BE49-F238E27FC236}">
                <a16:creationId xmlns:a16="http://schemas.microsoft.com/office/drawing/2014/main" id="{F8D55EA7-84D5-CE4F-B607-4082F2241670}"/>
              </a:ext>
            </a:extLst>
          </p:cNvPr>
          <p:cNvSpPr/>
          <p:nvPr userDrawn="1"/>
        </p:nvSpPr>
        <p:spPr>
          <a:xfrm>
            <a:off x="0" y="0"/>
            <a:ext cx="12192000" cy="17890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76685CD-6B85-1F49-8927-E63A03A07024}"/>
              </a:ext>
            </a:extLst>
          </p:cNvPr>
          <p:cNvPicPr>
            <a:picLocks noChangeAspect="1"/>
          </p:cNvPicPr>
          <p:nvPr userDrawn="1"/>
        </p:nvPicPr>
        <p:blipFill rotWithShape="1">
          <a:blip r:embed="rId4" r:link="rId5" cstate="print">
            <a:extLst>
              <a:ext uri="{28A0092B-C50C-407E-A947-70E740481C1C}">
                <a14:useLocalDpi xmlns:a14="http://schemas.microsoft.com/office/drawing/2010/main"/>
              </a:ext>
            </a:extLst>
          </a:blip>
          <a:srcRect/>
          <a:stretch>
            <a:fillRect/>
          </a:stretch>
        </p:blipFill>
        <p:spPr>
          <a:xfrm>
            <a:off x="294636" y="341934"/>
            <a:ext cx="2633144" cy="575249"/>
          </a:xfrm>
          <a:prstGeom prst="rect">
            <a:avLst/>
          </a:prstGeom>
        </p:spPr>
      </p:pic>
      <p:sp>
        <p:nvSpPr>
          <p:cNvPr id="12" name="Text Placeholder 11">
            <a:extLst>
              <a:ext uri="{FF2B5EF4-FFF2-40B4-BE49-F238E27FC236}">
                <a16:creationId xmlns:a16="http://schemas.microsoft.com/office/drawing/2014/main" id="{CA2075D0-78DA-2640-8689-A1FB9AB7D211}"/>
              </a:ext>
            </a:extLst>
          </p:cNvPr>
          <p:cNvSpPr>
            <a:spLocks noGrp="1"/>
          </p:cNvSpPr>
          <p:nvPr>
            <p:ph type="body"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sp>
        <p:nvSpPr>
          <p:cNvPr id="14" name="Rectangle 5">
            <a:extLst>
              <a:ext uri="{FF2B5EF4-FFF2-40B4-BE49-F238E27FC236}">
                <a16:creationId xmlns:a16="http://schemas.microsoft.com/office/drawing/2014/main" id="{BF220787-7F1C-2840-871C-DAA748A1FFCE}"/>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Tree>
    <p:extLst>
      <p:ext uri="{BB962C8B-B14F-4D97-AF65-F5344CB8AC3E}">
        <p14:creationId xmlns:p14="http://schemas.microsoft.com/office/powerpoint/2010/main" val="4055416066"/>
      </p:ext>
    </p:extLst>
  </p:cSld>
  <p:clrMap bg1="lt1" tx1="dk1" bg2="lt2" tx2="dk2" accent1="accent1" accent2="accent2" accent3="accent3" accent4="accent4" accent5="accent5" accent6="accent6" hlink="hlink" folHlink="folHlink"/>
  <p:sldLayoutIdLst>
    <p:sldLayoutId id="2147483830" r:id="rId1"/>
    <p:sldLayoutId id="2147483831" r:id="rId2"/>
  </p:sldLayoutIdLst>
  <p:transition spd="slow">
    <p:wipe/>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000" b="1" kern="1200">
          <a:solidFill>
            <a:srgbClr val="4D87A1"/>
          </a:solidFill>
          <a:latin typeface="Century Gothic" panose="020B0502020202020204" pitchFamily="34" charset="0"/>
          <a:ea typeface="+mn-ea"/>
          <a:cs typeface="+mn-cs"/>
        </a:defRPr>
      </a:lvl1pPr>
      <a:lvl2pPr marL="742950" indent="-285750" algn="l" defTabSz="457200" rtl="0" eaLnBrk="1" latinLnBrk="0" hangingPunct="1">
        <a:spcBef>
          <a:spcPct val="20000"/>
        </a:spcBef>
        <a:buClr>
          <a:srgbClr val="447233"/>
        </a:buClr>
        <a:buSzPct val="120000"/>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Clr>
          <a:srgbClr val="447233"/>
        </a:buClr>
        <a:buSzPct val="80000"/>
        <a:buFont typeface="Courier New" panose="02070309020205020404" pitchFamily="49" charset="0"/>
        <a:buChar char="o"/>
        <a:defRPr sz="16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320457" y="6512989"/>
            <a:ext cx="21336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
        <p:nvSpPr>
          <p:cNvPr id="4" name="TextBox 3">
            <a:extLst>
              <a:ext uri="{FF2B5EF4-FFF2-40B4-BE49-F238E27FC236}">
                <a16:creationId xmlns:a16="http://schemas.microsoft.com/office/drawing/2014/main" id="{576AE6B8-14D7-A447-B0EC-1196B2985E55}"/>
              </a:ext>
            </a:extLst>
          </p:cNvPr>
          <p:cNvSpPr txBox="1"/>
          <p:nvPr userDrawn="1"/>
        </p:nvSpPr>
        <p:spPr>
          <a:xfrm>
            <a:off x="472857" y="6665389"/>
            <a:ext cx="21336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
        <p:nvSpPr>
          <p:cNvPr id="9" name="Rectangle 8">
            <a:extLst>
              <a:ext uri="{FF2B5EF4-FFF2-40B4-BE49-F238E27FC236}">
                <a16:creationId xmlns:a16="http://schemas.microsoft.com/office/drawing/2014/main" id="{F8D55EA7-84D5-CE4F-B607-4082F2241670}"/>
              </a:ext>
            </a:extLst>
          </p:cNvPr>
          <p:cNvSpPr/>
          <p:nvPr userDrawn="1"/>
        </p:nvSpPr>
        <p:spPr>
          <a:xfrm>
            <a:off x="0" y="0"/>
            <a:ext cx="12192000" cy="17890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76685CD-6B85-1F49-8927-E63A03A07024}"/>
              </a:ext>
            </a:extLst>
          </p:cNvPr>
          <p:cNvPicPr>
            <a:picLocks noChangeAspect="1"/>
          </p:cNvPicPr>
          <p:nvPr userDrawn="1"/>
        </p:nvPicPr>
        <p:blipFill rotWithShape="1">
          <a:blip r:embed="rId5" r:link="rId6" cstate="email">
            <a:extLst>
              <a:ext uri="{28A0092B-C50C-407E-A947-70E740481C1C}">
                <a14:useLocalDpi xmlns:a14="http://schemas.microsoft.com/office/drawing/2010/main"/>
              </a:ext>
            </a:extLst>
          </a:blip>
          <a:srcRect/>
          <a:stretch>
            <a:fillRect/>
          </a:stretch>
        </p:blipFill>
        <p:spPr>
          <a:xfrm>
            <a:off x="294636" y="341934"/>
            <a:ext cx="2633144" cy="575249"/>
          </a:xfrm>
          <a:prstGeom prst="rect">
            <a:avLst/>
          </a:prstGeom>
        </p:spPr>
      </p:pic>
      <p:sp>
        <p:nvSpPr>
          <p:cNvPr id="12" name="Text Placeholder 11">
            <a:extLst>
              <a:ext uri="{FF2B5EF4-FFF2-40B4-BE49-F238E27FC236}">
                <a16:creationId xmlns:a16="http://schemas.microsoft.com/office/drawing/2014/main" id="{CA2075D0-78DA-2640-8689-A1FB9AB7D211}"/>
              </a:ext>
            </a:extLst>
          </p:cNvPr>
          <p:cNvSpPr>
            <a:spLocks noGrp="1"/>
          </p:cNvSpPr>
          <p:nvPr>
            <p:ph type="body"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sp>
        <p:nvSpPr>
          <p:cNvPr id="14" name="Rectangle 5">
            <a:extLst>
              <a:ext uri="{FF2B5EF4-FFF2-40B4-BE49-F238E27FC236}">
                <a16:creationId xmlns:a16="http://schemas.microsoft.com/office/drawing/2014/main" id="{BF220787-7F1C-2840-871C-DAA748A1FFCE}"/>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Tree>
    <p:extLst>
      <p:ext uri="{BB962C8B-B14F-4D97-AF65-F5344CB8AC3E}">
        <p14:creationId xmlns:p14="http://schemas.microsoft.com/office/powerpoint/2010/main" val="346748404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Lst>
  <p:transition spd="slow">
    <p:wipe/>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000" b="1" kern="1200">
          <a:solidFill>
            <a:srgbClr val="4D87A1"/>
          </a:solidFill>
          <a:latin typeface="Century Gothic" panose="020B0502020202020204" pitchFamily="34" charset="0"/>
          <a:ea typeface="+mn-ea"/>
          <a:cs typeface="+mn-cs"/>
        </a:defRPr>
      </a:lvl1pPr>
      <a:lvl2pPr marL="742950" indent="-285750" algn="l" defTabSz="457200" rtl="0" eaLnBrk="1" latinLnBrk="0" hangingPunct="1">
        <a:spcBef>
          <a:spcPct val="20000"/>
        </a:spcBef>
        <a:buClr>
          <a:srgbClr val="447233"/>
        </a:buClr>
        <a:buSzPct val="120000"/>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Clr>
          <a:srgbClr val="447233"/>
        </a:buClr>
        <a:buSzPct val="80000"/>
        <a:buFont typeface="Courier New" panose="02070309020205020404" pitchFamily="49" charset="0"/>
        <a:buChar char="o"/>
        <a:defRPr sz="16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320457" y="6512989"/>
            <a:ext cx="21336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
        <p:nvSpPr>
          <p:cNvPr id="4" name="TextBox 3">
            <a:extLst>
              <a:ext uri="{FF2B5EF4-FFF2-40B4-BE49-F238E27FC236}">
                <a16:creationId xmlns:a16="http://schemas.microsoft.com/office/drawing/2014/main" id="{576AE6B8-14D7-A447-B0EC-1196B2985E55}"/>
              </a:ext>
            </a:extLst>
          </p:cNvPr>
          <p:cNvSpPr txBox="1"/>
          <p:nvPr userDrawn="1"/>
        </p:nvSpPr>
        <p:spPr>
          <a:xfrm>
            <a:off x="472857" y="6665389"/>
            <a:ext cx="21336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
        <p:nvSpPr>
          <p:cNvPr id="9" name="Rectangle 8">
            <a:extLst>
              <a:ext uri="{FF2B5EF4-FFF2-40B4-BE49-F238E27FC236}">
                <a16:creationId xmlns:a16="http://schemas.microsoft.com/office/drawing/2014/main" id="{F8D55EA7-84D5-CE4F-B607-4082F2241670}"/>
              </a:ext>
            </a:extLst>
          </p:cNvPr>
          <p:cNvSpPr/>
          <p:nvPr userDrawn="1"/>
        </p:nvSpPr>
        <p:spPr>
          <a:xfrm>
            <a:off x="0" y="0"/>
            <a:ext cx="12192000" cy="17890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76685CD-6B85-1F49-8927-E63A03A07024}"/>
              </a:ext>
            </a:extLst>
          </p:cNvPr>
          <p:cNvPicPr>
            <a:picLocks noChangeAspect="1"/>
          </p:cNvPicPr>
          <p:nvPr userDrawn="1"/>
        </p:nvPicPr>
        <p:blipFill rotWithShape="1">
          <a:blip r:embed="rId4" r:link="rId5" cstate="email">
            <a:extLst>
              <a:ext uri="{28A0092B-C50C-407E-A947-70E740481C1C}">
                <a14:useLocalDpi xmlns:a14="http://schemas.microsoft.com/office/drawing/2010/main"/>
              </a:ext>
            </a:extLst>
          </a:blip>
          <a:srcRect/>
          <a:stretch>
            <a:fillRect/>
          </a:stretch>
        </p:blipFill>
        <p:spPr>
          <a:xfrm>
            <a:off x="294636" y="341934"/>
            <a:ext cx="2633144" cy="575249"/>
          </a:xfrm>
          <a:prstGeom prst="rect">
            <a:avLst/>
          </a:prstGeom>
        </p:spPr>
      </p:pic>
      <p:sp>
        <p:nvSpPr>
          <p:cNvPr id="12" name="Text Placeholder 11">
            <a:extLst>
              <a:ext uri="{FF2B5EF4-FFF2-40B4-BE49-F238E27FC236}">
                <a16:creationId xmlns:a16="http://schemas.microsoft.com/office/drawing/2014/main" id="{CA2075D0-78DA-2640-8689-A1FB9AB7D211}"/>
              </a:ext>
            </a:extLst>
          </p:cNvPr>
          <p:cNvSpPr>
            <a:spLocks noGrp="1"/>
          </p:cNvSpPr>
          <p:nvPr>
            <p:ph type="body" idx="1"/>
          </p:nvPr>
        </p:nvSpPr>
        <p:spPr>
          <a:xfrm>
            <a:off x="838200" y="1152135"/>
            <a:ext cx="6426200" cy="5241586"/>
          </a:xfrm>
          <a:prstGeom prst="rect">
            <a:avLst/>
          </a:prstGeom>
        </p:spPr>
        <p:txBody>
          <a:bodyPr vert="horz" lIns="91440" tIns="45720" rIns="91440" bIns="45720" rtlCol="0">
            <a:normAutofit/>
          </a:bodyPr>
          <a:lstStyle/>
          <a:p>
            <a:pPr lvl="0"/>
            <a:r>
              <a:rPr lang="en-US" dirty="0"/>
              <a:t>Click to edit Master text styles</a:t>
            </a:r>
          </a:p>
          <a:p>
            <a:pPr lvl="1"/>
            <a:endParaRPr lang="en-US" dirty="0"/>
          </a:p>
          <a:p>
            <a:pPr lvl="1"/>
            <a:r>
              <a:rPr lang="en-US" dirty="0"/>
              <a:t>Second level</a:t>
            </a:r>
          </a:p>
          <a:p>
            <a:pPr lvl="2"/>
            <a:r>
              <a:rPr lang="en-US" dirty="0"/>
              <a:t>Third level</a:t>
            </a:r>
          </a:p>
        </p:txBody>
      </p:sp>
      <p:sp>
        <p:nvSpPr>
          <p:cNvPr id="14" name="Rectangle 5">
            <a:extLst>
              <a:ext uri="{FF2B5EF4-FFF2-40B4-BE49-F238E27FC236}">
                <a16:creationId xmlns:a16="http://schemas.microsoft.com/office/drawing/2014/main" id="{BF220787-7F1C-2840-871C-DAA748A1FFCE}"/>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dirty="0">
              <a:solidFill>
                <a:schemeClr val="tx1">
                  <a:lumMod val="75000"/>
                  <a:lumOff val="25000"/>
                </a:schemeClr>
              </a:solidFill>
              <a:latin typeface="Arial"/>
              <a:cs typeface="Arial"/>
              <a:sym typeface="Helvetica" charset="0"/>
            </a:endParaRPr>
          </a:p>
        </p:txBody>
      </p:sp>
    </p:spTree>
    <p:extLst>
      <p:ext uri="{BB962C8B-B14F-4D97-AF65-F5344CB8AC3E}">
        <p14:creationId xmlns:p14="http://schemas.microsoft.com/office/powerpoint/2010/main" val="1161569036"/>
      </p:ext>
    </p:extLst>
  </p:cSld>
  <p:clrMap bg1="lt1" tx1="dk1" bg2="lt2" tx2="dk2" accent1="accent1" accent2="accent2" accent3="accent3" accent4="accent4" accent5="accent5" accent6="accent6" hlink="hlink" folHlink="folHlink"/>
  <p:sldLayoutIdLst>
    <p:sldLayoutId id="2147483842" r:id="rId1"/>
    <p:sldLayoutId id="2147483843" r:id="rId2"/>
  </p:sldLayoutIdLst>
  <p:transition spd="slow">
    <p:wipe/>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000" b="1" kern="1200">
          <a:solidFill>
            <a:srgbClr val="4D87A1"/>
          </a:solidFill>
          <a:latin typeface="Century Gothic" panose="020B0502020202020204" pitchFamily="34" charset="0"/>
          <a:ea typeface="+mn-ea"/>
          <a:cs typeface="+mn-cs"/>
        </a:defRPr>
      </a:lvl1pPr>
      <a:lvl2pPr marL="742950" indent="-285750" algn="l" defTabSz="457200" rtl="0" eaLnBrk="1" latinLnBrk="0" hangingPunct="1">
        <a:spcBef>
          <a:spcPct val="20000"/>
        </a:spcBef>
        <a:buClr>
          <a:srgbClr val="447233"/>
        </a:buClr>
        <a:buSzPct val="120000"/>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Clr>
          <a:srgbClr val="447233"/>
        </a:buClr>
        <a:buSzPct val="80000"/>
        <a:buFont typeface="Courier New" panose="02070309020205020404" pitchFamily="49" charset="0"/>
        <a:buChar char="o"/>
        <a:defRPr sz="16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chart" Target="../charts/chart29.xml"/><Relationship Id="rId4" Type="http://schemas.openxmlformats.org/officeDocument/2006/relationships/chart" Target="../charts/chart28.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3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42.xml"/></Relationships>
</file>

<file path=ppt/slides/_rels/slide4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44.xml"/></Relationships>
</file>

<file path=ppt/slides/_rels/slide4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chart" Target="../charts/chart46.xml"/></Relationships>
</file>

<file path=ppt/slides/_rels/slide4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chart" Target="../charts/chart51.xml"/><Relationship Id="rId4" Type="http://schemas.openxmlformats.org/officeDocument/2006/relationships/chart" Target="../charts/chart50.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7.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4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chart" Target="../charts/chart60.xml"/></Relationships>
</file>

<file path=ppt/slides/_rels/slide4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p:cNvSpPr>
            <a:spLocks/>
          </p:cNvSpPr>
          <p:nvPr/>
        </p:nvSpPr>
        <p:spPr bwMode="auto">
          <a:xfrm>
            <a:off x="1775815" y="1804963"/>
            <a:ext cx="9399599" cy="2954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t" anchorCtr="0">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D87A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ts val="5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4D87A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ts val="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D87A0"/>
                </a:solidFill>
                <a:effectLst/>
                <a:uLnTx/>
                <a:uFillTx/>
                <a:latin typeface="Century Gothic" panose="020B0502020202020204" pitchFamily="34" charset="0"/>
                <a:ea typeface="+mn-ea"/>
                <a:cs typeface="+mn-cs"/>
              </a:rPr>
              <a:t>Benchmarking Research &amp; Analysis: Wave 3 </a:t>
            </a:r>
          </a:p>
          <a:p>
            <a:pPr marL="0" marR="0" lvl="0" indent="0" algn="l" defTabSz="914400" rtl="0" eaLnBrk="1" fontAlgn="auto" latinLnBrk="0" hangingPunct="1">
              <a:lnSpc>
                <a:spcPts val="16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D87A0"/>
              </a:solidFill>
              <a:effectLst/>
              <a:uLnTx/>
              <a:uFillTx/>
              <a:latin typeface="Century Gothic" panose="020B0502020202020204" pitchFamily="34" charset="0"/>
              <a:ea typeface="+mn-ea"/>
              <a:cs typeface="+mn-cs"/>
            </a:endParaRPr>
          </a:p>
          <a:p>
            <a:pPr defTabSz="914400">
              <a:lnSpc>
                <a:spcPts val="3600"/>
              </a:lnSpc>
              <a:defRPr/>
            </a:pPr>
            <a:r>
              <a:rPr kumimoji="0" lang="en-US" sz="3200" b="0" i="0" u="none" strike="noStrike" kern="1200" cap="none" spc="0" normalizeH="0" baseline="0" noProof="0" dirty="0">
                <a:ln>
                  <a:noFill/>
                </a:ln>
                <a:solidFill>
                  <a:srgbClr val="4D87A0"/>
                </a:solidFill>
                <a:effectLst/>
                <a:uLnTx/>
                <a:uFillTx/>
                <a:latin typeface="Century Gothic"/>
              </a:rPr>
              <a:t>Tracking Perceptions of COVID-19 Vaccine Risks </a:t>
            </a:r>
            <a:r>
              <a:rPr lang="en-US" sz="3200" dirty="0">
                <a:solidFill>
                  <a:srgbClr val="4D87A0"/>
                </a:solidFill>
                <a:latin typeface="Century Gothic"/>
              </a:rPr>
              <a:t>and Rewards </a:t>
            </a:r>
            <a:r>
              <a:rPr kumimoji="0" lang="en-US" sz="3200" b="0" i="0" u="none" strike="noStrike" kern="1200" cap="none" spc="0" normalizeH="0" baseline="0" noProof="0" dirty="0">
                <a:ln>
                  <a:noFill/>
                </a:ln>
                <a:solidFill>
                  <a:srgbClr val="4D87A0"/>
                </a:solidFill>
                <a:effectLst/>
                <a:uLnTx/>
                <a:uFillTx/>
                <a:latin typeface="Century Gothic"/>
              </a:rPr>
              <a:t>and Adoption in North Carolina</a:t>
            </a:r>
            <a:r>
              <a:rPr lang="en-US" sz="4000" dirty="0">
                <a:solidFill>
                  <a:srgbClr val="4D87A0"/>
                </a:solidFill>
                <a:latin typeface="Century Gothic"/>
              </a:rPr>
              <a:t> </a:t>
            </a:r>
            <a:endParaRPr lang="en-US" sz="4000" b="0" i="0" u="none" strike="noStrike" kern="1200" cap="none" spc="0" normalizeH="0" baseline="0" noProof="0" dirty="0">
              <a:ln>
                <a:noFill/>
              </a:ln>
              <a:solidFill>
                <a:srgbClr val="4D87A0"/>
              </a:solidFill>
              <a:effectLst/>
              <a:uLnTx/>
              <a:uFillTx/>
              <a:latin typeface="Century Gothic" panose="020B0502020202020204" pitchFamily="34" charset="0"/>
            </a:endParaRPr>
          </a:p>
        </p:txBody>
      </p:sp>
      <p:sp>
        <p:nvSpPr>
          <p:cNvPr id="7" name="Rectangle 6">
            <a:extLst>
              <a:ext uri="{FF2B5EF4-FFF2-40B4-BE49-F238E27FC236}">
                <a16:creationId xmlns:a16="http://schemas.microsoft.com/office/drawing/2014/main" id="{A92A919B-40ED-0549-BEE6-B8C82C2EB003}"/>
              </a:ext>
            </a:extLst>
          </p:cNvPr>
          <p:cNvSpPr/>
          <p:nvPr/>
        </p:nvSpPr>
        <p:spPr>
          <a:xfrm>
            <a:off x="10190977" y="625129"/>
            <a:ext cx="1501320" cy="166777"/>
          </a:xfrm>
          <a:prstGeom prst="rect">
            <a:avLst/>
          </a:prstGeom>
        </p:spPr>
        <p:txBody>
          <a:bodyPr wrap="square" lIns="0" tIns="0" rIns="0" bIns="0" anchor="b" anchorCtr="0">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D7A27"/>
                </a:solidFill>
                <a:effectLst/>
                <a:uLnTx/>
                <a:uFillTx/>
                <a:latin typeface="Arial"/>
                <a:ea typeface="+mn-ea"/>
                <a:cs typeface="Arial"/>
                <a:sym typeface="Helvetica" charset="0"/>
              </a:rPr>
              <a:t>September 28, 2021</a:t>
            </a:r>
          </a:p>
        </p:txBody>
      </p:sp>
      <p:sp>
        <p:nvSpPr>
          <p:cNvPr id="4" name="TextBox 3">
            <a:extLst>
              <a:ext uri="{FF2B5EF4-FFF2-40B4-BE49-F238E27FC236}">
                <a16:creationId xmlns:a16="http://schemas.microsoft.com/office/drawing/2014/main" id="{F8CE9A9E-2DB8-46E4-8091-1DEB086B82E8}"/>
              </a:ext>
            </a:extLst>
          </p:cNvPr>
          <p:cNvSpPr txBox="1"/>
          <p:nvPr/>
        </p:nvSpPr>
        <p:spPr>
          <a:xfrm>
            <a:off x="1775815" y="1804963"/>
            <a:ext cx="2367815" cy="369332"/>
          </a:xfrm>
          <a:prstGeom prst="rect">
            <a:avLst/>
          </a:prstGeom>
          <a:noFill/>
          <a:ln>
            <a:solidFill>
              <a:schemeClr val="tx1"/>
            </a:solidFill>
          </a:ln>
        </p:spPr>
        <p:txBody>
          <a:bodyPr wrap="square" rtlCol="0">
            <a:spAutoFit/>
          </a:bodyPr>
          <a:lstStyle/>
          <a:p>
            <a:r>
              <a:rPr lang="en-US" b="1">
                <a:solidFill>
                  <a:schemeClr val="accent2"/>
                </a:solidFill>
              </a:rPr>
              <a:t>MEDIA </a:t>
            </a:r>
            <a:r>
              <a:rPr lang="en-US" b="1" dirty="0">
                <a:solidFill>
                  <a:schemeClr val="accent2"/>
                </a:solidFill>
              </a:rPr>
              <a:t>DECK</a:t>
            </a:r>
          </a:p>
        </p:txBody>
      </p:sp>
    </p:spTree>
    <p:extLst>
      <p:ext uri="{BB962C8B-B14F-4D97-AF65-F5344CB8AC3E}">
        <p14:creationId xmlns:p14="http://schemas.microsoft.com/office/powerpoint/2010/main" val="276386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BCEAFB-C58B-4ED5-8F23-F6237E27AF69}"/>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4F81BD"/>
                </a:solidFill>
                <a:effectLst/>
                <a:uLnTx/>
                <a:uFillTx/>
                <a:latin typeface="Calibri"/>
                <a:ea typeface="+mn-ea"/>
                <a:cs typeface="+mn-cs"/>
              </a:rPr>
              <a:t>  </a:t>
            </a:r>
          </a:p>
        </p:txBody>
      </p:sp>
      <p:graphicFrame>
        <p:nvGraphicFramePr>
          <p:cNvPr id="4" name="Chart 3">
            <a:extLst>
              <a:ext uri="{FF2B5EF4-FFF2-40B4-BE49-F238E27FC236}">
                <a16:creationId xmlns:a16="http://schemas.microsoft.com/office/drawing/2014/main" id="{39E3BB6F-BC9F-4399-B03F-EDEB19AB08C1}"/>
              </a:ext>
            </a:extLst>
          </p:cNvPr>
          <p:cNvGraphicFramePr/>
          <p:nvPr>
            <p:extLst>
              <p:ext uri="{D42A27DB-BD31-4B8C-83A1-F6EECF244321}">
                <p14:modId xmlns:p14="http://schemas.microsoft.com/office/powerpoint/2010/main" val="405131051"/>
              </p:ext>
            </p:extLst>
          </p:nvPr>
        </p:nvGraphicFramePr>
        <p:xfrm>
          <a:off x="2340378" y="2313283"/>
          <a:ext cx="6380614" cy="445842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E1E803D-E636-4B81-BD30-369F747B2E2A}"/>
              </a:ext>
            </a:extLst>
          </p:cNvPr>
          <p:cNvSpPr txBox="1"/>
          <p:nvPr/>
        </p:nvSpPr>
        <p:spPr>
          <a:xfrm>
            <a:off x="4032409" y="2041677"/>
            <a:ext cx="382240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Pfizer FDA Approval Impact on Getting Vaccinated</a:t>
            </a:r>
          </a:p>
        </p:txBody>
      </p:sp>
      <p:cxnSp>
        <p:nvCxnSpPr>
          <p:cNvPr id="8" name="Straight Connector 7">
            <a:extLst>
              <a:ext uri="{FF2B5EF4-FFF2-40B4-BE49-F238E27FC236}">
                <a16:creationId xmlns:a16="http://schemas.microsoft.com/office/drawing/2014/main" id="{BD3229B0-C728-4074-B13F-D7FC569B9FBC}"/>
              </a:ext>
            </a:extLst>
          </p:cNvPr>
          <p:cNvCxnSpPr>
            <a:cxnSpLocks/>
          </p:cNvCxnSpPr>
          <p:nvPr/>
        </p:nvCxnSpPr>
        <p:spPr>
          <a:xfrm>
            <a:off x="1000969" y="1849111"/>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BB0CE8AD-864A-488D-BA15-774DDAE5EB70}"/>
              </a:ext>
            </a:extLst>
          </p:cNvPr>
          <p:cNvSpPr txBox="1">
            <a:spLocks/>
          </p:cNvSpPr>
          <p:nvPr/>
        </p:nvSpPr>
        <p:spPr>
          <a:xfrm>
            <a:off x="949532" y="949792"/>
            <a:ext cx="10564248" cy="899314"/>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19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rPr>
              <a:t>Two-thirds of the unvaccinated adults say the FDA approval of </a:t>
            </a:r>
            <a:r>
              <a:rPr lang="en-US" sz="1900" b="1" dirty="0">
                <a:solidFill>
                  <a:srgbClr val="4D87A1"/>
                </a:solidFill>
                <a:latin typeface="Century Gothic" panose="020B0502020202020204" pitchFamily="34" charset="0"/>
              </a:rPr>
              <a:t>Pfizer has little impact on their interest </a:t>
            </a:r>
            <a:r>
              <a:rPr kumimoji="0" lang="en-US" sz="19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rPr>
              <a:t>in getting vaccinated; two in ten say it dampens interest and one in seven say it increases their interest.</a:t>
            </a:r>
          </a:p>
        </p:txBody>
      </p:sp>
      <p:sp>
        <p:nvSpPr>
          <p:cNvPr id="16" name="TextBox 15">
            <a:extLst>
              <a:ext uri="{FF2B5EF4-FFF2-40B4-BE49-F238E27FC236}">
                <a16:creationId xmlns:a16="http://schemas.microsoft.com/office/drawing/2014/main" id="{00E9E912-67AF-47B7-A015-494455B82581}"/>
              </a:ext>
            </a:extLst>
          </p:cNvPr>
          <p:cNvSpPr txBox="1"/>
          <p:nvPr/>
        </p:nvSpPr>
        <p:spPr>
          <a:xfrm>
            <a:off x="864740" y="6330487"/>
            <a:ext cx="10733831" cy="336567"/>
          </a:xfrm>
          <a:prstGeom prst="rect">
            <a:avLst/>
          </a:prstGeom>
          <a:noFill/>
        </p:spPr>
        <p:txBody>
          <a:bodyPr wrap="square" anchor="b">
            <a:spAutoFit/>
          </a:bodyPr>
          <a:lstStyle>
            <a:defPPr>
              <a:defRPr lang="en-US"/>
            </a:defPPr>
            <a:lvl1pPr>
              <a:lnSpc>
                <a:spcPts val="1040"/>
              </a:lnSpc>
              <a:defRPr sz="700" b="1">
                <a:solidFill>
                  <a:prstClr val="black">
                    <a:lumMod val="50000"/>
                    <a:lumOff val="50000"/>
                  </a:prstClr>
                </a:solidFill>
                <a:latin typeface="Century Gothic" panose="020B0502020202020204" pitchFamily="34" charset="0"/>
              </a:defRPr>
            </a:lvl1pPr>
          </a:lstStyle>
          <a:p>
            <a:r>
              <a:rPr lang="en-US" dirty="0"/>
              <a:t>BASE: </a:t>
            </a:r>
            <a:r>
              <a:rPr lang="en-US" b="0" dirty="0"/>
              <a:t>Unvaccinated/No appointment: </a:t>
            </a:r>
            <a:r>
              <a:rPr lang="en-US" dirty="0"/>
              <a:t>Sep</a:t>
            </a:r>
            <a:r>
              <a:rPr lang="en-US" sz="700" dirty="0">
                <a:solidFill>
                  <a:prstClr val="black">
                    <a:lumMod val="50000"/>
                    <a:lumOff val="50000"/>
                  </a:prstClr>
                </a:solidFill>
                <a:latin typeface="Century Gothic" panose="020B0502020202020204" pitchFamily="34" charset="0"/>
              </a:rPr>
              <a:t>tember 2021: n=631</a:t>
            </a:r>
          </a:p>
          <a:p>
            <a:r>
              <a:rPr lang="en-US" dirty="0"/>
              <a:t>NEW3Q7: </a:t>
            </a:r>
            <a:r>
              <a:rPr lang="en-US" b="0" dirty="0"/>
              <a:t>Does what you’ve heard about the Pfizer vaccine now having FDA approval make you more or less interested in getting vaccinated?</a:t>
            </a:r>
          </a:p>
        </p:txBody>
      </p:sp>
      <p:sp>
        <p:nvSpPr>
          <p:cNvPr id="13" name="TextBox 12">
            <a:extLst>
              <a:ext uri="{FF2B5EF4-FFF2-40B4-BE49-F238E27FC236}">
                <a16:creationId xmlns:a16="http://schemas.microsoft.com/office/drawing/2014/main" id="{98BB3264-0305-4B6A-80C9-C3BA579C601A}"/>
              </a:ext>
            </a:extLst>
          </p:cNvPr>
          <p:cNvSpPr txBox="1"/>
          <p:nvPr/>
        </p:nvSpPr>
        <p:spPr>
          <a:xfrm>
            <a:off x="4459830" y="2553919"/>
            <a:ext cx="6130636" cy="276999"/>
          </a:xfrm>
          <a:prstGeom prst="rect">
            <a:avLst/>
          </a:prstGeom>
          <a:noFill/>
        </p:spPr>
        <p:txBody>
          <a:bodyPr wrap="square">
            <a:spAutoFit/>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rPr>
              <a:t>Among the Unvaccinated/No Appointment</a:t>
            </a:r>
          </a:p>
        </p:txBody>
      </p:sp>
    </p:spTree>
    <p:extLst>
      <p:ext uri="{BB962C8B-B14F-4D97-AF65-F5344CB8AC3E}">
        <p14:creationId xmlns:p14="http://schemas.microsoft.com/office/powerpoint/2010/main" val="310747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B27F758-FB82-45AE-8C9A-0B546E617100}"/>
              </a:ext>
            </a:extLst>
          </p:cNvPr>
          <p:cNvSpPr txBox="1"/>
          <p:nvPr/>
        </p:nvSpPr>
        <p:spPr>
          <a:xfrm>
            <a:off x="911012" y="2113749"/>
            <a:ext cx="4971628" cy="646331"/>
          </a:xfrm>
          <a:prstGeom prst="rect">
            <a:avLst/>
          </a:prstGeom>
          <a:noFill/>
        </p:spPr>
        <p:txBody>
          <a:bodyPr wrap="square">
            <a:spAutoFit/>
          </a:bodyPr>
          <a:lstStyle/>
          <a:p>
            <a:pPr algn="ctr"/>
            <a:r>
              <a:rPr lang="en-US" sz="1400" b="1" dirty="0">
                <a:latin typeface="Century Gothic" panose="020B0502020202020204" pitchFamily="34" charset="0"/>
              </a:rPr>
              <a:t>Reason for </a:t>
            </a:r>
            <a:r>
              <a:rPr lang="en-US" sz="1400" b="1" u="sng" dirty="0">
                <a:latin typeface="Century Gothic" panose="020B0502020202020204" pitchFamily="34" charset="0"/>
              </a:rPr>
              <a:t>Increased</a:t>
            </a:r>
            <a:r>
              <a:rPr lang="en-US" sz="1400" b="1" dirty="0">
                <a:latin typeface="Century Gothic" panose="020B0502020202020204" pitchFamily="34" charset="0"/>
              </a:rPr>
              <a:t> Interest in Getting Vaccinated</a:t>
            </a:r>
          </a:p>
          <a:p>
            <a:pPr algn="ctr"/>
            <a:r>
              <a:rPr lang="en-US" sz="1100" b="1" i="1">
                <a:solidFill>
                  <a:schemeClr val="tx2"/>
                </a:solidFill>
                <a:latin typeface="Century Gothic" panose="020B0502020202020204" pitchFamily="34" charset="0"/>
              </a:rPr>
              <a:t>Among Unvaccinated </a:t>
            </a:r>
            <a:r>
              <a:rPr lang="en-US" sz="1100" b="1" i="1" dirty="0">
                <a:solidFill>
                  <a:schemeClr val="tx2"/>
                </a:solidFill>
                <a:latin typeface="Century Gothic" panose="020B0502020202020204" pitchFamily="34" charset="0"/>
              </a:rPr>
              <a:t>who say Pfizer Approval </a:t>
            </a:r>
            <a:r>
              <a:rPr lang="en-US" sz="1100" b="1" i="1" u="sng" dirty="0">
                <a:solidFill>
                  <a:schemeClr val="tx2"/>
                </a:solidFill>
                <a:latin typeface="Century Gothic" panose="020B0502020202020204" pitchFamily="34" charset="0"/>
              </a:rPr>
              <a:t>Increases</a:t>
            </a:r>
            <a:r>
              <a:rPr lang="en-US" sz="1100" b="1" i="1" dirty="0">
                <a:solidFill>
                  <a:schemeClr val="tx2"/>
                </a:solidFill>
                <a:latin typeface="Century Gothic" panose="020B0502020202020204" pitchFamily="34" charset="0"/>
              </a:rPr>
              <a:t> Interest in Vaccination</a:t>
            </a:r>
          </a:p>
        </p:txBody>
      </p:sp>
      <p:sp>
        <p:nvSpPr>
          <p:cNvPr id="3" name="Slide Number Placeholder 2">
            <a:extLst>
              <a:ext uri="{FF2B5EF4-FFF2-40B4-BE49-F238E27FC236}">
                <a16:creationId xmlns:a16="http://schemas.microsoft.com/office/drawing/2014/main" id="{270FC69B-A51F-45ED-8071-D92EFCE2BC35}"/>
              </a:ext>
            </a:extLst>
          </p:cNvPr>
          <p:cNvSpPr>
            <a:spLocks noGrp="1"/>
          </p:cNvSpPr>
          <p:nvPr>
            <p:ph type="sldNum" sz="quarter" idx="11"/>
          </p:nvPr>
        </p:nvSpPr>
        <p:spPr/>
        <p:txBody>
          <a:bodyPr/>
          <a:lstStyle/>
          <a:p>
            <a:r>
              <a:rPr lang="en-ZA" dirty="0"/>
              <a:t>                                                                 </a:t>
            </a:r>
          </a:p>
          <a:p>
            <a:endParaRPr lang="en-ZA" dirty="0"/>
          </a:p>
        </p:txBody>
      </p:sp>
      <p:sp>
        <p:nvSpPr>
          <p:cNvPr id="13" name="Rectangle 12">
            <a:extLst>
              <a:ext uri="{FF2B5EF4-FFF2-40B4-BE49-F238E27FC236}">
                <a16:creationId xmlns:a16="http://schemas.microsoft.com/office/drawing/2014/main" id="{BE01EC10-6C1D-4DD5-9CB9-542B3B565262}"/>
              </a:ext>
            </a:extLst>
          </p:cNvPr>
          <p:cNvSpPr/>
          <p:nvPr/>
        </p:nvSpPr>
        <p:spPr>
          <a:xfrm>
            <a:off x="742475" y="6210830"/>
            <a:ext cx="10327602" cy="593047"/>
          </a:xfrm>
          <a:prstGeom prst="rect">
            <a:avLst/>
          </a:prstGeom>
          <a:noFill/>
        </p:spPr>
        <p:txBody>
          <a:bodyPr wrap="square" anchor="b">
            <a:spAutoFit/>
          </a:bodyPr>
          <a:lstStyle/>
          <a:p>
            <a:pPr>
              <a:lnSpc>
                <a:spcPts val="1040"/>
              </a:lnSpc>
            </a:pPr>
            <a:r>
              <a:rPr lang="en-US" sz="700" b="1" dirty="0">
                <a:solidFill>
                  <a:schemeClr val="tx1">
                    <a:lumMod val="50000"/>
                    <a:lumOff val="50000"/>
                  </a:schemeClr>
                </a:solidFill>
                <a:latin typeface="Century Gothic" panose="020B0502020202020204" pitchFamily="34" charset="0"/>
              </a:rPr>
              <a:t>Base: September 2021Unvaccinated/no appointment, FDA Approval Increases Interest (N=91) </a:t>
            </a:r>
          </a:p>
          <a:p>
            <a:pPr>
              <a:lnSpc>
                <a:spcPts val="1040"/>
              </a:lnSpc>
            </a:pPr>
            <a:r>
              <a:rPr lang="en-US" sz="700" b="1" dirty="0">
                <a:solidFill>
                  <a:schemeClr val="tx1">
                    <a:lumMod val="50000"/>
                    <a:lumOff val="50000"/>
                  </a:schemeClr>
                </a:solidFill>
                <a:latin typeface="Century Gothic" panose="020B0502020202020204" pitchFamily="34" charset="0"/>
              </a:rPr>
              <a:t>NEW3Q8</a:t>
            </a:r>
            <a:r>
              <a:rPr lang="en-US" sz="700" dirty="0">
                <a:solidFill>
                  <a:schemeClr val="tx1">
                    <a:lumMod val="50000"/>
                    <a:lumOff val="50000"/>
                  </a:schemeClr>
                </a:solidFill>
                <a:latin typeface="Century Gothic" panose="020B0502020202020204" pitchFamily="34" charset="0"/>
              </a:rPr>
              <a:t> Why does this make you more interested in getting vaccinated? </a:t>
            </a:r>
          </a:p>
          <a:p>
            <a:pPr>
              <a:lnSpc>
                <a:spcPts val="1040"/>
              </a:lnSpc>
            </a:pPr>
            <a:r>
              <a:rPr lang="en-US" sz="700" b="1" dirty="0">
                <a:solidFill>
                  <a:schemeClr val="tx1">
                    <a:lumMod val="50000"/>
                    <a:lumOff val="50000"/>
                  </a:schemeClr>
                </a:solidFill>
                <a:latin typeface="Century Gothic" panose="020B0502020202020204" pitchFamily="34" charset="0"/>
              </a:rPr>
              <a:t>Base: September 2021Unvaccinated/no appointment, FDA Approval Decreases Interest (N=122) </a:t>
            </a:r>
          </a:p>
          <a:p>
            <a:pPr>
              <a:lnSpc>
                <a:spcPts val="1040"/>
              </a:lnSpc>
            </a:pPr>
            <a:r>
              <a:rPr lang="en-US" sz="700" b="1" dirty="0">
                <a:solidFill>
                  <a:schemeClr val="tx1">
                    <a:lumMod val="50000"/>
                    <a:lumOff val="50000"/>
                  </a:schemeClr>
                </a:solidFill>
                <a:latin typeface="Century Gothic" panose="020B0502020202020204" pitchFamily="34" charset="0"/>
              </a:rPr>
              <a:t>NEW3Q9</a:t>
            </a:r>
            <a:r>
              <a:rPr lang="en-US" sz="700" dirty="0">
                <a:solidFill>
                  <a:schemeClr val="tx1">
                    <a:lumMod val="50000"/>
                    <a:lumOff val="50000"/>
                  </a:schemeClr>
                </a:solidFill>
                <a:latin typeface="Century Gothic" panose="020B0502020202020204" pitchFamily="34" charset="0"/>
              </a:rPr>
              <a:t> Why does this make you less interested in getting vaccinated? </a:t>
            </a:r>
          </a:p>
        </p:txBody>
      </p:sp>
      <p:sp>
        <p:nvSpPr>
          <p:cNvPr id="11" name="Title 1">
            <a:extLst>
              <a:ext uri="{FF2B5EF4-FFF2-40B4-BE49-F238E27FC236}">
                <a16:creationId xmlns:a16="http://schemas.microsoft.com/office/drawing/2014/main" id="{88D547B8-AC1F-446F-B334-3DF738A75FC1}"/>
              </a:ext>
            </a:extLst>
          </p:cNvPr>
          <p:cNvSpPr txBox="1">
            <a:spLocks/>
          </p:cNvSpPr>
          <p:nvPr/>
        </p:nvSpPr>
        <p:spPr>
          <a:xfrm>
            <a:off x="911012" y="970898"/>
            <a:ext cx="11123672" cy="1076006"/>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endParaRPr lang="en-US" sz="1800" b="1" dirty="0">
              <a:solidFill>
                <a:srgbClr val="4D87A1"/>
              </a:solidFill>
              <a:latin typeface="Century Gothic" panose="020B0502020202020204" pitchFamily="34" charset="0"/>
              <a:ea typeface="+mn-ea"/>
              <a:cs typeface="+mn-cs"/>
            </a:endParaRPr>
          </a:p>
        </p:txBody>
      </p:sp>
      <p:cxnSp>
        <p:nvCxnSpPr>
          <p:cNvPr id="14" name="Straight Connector 13">
            <a:extLst>
              <a:ext uri="{FF2B5EF4-FFF2-40B4-BE49-F238E27FC236}">
                <a16:creationId xmlns:a16="http://schemas.microsoft.com/office/drawing/2014/main" id="{101DD6BB-0DB2-4817-9963-DE0C1A3E4F5A}"/>
              </a:ext>
            </a:extLst>
          </p:cNvPr>
          <p:cNvCxnSpPr>
            <a:cxnSpLocks/>
          </p:cNvCxnSpPr>
          <p:nvPr/>
        </p:nvCxnSpPr>
        <p:spPr>
          <a:xfrm>
            <a:off x="932955" y="1928660"/>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FB049041-D42C-4B67-94F7-78B6904ED2C9}"/>
              </a:ext>
            </a:extLst>
          </p:cNvPr>
          <p:cNvSpPr txBox="1">
            <a:spLocks/>
          </p:cNvSpPr>
          <p:nvPr/>
        </p:nvSpPr>
        <p:spPr>
          <a:xfrm>
            <a:off x="962528" y="861060"/>
            <a:ext cx="11123672" cy="899702"/>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800" b="1" dirty="0">
                <a:solidFill>
                  <a:srgbClr val="4D87A1"/>
                </a:solidFill>
                <a:latin typeface="Century Gothic" panose="020B0502020202020204" pitchFamily="34" charset="0"/>
                <a:ea typeface="+mn-ea"/>
                <a:cs typeface="+mn-cs"/>
              </a:rPr>
              <a:t>Reasons for increased interest in getting vaccinated based on the Pfizer approval is the FDA backing, feelings of safety and reassurance that enough testing has been done.  Among those with decreased interest is lack of trust in the government and/or vaccine manufacturers, still not enough research and the belief that the vaccine is not effective.</a:t>
            </a:r>
          </a:p>
        </p:txBody>
      </p:sp>
      <p:graphicFrame>
        <p:nvGraphicFramePr>
          <p:cNvPr id="19" name="Chart 18">
            <a:extLst>
              <a:ext uri="{FF2B5EF4-FFF2-40B4-BE49-F238E27FC236}">
                <a16:creationId xmlns:a16="http://schemas.microsoft.com/office/drawing/2014/main" id="{23FB7D2E-81C0-4E0A-9B28-A48AC62F30E5}"/>
              </a:ext>
            </a:extLst>
          </p:cNvPr>
          <p:cNvGraphicFramePr/>
          <p:nvPr/>
        </p:nvGraphicFramePr>
        <p:xfrm>
          <a:off x="-1531620" y="2893784"/>
          <a:ext cx="10212247" cy="261863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7B0E19BB-E08E-4976-A5ED-5EC2D3BE80B4}"/>
              </a:ext>
            </a:extLst>
          </p:cNvPr>
          <p:cNvSpPr txBox="1"/>
          <p:nvPr/>
        </p:nvSpPr>
        <p:spPr>
          <a:xfrm>
            <a:off x="6612139" y="2098989"/>
            <a:ext cx="5422545" cy="646331"/>
          </a:xfrm>
          <a:prstGeom prst="rect">
            <a:avLst/>
          </a:prstGeom>
          <a:noFill/>
        </p:spPr>
        <p:txBody>
          <a:bodyPr wrap="square">
            <a:spAutoFit/>
          </a:bodyPr>
          <a:lstStyle/>
          <a:p>
            <a:pPr algn="ctr"/>
            <a:r>
              <a:rPr lang="en-US" sz="1400" b="1" dirty="0">
                <a:latin typeface="Century Gothic" panose="020B0502020202020204" pitchFamily="34" charset="0"/>
              </a:rPr>
              <a:t>Reason for </a:t>
            </a:r>
            <a:r>
              <a:rPr lang="en-US" sz="1400" b="1" u="sng" dirty="0">
                <a:latin typeface="Century Gothic" panose="020B0502020202020204" pitchFamily="34" charset="0"/>
              </a:rPr>
              <a:t>Decreased</a:t>
            </a:r>
            <a:r>
              <a:rPr lang="en-US" sz="1400" b="1" dirty="0">
                <a:latin typeface="Century Gothic" panose="020B0502020202020204" pitchFamily="34" charset="0"/>
              </a:rPr>
              <a:t> Interest in Getting Vaccinated</a:t>
            </a:r>
          </a:p>
          <a:p>
            <a:pPr algn="ctr"/>
            <a:r>
              <a:rPr lang="en-US" sz="1100" b="1" i="1" dirty="0">
                <a:solidFill>
                  <a:schemeClr val="tx2"/>
                </a:solidFill>
                <a:latin typeface="Century Gothic" panose="020B0502020202020204" pitchFamily="34" charset="0"/>
              </a:rPr>
              <a:t>Among Unvaccinated who say Pfizer Approval </a:t>
            </a:r>
            <a:r>
              <a:rPr lang="en-US" sz="1100" b="1" i="1" u="sng" dirty="0">
                <a:solidFill>
                  <a:schemeClr val="tx2"/>
                </a:solidFill>
                <a:latin typeface="Century Gothic" panose="020B0502020202020204" pitchFamily="34" charset="0"/>
              </a:rPr>
              <a:t>Decreases</a:t>
            </a:r>
            <a:r>
              <a:rPr lang="en-US" sz="1100" b="1" i="1" dirty="0">
                <a:solidFill>
                  <a:schemeClr val="tx2"/>
                </a:solidFill>
                <a:latin typeface="Century Gothic" panose="020B0502020202020204" pitchFamily="34" charset="0"/>
              </a:rPr>
              <a:t> Interest in Vaccination</a:t>
            </a:r>
          </a:p>
        </p:txBody>
      </p:sp>
      <p:graphicFrame>
        <p:nvGraphicFramePr>
          <p:cNvPr id="22" name="Chart 21">
            <a:extLst>
              <a:ext uri="{FF2B5EF4-FFF2-40B4-BE49-F238E27FC236}">
                <a16:creationId xmlns:a16="http://schemas.microsoft.com/office/drawing/2014/main" id="{8FD51F27-EB70-4A3D-875F-26EA9650CAFE}"/>
              </a:ext>
            </a:extLst>
          </p:cNvPr>
          <p:cNvGraphicFramePr/>
          <p:nvPr/>
        </p:nvGraphicFramePr>
        <p:xfrm>
          <a:off x="4160520" y="2892270"/>
          <a:ext cx="10212247" cy="32742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7000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21B3A50-C691-4311-91CB-177A22A734F0}"/>
              </a:ext>
            </a:extLst>
          </p:cNvPr>
          <p:cNvGraphicFramePr/>
          <p:nvPr>
            <p:extLst>
              <p:ext uri="{D42A27DB-BD31-4B8C-83A1-F6EECF244321}">
                <p14:modId xmlns:p14="http://schemas.microsoft.com/office/powerpoint/2010/main" val="3500565314"/>
              </p:ext>
            </p:extLst>
          </p:nvPr>
        </p:nvGraphicFramePr>
        <p:xfrm>
          <a:off x="6435360" y="1166319"/>
          <a:ext cx="5209483" cy="54211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a:extLst>
              <a:ext uri="{FF2B5EF4-FFF2-40B4-BE49-F238E27FC236}">
                <a16:creationId xmlns:a16="http://schemas.microsoft.com/office/drawing/2014/main" id="{B4B9DFD2-9766-407E-8274-281127698105}"/>
              </a:ext>
            </a:extLst>
          </p:cNvPr>
          <p:cNvGraphicFramePr>
            <a:graphicFrameLocks noGrp="1"/>
          </p:cNvGraphicFramePr>
          <p:nvPr>
            <p:extLst>
              <p:ext uri="{D42A27DB-BD31-4B8C-83A1-F6EECF244321}">
                <p14:modId xmlns:p14="http://schemas.microsoft.com/office/powerpoint/2010/main" val="1071340224"/>
              </p:ext>
            </p:extLst>
          </p:nvPr>
        </p:nvGraphicFramePr>
        <p:xfrm>
          <a:off x="911011" y="1980938"/>
          <a:ext cx="9328259" cy="4528121"/>
        </p:xfrm>
        <a:graphic>
          <a:graphicData uri="http://schemas.openxmlformats.org/drawingml/2006/table">
            <a:tbl>
              <a:tblPr>
                <a:tableStyleId>{5940675A-B579-460E-94D1-54222C63F5DA}</a:tableStyleId>
              </a:tblPr>
              <a:tblGrid>
                <a:gridCol w="6272515">
                  <a:extLst>
                    <a:ext uri="{9D8B030D-6E8A-4147-A177-3AD203B41FA5}">
                      <a16:colId xmlns:a16="http://schemas.microsoft.com/office/drawing/2014/main" val="2545539589"/>
                    </a:ext>
                  </a:extLst>
                </a:gridCol>
                <a:gridCol w="3055744">
                  <a:extLst>
                    <a:ext uri="{9D8B030D-6E8A-4147-A177-3AD203B41FA5}">
                      <a16:colId xmlns:a16="http://schemas.microsoft.com/office/drawing/2014/main" val="3631550232"/>
                    </a:ext>
                  </a:extLst>
                </a:gridCol>
              </a:tblGrid>
              <a:tr h="348317">
                <a:tc>
                  <a:txBody>
                    <a:bodyPr/>
                    <a:lstStyle/>
                    <a:p>
                      <a:pPr algn="l" fontAlgn="b"/>
                      <a:r>
                        <a:rPr lang="en-US" sz="1100" b="0" i="0" u="none" strike="noStrike" dirty="0">
                          <a:solidFill>
                            <a:srgbClr val="000000"/>
                          </a:solidFill>
                          <a:effectLst/>
                          <a:latin typeface="Century Gothic" panose="020B0502020202020204" pitchFamily="34" charset="0"/>
                        </a:rPr>
                        <a:t>I want to prevent the serious health problems and hospitalization that could come from being infected with COVID-19.</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073344"/>
                  </a:ext>
                </a:extLst>
              </a:tr>
              <a:tr h="348317">
                <a:tc>
                  <a:txBody>
                    <a:bodyPr/>
                    <a:lstStyle/>
                    <a:p>
                      <a:pPr algn="l" fontAlgn="b"/>
                      <a:r>
                        <a:rPr lang="en-US" sz="1100" b="0" i="0" u="none" strike="noStrike" dirty="0">
                          <a:solidFill>
                            <a:srgbClr val="000000"/>
                          </a:solidFill>
                          <a:effectLst/>
                          <a:latin typeface="Century Gothic" panose="020B0502020202020204" pitchFamily="34" charset="0"/>
                        </a:rPr>
                        <a:t>I want to be able to spend time with my family and friends and feel protected from COVID-19.</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5855434"/>
                  </a:ext>
                </a:extLst>
              </a:tr>
              <a:tr h="348317">
                <a:tc>
                  <a:txBody>
                    <a:bodyPr/>
                    <a:lstStyle/>
                    <a:p>
                      <a:pPr algn="l" fontAlgn="b"/>
                      <a:r>
                        <a:rPr lang="en-US" sz="1100" b="0" i="0" u="none" strike="noStrike" dirty="0">
                          <a:solidFill>
                            <a:srgbClr val="000000"/>
                          </a:solidFill>
                          <a:effectLst/>
                          <a:latin typeface="Century Gothic" panose="020B0502020202020204" pitchFamily="34" charset="0"/>
                        </a:rPr>
                        <a:t>I want things to get back to normal, so I want to do my part to get the pandemic under control.</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5366897"/>
                  </a:ext>
                </a:extLst>
              </a:tr>
              <a:tr h="348317">
                <a:tc>
                  <a:txBody>
                    <a:bodyPr/>
                    <a:lstStyle/>
                    <a:p>
                      <a:pPr algn="l" fontAlgn="b"/>
                      <a:r>
                        <a:rPr lang="en-US" sz="1100" b="0" i="0" u="none" strike="noStrike" dirty="0">
                          <a:solidFill>
                            <a:srgbClr val="000000"/>
                          </a:solidFill>
                          <a:effectLst/>
                          <a:latin typeface="Century Gothic" panose="020B0502020202020204" pitchFamily="34" charset="0"/>
                        </a:rPr>
                        <a:t>The health risks from getting COVID-19 are far greater than the health risks from any side effects from the vaccines.</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3809533"/>
                  </a:ext>
                </a:extLst>
              </a:tr>
              <a:tr h="348317">
                <a:tc>
                  <a:txBody>
                    <a:bodyPr/>
                    <a:lstStyle/>
                    <a:p>
                      <a:pPr algn="l" fontAlgn="b"/>
                      <a:r>
                        <a:rPr lang="en-US" sz="1100" b="0" i="0" u="none" strike="noStrike" dirty="0">
                          <a:solidFill>
                            <a:srgbClr val="000000"/>
                          </a:solidFill>
                          <a:effectLst/>
                          <a:latin typeface="Century Gothic" panose="020B0502020202020204" pitchFamily="34" charset="0"/>
                        </a:rPr>
                        <a:t>If everyone in our community gets the COVID-19 vaccine, we will be protecting each other.</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244624"/>
                  </a:ext>
                </a:extLst>
              </a:tr>
              <a:tr h="348317">
                <a:tc>
                  <a:txBody>
                    <a:bodyPr/>
                    <a:lstStyle/>
                    <a:p>
                      <a:pPr algn="l" fontAlgn="b"/>
                      <a:r>
                        <a:rPr lang="en-US" sz="1100" b="0" i="0" u="none" strike="noStrike" dirty="0">
                          <a:solidFill>
                            <a:srgbClr val="000000"/>
                          </a:solidFill>
                          <a:effectLst/>
                          <a:latin typeface="Century Gothic" panose="020B0502020202020204" pitchFamily="34" charset="0"/>
                        </a:rPr>
                        <a:t>Getting more people vaccinated will protect our children and keep them in the classroom.</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0957864"/>
                  </a:ext>
                </a:extLst>
              </a:tr>
              <a:tr h="348317">
                <a:tc>
                  <a:txBody>
                    <a:bodyPr/>
                    <a:lstStyle/>
                    <a:p>
                      <a:pPr algn="l" fontAlgn="b"/>
                      <a:r>
                        <a:rPr lang="en-US" sz="1100" b="0" i="0" u="none" strike="noStrike" dirty="0">
                          <a:solidFill>
                            <a:srgbClr val="000000"/>
                          </a:solidFill>
                          <a:effectLst/>
                          <a:latin typeface="Century Gothic" panose="020B0502020202020204" pitchFamily="34" charset="0"/>
                        </a:rPr>
                        <a:t>If I’m protected with a COVID-19 vaccine I can continue to work and provide for my family.</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3563236"/>
                  </a:ext>
                </a:extLst>
              </a:tr>
              <a:tr h="348317">
                <a:tc>
                  <a:txBody>
                    <a:bodyPr/>
                    <a:lstStyle/>
                    <a:p>
                      <a:pPr algn="l" fontAlgn="b"/>
                      <a:r>
                        <a:rPr lang="en-US" sz="1100" b="0" i="0" u="none" strike="noStrike" dirty="0">
                          <a:solidFill>
                            <a:srgbClr val="000000"/>
                          </a:solidFill>
                          <a:effectLst/>
                          <a:latin typeface="Century Gothic" panose="020B0502020202020204" pitchFamily="34" charset="0"/>
                        </a:rPr>
                        <a:t>Getting vaccinated will help stop spread of contagious variants, protect me and others, help get the pandemic under control.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8176724"/>
                  </a:ext>
                </a:extLst>
              </a:tr>
              <a:tr h="348317">
                <a:tc>
                  <a:txBody>
                    <a:bodyPr/>
                    <a:lstStyle/>
                    <a:p>
                      <a:pPr algn="l" fontAlgn="b"/>
                      <a:r>
                        <a:rPr lang="en-US" sz="1100" b="0" i="0" u="none" strike="noStrike" dirty="0">
                          <a:solidFill>
                            <a:srgbClr val="000000"/>
                          </a:solidFill>
                          <a:effectLst/>
                          <a:latin typeface="Century Gothic" panose="020B0502020202020204" pitchFamily="34" charset="0"/>
                        </a:rPr>
                        <a:t>Kids get various vaccines before going to school to be protected. I'm getting COVID-19 vaccine to protect kids, entire community.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3470150"/>
                  </a:ext>
                </a:extLst>
              </a:tr>
              <a:tr h="348317">
                <a:tc>
                  <a:txBody>
                    <a:bodyPr/>
                    <a:lstStyle/>
                    <a:p>
                      <a:pPr algn="l" fontAlgn="b"/>
                      <a:r>
                        <a:rPr lang="en-US" sz="1100" b="0" i="0" u="none" strike="noStrike" dirty="0">
                          <a:solidFill>
                            <a:srgbClr val="000000"/>
                          </a:solidFill>
                          <a:effectLst/>
                          <a:latin typeface="Century Gothic" panose="020B0502020202020204" pitchFamily="34" charset="0"/>
                        </a:rPr>
                        <a:t>I will get vaccinated because I belong to a community that deserves to be protected, healthy, and safe.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7932201"/>
                  </a:ext>
                </a:extLst>
              </a:tr>
              <a:tr h="348317">
                <a:tc>
                  <a:txBody>
                    <a:bodyPr/>
                    <a:lstStyle/>
                    <a:p>
                      <a:pPr algn="l" fontAlgn="b"/>
                      <a:r>
                        <a:rPr lang="en-US" sz="1100" b="0" i="0" u="none" strike="noStrike" dirty="0">
                          <a:solidFill>
                            <a:srgbClr val="000000"/>
                          </a:solidFill>
                          <a:effectLst/>
                          <a:latin typeface="Century Gothic" panose="020B0502020202020204" pitchFamily="34" charset="0"/>
                        </a:rPr>
                        <a:t>By getting the COVID-19 vaccine, I can be an example for my family, friends, and coworkers.</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9168252"/>
                  </a:ext>
                </a:extLst>
              </a:tr>
              <a:tr h="348317">
                <a:tc>
                  <a:txBody>
                    <a:bodyPr/>
                    <a:lstStyle/>
                    <a:p>
                      <a:pPr algn="l" fontAlgn="b"/>
                      <a:r>
                        <a:rPr lang="en-US" sz="1100" b="0" i="0" u="none" strike="noStrike" dirty="0">
                          <a:solidFill>
                            <a:srgbClr val="000000"/>
                          </a:solidFill>
                          <a:effectLst/>
                          <a:latin typeface="Century Gothic" panose="020B0502020202020204" pitchFamily="34" charset="0"/>
                        </a:rPr>
                        <a:t>I am confident that the COVID-19 vaccine will work. Millions of people have taken it, and the majority of people getting really sick, being hospitalized and dying are not vaccinated.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9529185"/>
                  </a:ext>
                </a:extLst>
              </a:tr>
              <a:tr h="348317">
                <a:tc>
                  <a:txBody>
                    <a:bodyPr/>
                    <a:lstStyle/>
                    <a:p>
                      <a:pPr algn="l" fontAlgn="b"/>
                      <a:r>
                        <a:rPr lang="en-US" sz="1100" b="0" i="0" u="none" strike="noStrike" dirty="0">
                          <a:solidFill>
                            <a:srgbClr val="000000"/>
                          </a:solidFill>
                          <a:effectLst/>
                          <a:latin typeface="Century Gothic" panose="020B0502020202020204" pitchFamily="34" charset="0"/>
                        </a:rPr>
                        <a:t>It's my responsibility to get vaccinated against COVID-19 to take care of my whole community.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5956036"/>
                  </a:ext>
                </a:extLst>
              </a:tr>
            </a:tbl>
          </a:graphicData>
        </a:graphic>
      </p:graphicFrame>
      <p:sp>
        <p:nvSpPr>
          <p:cNvPr id="21" name="Title 1">
            <a:extLst>
              <a:ext uri="{FF2B5EF4-FFF2-40B4-BE49-F238E27FC236}">
                <a16:creationId xmlns:a16="http://schemas.microsoft.com/office/drawing/2014/main" id="{5DE30BF4-2BD1-442E-8E23-9F96DBA53A60}"/>
              </a:ext>
            </a:extLst>
          </p:cNvPr>
          <p:cNvSpPr txBox="1">
            <a:spLocks/>
          </p:cNvSpPr>
          <p:nvPr/>
        </p:nvSpPr>
        <p:spPr>
          <a:xfrm>
            <a:off x="911012" y="970899"/>
            <a:ext cx="10868032" cy="695740"/>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endParaRPr lang="en-US" sz="1900" b="1" dirty="0">
              <a:solidFill>
                <a:srgbClr val="4D87A1"/>
              </a:solidFill>
              <a:latin typeface="Century Gothic" panose="020B0502020202020204" pitchFamily="34" charset="0"/>
              <a:ea typeface="+mn-ea"/>
              <a:cs typeface="+mn-cs"/>
            </a:endParaRPr>
          </a:p>
        </p:txBody>
      </p:sp>
      <p:sp>
        <p:nvSpPr>
          <p:cNvPr id="13" name="Title 1">
            <a:extLst>
              <a:ext uri="{FF2B5EF4-FFF2-40B4-BE49-F238E27FC236}">
                <a16:creationId xmlns:a16="http://schemas.microsoft.com/office/drawing/2014/main" id="{27B7B088-24D5-4903-B9CE-C7569D9DBBCE}"/>
              </a:ext>
            </a:extLst>
          </p:cNvPr>
          <p:cNvSpPr txBox="1">
            <a:spLocks/>
          </p:cNvSpPr>
          <p:nvPr/>
        </p:nvSpPr>
        <p:spPr>
          <a:xfrm>
            <a:off x="613730" y="1008983"/>
            <a:ext cx="10868032" cy="1038971"/>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endParaRPr lang="en-US" sz="1900" b="1" dirty="0">
              <a:solidFill>
                <a:srgbClr val="4D87A1"/>
              </a:solidFill>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285A1F7E-C65E-4211-AFB0-53F8BDDD6F75}"/>
              </a:ext>
            </a:extLst>
          </p:cNvPr>
          <p:cNvSpPr txBox="1"/>
          <p:nvPr/>
        </p:nvSpPr>
        <p:spPr>
          <a:xfrm>
            <a:off x="9587689" y="1518322"/>
            <a:ext cx="677811" cy="461665"/>
          </a:xfrm>
          <a:prstGeom prst="rect">
            <a:avLst/>
          </a:prstGeom>
          <a:noFill/>
        </p:spPr>
        <p:txBody>
          <a:bodyPr wrap="square" rtlCol="0">
            <a:spAutoFit/>
          </a:bodyPr>
          <a:lstStyle/>
          <a:p>
            <a:r>
              <a:rPr lang="en-US" sz="1200" b="1" dirty="0">
                <a:solidFill>
                  <a:schemeClr val="tx1">
                    <a:lumMod val="75000"/>
                    <a:lumOff val="25000"/>
                  </a:schemeClr>
                </a:solidFill>
                <a:latin typeface="Century Gothic" panose="020B0502020202020204" pitchFamily="34" charset="0"/>
              </a:rPr>
              <a:t>Total</a:t>
            </a:r>
          </a:p>
          <a:p>
            <a:r>
              <a:rPr lang="en-US" sz="1200" b="1" dirty="0">
                <a:solidFill>
                  <a:schemeClr val="tx1">
                    <a:lumMod val="75000"/>
                    <a:lumOff val="25000"/>
                  </a:schemeClr>
                </a:solidFill>
                <a:latin typeface="Century Gothic" panose="020B0502020202020204" pitchFamily="34" charset="0"/>
              </a:rPr>
              <a:t>Agree</a:t>
            </a:r>
          </a:p>
        </p:txBody>
      </p:sp>
      <p:sp>
        <p:nvSpPr>
          <p:cNvPr id="11" name="TextBox 10">
            <a:extLst>
              <a:ext uri="{FF2B5EF4-FFF2-40B4-BE49-F238E27FC236}">
                <a16:creationId xmlns:a16="http://schemas.microsoft.com/office/drawing/2014/main" id="{7E639A61-1448-4F4E-B8B3-732A541FAFD7}"/>
              </a:ext>
            </a:extLst>
          </p:cNvPr>
          <p:cNvSpPr txBox="1"/>
          <p:nvPr/>
        </p:nvSpPr>
        <p:spPr>
          <a:xfrm>
            <a:off x="830296" y="1571566"/>
            <a:ext cx="8757393" cy="615553"/>
          </a:xfrm>
          <a:prstGeom prst="rect">
            <a:avLst/>
          </a:prstGeom>
          <a:noFill/>
        </p:spPr>
        <p:txBody>
          <a:bodyPr wrap="square">
            <a:spAutoFit/>
          </a:bodyPr>
          <a:lstStyle/>
          <a:p>
            <a:pPr marL="0" marR="0" lvl="0" indent="0" algn="l" defTabSz="457200" rtl="0" eaLnBrk="1" fontAlgn="b" latinLnBrk="0" hangingPunct="1">
              <a:lnSpc>
                <a:spcPts val="1200"/>
              </a:lnSpc>
              <a:spcBef>
                <a:spcPts val="0"/>
              </a:spcBef>
              <a:spcAft>
                <a:spcPts val="0"/>
              </a:spcAft>
              <a:buClrTx/>
              <a:buSzTx/>
              <a:buFontTx/>
              <a:buNone/>
              <a:tabLst/>
              <a:defRPr/>
            </a:pPr>
            <a:r>
              <a:rPr lang="en-US" sz="1400" b="1" i="0" u="none" strike="noStrike" kern="1200" noProof="0" dirty="0">
                <a:solidFill>
                  <a:schemeClr val="tx1">
                    <a:lumMod val="65000"/>
                    <a:lumOff val="35000"/>
                  </a:schemeClr>
                </a:solidFill>
                <a:effectLst/>
                <a:latin typeface="Century Gothic" panose="020B0502020202020204" pitchFamily="34" charset="0"/>
                <a:ea typeface="+mn-ea"/>
                <a:cs typeface="Arial" panose="020B0604020202020204" pitchFamily="34" charset="0"/>
              </a:rPr>
              <a:t>COVID-19 Vaccination Reward Perceptions </a:t>
            </a:r>
          </a:p>
          <a:p>
            <a:pPr marL="0" marR="0" lvl="0" indent="0" algn="l" defTabSz="457200" rtl="0" eaLnBrk="1" fontAlgn="b" latinLnBrk="0" hangingPunct="1">
              <a:lnSpc>
                <a:spcPts val="12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rPr>
              <a:t>Among the Unvaccinated/No Appointment</a:t>
            </a:r>
          </a:p>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1" i="0" u="none" strike="noStrike" kern="1200" noProof="0" dirty="0">
              <a:solidFill>
                <a:schemeClr val="tx1">
                  <a:lumMod val="65000"/>
                  <a:lumOff val="35000"/>
                </a:schemeClr>
              </a:solidFill>
              <a:effectLst/>
              <a:latin typeface="Century Gothic" panose="020B0502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F75DDCE3-F803-4AE4-B2F2-40D64A111D70}"/>
              </a:ext>
            </a:extLst>
          </p:cNvPr>
          <p:cNvSpPr txBox="1"/>
          <p:nvPr/>
        </p:nvSpPr>
        <p:spPr>
          <a:xfrm>
            <a:off x="911012" y="6468499"/>
            <a:ext cx="10733831" cy="336567"/>
          </a:xfrm>
          <a:prstGeom prst="rect">
            <a:avLst/>
          </a:prstGeom>
          <a:noFill/>
        </p:spPr>
        <p:txBody>
          <a:bodyPr wrap="square" anchor="b">
            <a:spAutoFit/>
          </a:bodyPr>
          <a:lstStyle>
            <a:defPPr>
              <a:defRPr lang="en-US"/>
            </a:defPPr>
            <a:lvl1pPr>
              <a:lnSpc>
                <a:spcPts val="1040"/>
              </a:lnSpc>
              <a:defRPr sz="700" b="1">
                <a:solidFill>
                  <a:prstClr val="black">
                    <a:lumMod val="50000"/>
                    <a:lumOff val="50000"/>
                  </a:prstClr>
                </a:solidFill>
                <a:latin typeface="Century Gothic" panose="020B0502020202020204" pitchFamily="34" charset="0"/>
              </a:defRPr>
            </a:lvl1pPr>
          </a:lstStyle>
          <a:p>
            <a:r>
              <a:rPr lang="en-US" dirty="0"/>
              <a:t>BASE: </a:t>
            </a:r>
            <a:r>
              <a:rPr lang="en-US" b="0" dirty="0"/>
              <a:t>Unvaccinated/No appointment: </a:t>
            </a:r>
            <a:r>
              <a:rPr lang="en-US" dirty="0"/>
              <a:t>Sep</a:t>
            </a:r>
            <a:r>
              <a:rPr lang="en-US" sz="700" dirty="0">
                <a:solidFill>
                  <a:prstClr val="black">
                    <a:lumMod val="50000"/>
                    <a:lumOff val="50000"/>
                  </a:prstClr>
                </a:solidFill>
                <a:latin typeface="Century Gothic" panose="020B0502020202020204" pitchFamily="34" charset="0"/>
              </a:rPr>
              <a:t>tember 2021: n=</a:t>
            </a:r>
            <a:r>
              <a:rPr lang="en-US" dirty="0"/>
              <a:t>631</a:t>
            </a:r>
            <a:endParaRPr lang="en-US" sz="700" dirty="0">
              <a:solidFill>
                <a:prstClr val="black">
                  <a:lumMod val="50000"/>
                  <a:lumOff val="50000"/>
                </a:prstClr>
              </a:solidFill>
              <a:latin typeface="Century Gothic" panose="020B0502020202020204" pitchFamily="34" charset="0"/>
            </a:endParaRPr>
          </a:p>
          <a:p>
            <a:r>
              <a:rPr lang="en-US" dirty="0"/>
              <a:t>Q17. </a:t>
            </a:r>
            <a:r>
              <a:rPr lang="en-US" b="0" dirty="0"/>
              <a:t>Please indicate the extent to which you agree or disagree with each of the following statements using the scale shown.</a:t>
            </a:r>
          </a:p>
        </p:txBody>
      </p:sp>
      <p:sp>
        <p:nvSpPr>
          <p:cNvPr id="9" name="Title 1">
            <a:extLst>
              <a:ext uri="{FF2B5EF4-FFF2-40B4-BE49-F238E27FC236}">
                <a16:creationId xmlns:a16="http://schemas.microsoft.com/office/drawing/2014/main" id="{FE245705-FAFA-4668-8B7D-8D0AFE57C194}"/>
              </a:ext>
            </a:extLst>
          </p:cNvPr>
          <p:cNvSpPr txBox="1">
            <a:spLocks/>
          </p:cNvSpPr>
          <p:nvPr/>
        </p:nvSpPr>
        <p:spPr>
          <a:xfrm>
            <a:off x="830296" y="868920"/>
            <a:ext cx="11001206" cy="899314"/>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lang="en-US" sz="1400" b="1" dirty="0">
                <a:solidFill>
                  <a:srgbClr val="4D87A1"/>
                </a:solidFill>
                <a:latin typeface="Century Gothic" panose="020B0502020202020204" pitchFamily="34" charset="0"/>
              </a:rPr>
              <a:t>Few vaccine benefits resonate with the remaining unvaccinated: prevention of serious health problems and hospitalization, protection while spending time with family and friends, and getting things back to normal are most compelling. Very few identify with the notion of having a responsibility to get vaccinated.  </a:t>
            </a:r>
            <a:endParaRPr kumimoji="0" lang="en-US" sz="14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6023826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B25BC8E4-10E5-454F-88E2-95114F6711D0}"/>
              </a:ext>
            </a:extLst>
          </p:cNvPr>
          <p:cNvGraphicFramePr/>
          <p:nvPr>
            <p:extLst>
              <p:ext uri="{D42A27DB-BD31-4B8C-83A1-F6EECF244321}">
                <p14:modId xmlns:p14="http://schemas.microsoft.com/office/powerpoint/2010/main" val="49493218"/>
              </p:ext>
            </p:extLst>
          </p:nvPr>
        </p:nvGraphicFramePr>
        <p:xfrm>
          <a:off x="2093769" y="2256683"/>
          <a:ext cx="8502517" cy="40031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D1AB32F3-E5B3-4A95-A704-D865D10A3DDE}"/>
              </a:ext>
            </a:extLst>
          </p:cNvPr>
          <p:cNvGraphicFramePr>
            <a:graphicFrameLocks noGrp="1"/>
          </p:cNvGraphicFramePr>
          <p:nvPr>
            <p:extLst>
              <p:ext uri="{D42A27DB-BD31-4B8C-83A1-F6EECF244321}">
                <p14:modId xmlns:p14="http://schemas.microsoft.com/office/powerpoint/2010/main" val="1691177713"/>
              </p:ext>
            </p:extLst>
          </p:nvPr>
        </p:nvGraphicFramePr>
        <p:xfrm>
          <a:off x="568747" y="2255435"/>
          <a:ext cx="8519987" cy="4003185"/>
        </p:xfrm>
        <a:graphic>
          <a:graphicData uri="http://schemas.openxmlformats.org/drawingml/2006/table">
            <a:tbl>
              <a:tblPr>
                <a:tableStyleId>{5940675A-B579-460E-94D1-54222C63F5DA}</a:tableStyleId>
              </a:tblPr>
              <a:tblGrid>
                <a:gridCol w="5060867">
                  <a:extLst>
                    <a:ext uri="{9D8B030D-6E8A-4147-A177-3AD203B41FA5}">
                      <a16:colId xmlns:a16="http://schemas.microsoft.com/office/drawing/2014/main" val="2545539589"/>
                    </a:ext>
                  </a:extLst>
                </a:gridCol>
                <a:gridCol w="3459120">
                  <a:extLst>
                    <a:ext uri="{9D8B030D-6E8A-4147-A177-3AD203B41FA5}">
                      <a16:colId xmlns:a16="http://schemas.microsoft.com/office/drawing/2014/main" val="3631550232"/>
                    </a:ext>
                  </a:extLst>
                </a:gridCol>
              </a:tblGrid>
              <a:tr h="398460">
                <a:tc>
                  <a:txBody>
                    <a:bodyPr/>
                    <a:lstStyle/>
                    <a:p>
                      <a:pPr algn="l" fontAlgn="b"/>
                      <a:r>
                        <a:rPr lang="en-US" sz="1100" b="0" i="0" u="none" strike="noStrike" dirty="0">
                          <a:solidFill>
                            <a:srgbClr val="000000"/>
                          </a:solidFill>
                          <a:effectLst/>
                          <a:latin typeface="Century Gothic" panose="020B0502020202020204" pitchFamily="34" charset="0"/>
                        </a:rPr>
                        <a:t>I worry about potentially harmful side effects of a COVID-19 vaccine.</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6871441"/>
                  </a:ext>
                </a:extLst>
              </a:tr>
              <a:tr h="398460">
                <a:tc>
                  <a:txBody>
                    <a:bodyPr/>
                    <a:lstStyle/>
                    <a:p>
                      <a:pPr algn="l" fontAlgn="b"/>
                      <a:r>
                        <a:rPr lang="en-US" sz="1100" b="0" i="0" u="none" strike="noStrike" dirty="0">
                          <a:solidFill>
                            <a:srgbClr val="000000"/>
                          </a:solidFill>
                          <a:effectLst/>
                          <a:latin typeface="Century Gothic" panose="020B0502020202020204" pitchFamily="34" charset="0"/>
                        </a:rPr>
                        <a:t>I don’t trust the government to ensure that a COVID-19 vaccine would be safe enough.</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5855434"/>
                  </a:ext>
                </a:extLst>
              </a:tr>
              <a:tr h="398460">
                <a:tc>
                  <a:txBody>
                    <a:bodyPr/>
                    <a:lstStyle/>
                    <a:p>
                      <a:pPr algn="l" fontAlgn="b"/>
                      <a:r>
                        <a:rPr lang="en-US" sz="1100" b="0" i="0" u="none" strike="noStrike" dirty="0">
                          <a:solidFill>
                            <a:srgbClr val="000000"/>
                          </a:solidFill>
                          <a:effectLst/>
                          <a:latin typeface="Century Gothic" panose="020B0502020202020204" pitchFamily="34" charset="0"/>
                        </a:rPr>
                        <a:t>I don’t want to be the test case to find out whether the COVID-19 vaccine is okay for others.</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8599027"/>
                  </a:ext>
                </a:extLst>
              </a:tr>
              <a:tr h="398460">
                <a:tc>
                  <a:txBody>
                    <a:bodyPr/>
                    <a:lstStyle/>
                    <a:p>
                      <a:pPr algn="l" fontAlgn="b"/>
                      <a:r>
                        <a:rPr lang="en-US" sz="1100" b="0" i="0" u="none" strike="noStrike" dirty="0">
                          <a:solidFill>
                            <a:srgbClr val="000000"/>
                          </a:solidFill>
                          <a:effectLst/>
                          <a:latin typeface="Century Gothic" panose="020B0502020202020204" pitchFamily="34" charset="0"/>
                        </a:rPr>
                        <a:t>COVID-19 vaccines aren’t safe because they have been rushed through the testing and approval process.</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7553724"/>
                  </a:ext>
                </a:extLst>
              </a:tr>
              <a:tr h="417045">
                <a:tc>
                  <a:txBody>
                    <a:bodyPr/>
                    <a:lstStyle/>
                    <a:p>
                      <a:pPr algn="l" fontAlgn="b"/>
                      <a:r>
                        <a:rPr lang="en-US" sz="1100" b="0" i="0" u="none" strike="noStrike" dirty="0">
                          <a:solidFill>
                            <a:srgbClr val="000000"/>
                          </a:solidFill>
                          <a:effectLst/>
                          <a:latin typeface="Century Gothic" panose="020B0502020202020204" pitchFamily="34" charset="0"/>
                        </a:rPr>
                        <a:t>There are too many variations of COVID just like the flu. There’s no sense getting a vaccine if it may not work against all the types of COVID.</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2483244"/>
                  </a:ext>
                </a:extLst>
              </a:tr>
              <a:tr h="398460">
                <a:tc>
                  <a:txBody>
                    <a:bodyPr/>
                    <a:lstStyle/>
                    <a:p>
                      <a:pPr algn="l" fontAlgn="b"/>
                      <a:r>
                        <a:rPr lang="en-US" sz="1100" b="0" i="0" u="none" strike="noStrike" dirty="0">
                          <a:solidFill>
                            <a:srgbClr val="000000"/>
                          </a:solidFill>
                          <a:effectLst/>
                          <a:latin typeface="Century Gothic" panose="020B0502020202020204" pitchFamily="34" charset="0"/>
                        </a:rPr>
                        <a:t>People who have gotten vaccinated are getting sick, so there is no sense in getting it.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5483627"/>
                  </a:ext>
                </a:extLst>
              </a:tr>
              <a:tr h="398460">
                <a:tc>
                  <a:txBody>
                    <a:bodyPr/>
                    <a:lstStyle/>
                    <a:p>
                      <a:pPr algn="l" fontAlgn="b"/>
                      <a:r>
                        <a:rPr lang="en-US" sz="1100" b="0" i="0" u="none" strike="noStrike" dirty="0">
                          <a:solidFill>
                            <a:srgbClr val="000000"/>
                          </a:solidFill>
                          <a:effectLst/>
                          <a:latin typeface="Century Gothic" panose="020B0502020202020204" pitchFamily="34" charset="0"/>
                        </a:rPr>
                        <a:t>No matter how rare they are, any new risks they find with certain vaccines will make me hold off on getting any of the COVID-19 vaccines.</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380289"/>
                  </a:ext>
                </a:extLst>
              </a:tr>
              <a:tr h="398460">
                <a:tc>
                  <a:txBody>
                    <a:bodyPr/>
                    <a:lstStyle/>
                    <a:p>
                      <a:pPr algn="l" fontAlgn="b"/>
                      <a:r>
                        <a:rPr lang="en-US" sz="1100" b="0" i="0" u="none" strike="noStrike" dirty="0">
                          <a:solidFill>
                            <a:srgbClr val="000000"/>
                          </a:solidFill>
                          <a:effectLst/>
                          <a:latin typeface="Century Gothic" panose="020B0502020202020204" pitchFamily="34" charset="0"/>
                        </a:rPr>
                        <a:t>I don’t trust the government knowing all of the personal information I would have to give them in order to get a vaccine.</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983071"/>
                  </a:ext>
                </a:extLst>
              </a:tr>
              <a:tr h="398460">
                <a:tc>
                  <a:txBody>
                    <a:bodyPr/>
                    <a:lstStyle/>
                    <a:p>
                      <a:pPr algn="l" fontAlgn="b"/>
                      <a:r>
                        <a:rPr lang="en-US" sz="1100" b="0" i="0" u="none" strike="noStrike" dirty="0">
                          <a:solidFill>
                            <a:srgbClr val="000000"/>
                          </a:solidFill>
                          <a:effectLst/>
                          <a:latin typeface="Century Gothic" panose="020B0502020202020204" pitchFamily="34" charset="0"/>
                        </a:rPr>
                        <a:t>Flu vaccines are one thing but it’s another thing with COVID-19 – the chance of catching the virus from a COVID-19 vaccine is too risky.</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4921261"/>
                  </a:ext>
                </a:extLst>
              </a:tr>
              <a:tr h="398460">
                <a:tc>
                  <a:txBody>
                    <a:bodyPr/>
                    <a:lstStyle/>
                    <a:p>
                      <a:pPr algn="l" fontAlgn="b"/>
                      <a:r>
                        <a:rPr lang="en-US" sz="1100" b="0" i="0" u="none" strike="noStrike" dirty="0">
                          <a:solidFill>
                            <a:srgbClr val="000000"/>
                          </a:solidFill>
                          <a:effectLst/>
                          <a:latin typeface="Century Gothic" panose="020B0502020202020204" pitchFamily="34" charset="0"/>
                        </a:rPr>
                        <a:t>I don’t think vaccines are safe in general and COVID-19 is no exception.</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1695413"/>
                  </a:ext>
                </a:extLst>
              </a:tr>
            </a:tbl>
          </a:graphicData>
        </a:graphic>
      </p:graphicFrame>
      <p:pic>
        <p:nvPicPr>
          <p:cNvPr id="3" name="Picture 2">
            <a:extLst>
              <a:ext uri="{FF2B5EF4-FFF2-40B4-BE49-F238E27FC236}">
                <a16:creationId xmlns:a16="http://schemas.microsoft.com/office/drawing/2014/main" id="{E77435E4-1721-471E-A88C-5E45AF0DE147}"/>
              </a:ext>
            </a:extLst>
          </p:cNvPr>
          <p:cNvPicPr>
            <a:picLocks noChangeAspect="1"/>
          </p:cNvPicPr>
          <p:nvPr/>
        </p:nvPicPr>
        <p:blipFill rotWithShape="1">
          <a:blip r:embed="rId4"/>
          <a:srcRect b="33142"/>
          <a:stretch/>
        </p:blipFill>
        <p:spPr>
          <a:xfrm>
            <a:off x="6096000" y="1743471"/>
            <a:ext cx="2270206" cy="455650"/>
          </a:xfrm>
          <a:prstGeom prst="rect">
            <a:avLst/>
          </a:prstGeom>
        </p:spPr>
      </p:pic>
      <p:sp>
        <p:nvSpPr>
          <p:cNvPr id="19" name="TextBox 18">
            <a:extLst>
              <a:ext uri="{FF2B5EF4-FFF2-40B4-BE49-F238E27FC236}">
                <a16:creationId xmlns:a16="http://schemas.microsoft.com/office/drawing/2014/main" id="{D3109FB8-7951-4B40-AEF2-BD0910EDC5EF}"/>
              </a:ext>
            </a:extLst>
          </p:cNvPr>
          <p:cNvSpPr txBox="1"/>
          <p:nvPr/>
        </p:nvSpPr>
        <p:spPr>
          <a:xfrm>
            <a:off x="568747" y="1802160"/>
            <a:ext cx="6600980" cy="461665"/>
          </a:xfrm>
          <a:prstGeom prst="rect">
            <a:avLst/>
          </a:prstGeom>
          <a:noFill/>
        </p:spPr>
        <p:txBody>
          <a:bodyPr wrap="square">
            <a:spAutoFit/>
          </a:bodyPr>
          <a:lstStyle>
            <a:defPPr>
              <a:defRPr lang="en-US"/>
            </a:defPPr>
            <a:lvl1pPr marR="0" lvl="0" indent="0" fontAlgn="b">
              <a:lnSpc>
                <a:spcPct val="100000"/>
              </a:lnSpc>
              <a:spcBef>
                <a:spcPts val="0"/>
              </a:spcBef>
              <a:spcAft>
                <a:spcPts val="0"/>
              </a:spcAft>
              <a:buClrTx/>
              <a:buSzTx/>
              <a:buFontTx/>
              <a:buNone/>
              <a:tabLst/>
              <a:defRPr sz="1400" b="1" i="0" u="none" strike="noStrike">
                <a:solidFill>
                  <a:schemeClr val="tx1">
                    <a:lumMod val="65000"/>
                    <a:lumOff val="35000"/>
                  </a:schemeClr>
                </a:solidFill>
                <a:effectLst/>
                <a:latin typeface="Century Gothic" panose="020B0502020202020204" pitchFamily="34" charset="0"/>
                <a:cs typeface="Arial" panose="020B0604020202020204" pitchFamily="34" charset="0"/>
              </a:defRPr>
            </a:lvl1p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dirty="0"/>
              <a:t>Vaccine Risk Perceptions   </a:t>
            </a:r>
          </a:p>
          <a:p>
            <a:pPr marL="0" marR="0" lvl="0" indent="0" algn="l" defTabSz="457200" rtl="0" eaLnBrk="1" fontAlgn="b" latinLnBrk="0" hangingPunct="1">
              <a:lnSpc>
                <a:spcPts val="12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rPr>
              <a:t>Among the Unvaccinated/No Appointment</a:t>
            </a:r>
          </a:p>
        </p:txBody>
      </p:sp>
      <p:sp>
        <p:nvSpPr>
          <p:cNvPr id="21" name="Title 1">
            <a:extLst>
              <a:ext uri="{FF2B5EF4-FFF2-40B4-BE49-F238E27FC236}">
                <a16:creationId xmlns:a16="http://schemas.microsoft.com/office/drawing/2014/main" id="{5DE30BF4-2BD1-442E-8E23-9F96DBA53A60}"/>
              </a:ext>
            </a:extLst>
          </p:cNvPr>
          <p:cNvSpPr txBox="1">
            <a:spLocks/>
          </p:cNvSpPr>
          <p:nvPr/>
        </p:nvSpPr>
        <p:spPr>
          <a:xfrm>
            <a:off x="911012" y="970899"/>
            <a:ext cx="10868032" cy="695740"/>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endParaRPr lang="en-US" sz="1900" b="1" dirty="0">
              <a:solidFill>
                <a:srgbClr val="4D87A1"/>
              </a:solidFill>
              <a:latin typeface="Century Gothic" panose="020B0502020202020204" pitchFamily="34" charset="0"/>
              <a:ea typeface="+mn-ea"/>
              <a:cs typeface="+mn-cs"/>
            </a:endParaRPr>
          </a:p>
        </p:txBody>
      </p:sp>
      <p:sp>
        <p:nvSpPr>
          <p:cNvPr id="13" name="Title 1">
            <a:extLst>
              <a:ext uri="{FF2B5EF4-FFF2-40B4-BE49-F238E27FC236}">
                <a16:creationId xmlns:a16="http://schemas.microsoft.com/office/drawing/2014/main" id="{27B7B088-24D5-4903-B9CE-C7569D9DBBCE}"/>
              </a:ext>
            </a:extLst>
          </p:cNvPr>
          <p:cNvSpPr txBox="1">
            <a:spLocks/>
          </p:cNvSpPr>
          <p:nvPr/>
        </p:nvSpPr>
        <p:spPr>
          <a:xfrm>
            <a:off x="957029" y="923200"/>
            <a:ext cx="10868032" cy="1038971"/>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endParaRPr lang="en-US" sz="1600" dirty="0">
              <a:solidFill>
                <a:srgbClr val="4D87A1"/>
              </a:solidFill>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285A1F7E-C65E-4211-AFB0-53F8BDDD6F75}"/>
              </a:ext>
            </a:extLst>
          </p:cNvPr>
          <p:cNvSpPr txBox="1"/>
          <p:nvPr/>
        </p:nvSpPr>
        <p:spPr>
          <a:xfrm>
            <a:off x="8168772" y="1784365"/>
            <a:ext cx="810986" cy="461665"/>
          </a:xfrm>
          <a:prstGeom prst="rect">
            <a:avLst/>
          </a:prstGeom>
          <a:noFill/>
        </p:spPr>
        <p:txBody>
          <a:bodyPr wrap="square" rtlCol="0">
            <a:spAutoFit/>
          </a:bodyPr>
          <a:lstStyle/>
          <a:p>
            <a:r>
              <a:rPr lang="en-US" sz="1200" b="1" dirty="0">
                <a:solidFill>
                  <a:schemeClr val="tx1">
                    <a:lumMod val="75000"/>
                    <a:lumOff val="25000"/>
                  </a:schemeClr>
                </a:solidFill>
                <a:latin typeface="Century Gothic" panose="020B0502020202020204" pitchFamily="34" charset="0"/>
              </a:rPr>
              <a:t>Total</a:t>
            </a:r>
          </a:p>
          <a:p>
            <a:r>
              <a:rPr lang="en-US" sz="1200" b="1" dirty="0">
                <a:solidFill>
                  <a:schemeClr val="tx1">
                    <a:lumMod val="75000"/>
                    <a:lumOff val="25000"/>
                  </a:schemeClr>
                </a:solidFill>
                <a:latin typeface="Century Gothic" panose="020B0502020202020204" pitchFamily="34" charset="0"/>
              </a:rPr>
              <a:t>Agree</a:t>
            </a:r>
          </a:p>
        </p:txBody>
      </p:sp>
      <p:sp>
        <p:nvSpPr>
          <p:cNvPr id="24" name="Title 1">
            <a:extLst>
              <a:ext uri="{FF2B5EF4-FFF2-40B4-BE49-F238E27FC236}">
                <a16:creationId xmlns:a16="http://schemas.microsoft.com/office/drawing/2014/main" id="{00FDBB94-D30E-47FE-81A0-797A3CBAA0AE}"/>
              </a:ext>
            </a:extLst>
          </p:cNvPr>
          <p:cNvSpPr txBox="1">
            <a:spLocks/>
          </p:cNvSpPr>
          <p:nvPr/>
        </p:nvSpPr>
        <p:spPr>
          <a:xfrm>
            <a:off x="568747" y="861815"/>
            <a:ext cx="10868032" cy="900080"/>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900" b="1" dirty="0">
                <a:solidFill>
                  <a:srgbClr val="4D87A1"/>
                </a:solidFill>
                <a:latin typeface="Century Gothic" panose="020B0502020202020204" pitchFamily="34" charset="0"/>
                <a:ea typeface="+mn-ea"/>
                <a:cs typeface="+mn-cs"/>
              </a:rPr>
              <a:t>The unvaccinated continue to feel vaccination carries a range of risks. Side effects and safety concerns top the list. The intensity of agreement with risk statements is much stronger than the reward statements.  </a:t>
            </a:r>
          </a:p>
        </p:txBody>
      </p:sp>
      <p:sp>
        <p:nvSpPr>
          <p:cNvPr id="10" name="TextBox 9">
            <a:extLst>
              <a:ext uri="{FF2B5EF4-FFF2-40B4-BE49-F238E27FC236}">
                <a16:creationId xmlns:a16="http://schemas.microsoft.com/office/drawing/2014/main" id="{808AD7B7-14C0-4F54-A63B-51A13E0F868C}"/>
              </a:ext>
            </a:extLst>
          </p:cNvPr>
          <p:cNvSpPr txBox="1"/>
          <p:nvPr/>
        </p:nvSpPr>
        <p:spPr>
          <a:xfrm>
            <a:off x="889422" y="6406814"/>
            <a:ext cx="10733831" cy="336567"/>
          </a:xfrm>
          <a:prstGeom prst="rect">
            <a:avLst/>
          </a:prstGeom>
          <a:noFill/>
        </p:spPr>
        <p:txBody>
          <a:bodyPr wrap="square" anchor="b">
            <a:spAutoFit/>
          </a:bodyPr>
          <a:lstStyle>
            <a:defPPr>
              <a:defRPr lang="en-US"/>
            </a:defPPr>
            <a:lvl1pPr>
              <a:lnSpc>
                <a:spcPts val="1040"/>
              </a:lnSpc>
              <a:defRPr sz="700" b="1">
                <a:solidFill>
                  <a:prstClr val="black">
                    <a:lumMod val="50000"/>
                    <a:lumOff val="50000"/>
                  </a:prstClr>
                </a:solidFill>
                <a:latin typeface="Century Gothic" panose="020B0502020202020204" pitchFamily="34" charset="0"/>
              </a:defRPr>
            </a:lvl1pPr>
          </a:lstStyle>
          <a:p>
            <a:r>
              <a:rPr lang="en-US" dirty="0"/>
              <a:t>BASE: </a:t>
            </a:r>
            <a:r>
              <a:rPr lang="en-US" b="0" dirty="0"/>
              <a:t>Unvaccinated/No appointment: </a:t>
            </a:r>
            <a:r>
              <a:rPr lang="en-US" dirty="0"/>
              <a:t>Sep</a:t>
            </a:r>
            <a:r>
              <a:rPr lang="en-US" sz="700" dirty="0">
                <a:solidFill>
                  <a:prstClr val="black">
                    <a:lumMod val="50000"/>
                    <a:lumOff val="50000"/>
                  </a:prstClr>
                </a:solidFill>
                <a:latin typeface="Century Gothic" panose="020B0502020202020204" pitchFamily="34" charset="0"/>
              </a:rPr>
              <a:t>tember 2021: n=</a:t>
            </a:r>
            <a:r>
              <a:rPr lang="en-US" dirty="0"/>
              <a:t>631</a:t>
            </a:r>
            <a:endParaRPr lang="en-US" sz="700" dirty="0">
              <a:solidFill>
                <a:prstClr val="black">
                  <a:lumMod val="50000"/>
                  <a:lumOff val="50000"/>
                </a:prstClr>
              </a:solidFill>
              <a:latin typeface="Century Gothic" panose="020B0502020202020204" pitchFamily="34" charset="0"/>
            </a:endParaRPr>
          </a:p>
          <a:p>
            <a:r>
              <a:rPr lang="en-US" dirty="0"/>
              <a:t>Q17. </a:t>
            </a:r>
            <a:r>
              <a:rPr lang="en-US" b="0" dirty="0"/>
              <a:t>Please indicate the extent to which you agree or disagree with each of the following statements using the scale shown.</a:t>
            </a:r>
          </a:p>
        </p:txBody>
      </p:sp>
    </p:spTree>
    <p:extLst>
      <p:ext uri="{BB962C8B-B14F-4D97-AF65-F5344CB8AC3E}">
        <p14:creationId xmlns:p14="http://schemas.microsoft.com/office/powerpoint/2010/main" val="271828573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B25BC8E4-10E5-454F-88E2-95114F6711D0}"/>
              </a:ext>
            </a:extLst>
          </p:cNvPr>
          <p:cNvGraphicFramePr/>
          <p:nvPr>
            <p:extLst>
              <p:ext uri="{D42A27DB-BD31-4B8C-83A1-F6EECF244321}">
                <p14:modId xmlns:p14="http://schemas.microsoft.com/office/powerpoint/2010/main" val="256058543"/>
              </p:ext>
            </p:extLst>
          </p:nvPr>
        </p:nvGraphicFramePr>
        <p:xfrm>
          <a:off x="3276527" y="2886055"/>
          <a:ext cx="8502517" cy="29109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D1AB32F3-E5B3-4A95-A704-D865D10A3DDE}"/>
              </a:ext>
            </a:extLst>
          </p:cNvPr>
          <p:cNvGraphicFramePr>
            <a:graphicFrameLocks noGrp="1"/>
          </p:cNvGraphicFramePr>
          <p:nvPr>
            <p:extLst>
              <p:ext uri="{D42A27DB-BD31-4B8C-83A1-F6EECF244321}">
                <p14:modId xmlns:p14="http://schemas.microsoft.com/office/powerpoint/2010/main" val="2422123672"/>
              </p:ext>
            </p:extLst>
          </p:nvPr>
        </p:nvGraphicFramePr>
        <p:xfrm>
          <a:off x="898229" y="2911437"/>
          <a:ext cx="8984325" cy="2875745"/>
        </p:xfrm>
        <a:graphic>
          <a:graphicData uri="http://schemas.openxmlformats.org/drawingml/2006/table">
            <a:tbl>
              <a:tblPr>
                <a:tableStyleId>{5940675A-B579-460E-94D1-54222C63F5DA}</a:tableStyleId>
              </a:tblPr>
              <a:tblGrid>
                <a:gridCol w="5618127">
                  <a:extLst>
                    <a:ext uri="{9D8B030D-6E8A-4147-A177-3AD203B41FA5}">
                      <a16:colId xmlns:a16="http://schemas.microsoft.com/office/drawing/2014/main" val="2545539589"/>
                    </a:ext>
                  </a:extLst>
                </a:gridCol>
                <a:gridCol w="3366198">
                  <a:extLst>
                    <a:ext uri="{9D8B030D-6E8A-4147-A177-3AD203B41FA5}">
                      <a16:colId xmlns:a16="http://schemas.microsoft.com/office/drawing/2014/main" val="3631550232"/>
                    </a:ext>
                  </a:extLst>
                </a:gridCol>
              </a:tblGrid>
              <a:tr h="575149">
                <a:tc>
                  <a:txBody>
                    <a:bodyPr/>
                    <a:lstStyle/>
                    <a:p>
                      <a:pPr algn="l" fontAlgn="b"/>
                      <a:r>
                        <a:rPr lang="en-US" sz="1100" b="0" i="0" u="none" strike="noStrike" dirty="0">
                          <a:solidFill>
                            <a:srgbClr val="000000"/>
                          </a:solidFill>
                          <a:effectLst/>
                          <a:latin typeface="Century Gothic" panose="020B0502020202020204" pitchFamily="34" charset="0"/>
                        </a:rPr>
                        <a:t>It’s not worth getting vaccinated if it doesn’t change the fact that I’ll still have to wear a mask and keep social distancing.</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4347297"/>
                  </a:ext>
                </a:extLst>
              </a:tr>
              <a:tr h="575149">
                <a:tc>
                  <a:txBody>
                    <a:bodyPr/>
                    <a:lstStyle/>
                    <a:p>
                      <a:pPr algn="l" fontAlgn="b"/>
                      <a:r>
                        <a:rPr lang="en-US" sz="1100" b="0" i="0" u="none" strike="noStrike" dirty="0">
                          <a:solidFill>
                            <a:srgbClr val="000000"/>
                          </a:solidFill>
                          <a:effectLst/>
                          <a:latin typeface="Century Gothic" panose="020B0502020202020204" pitchFamily="34" charset="0"/>
                        </a:rPr>
                        <a:t>The chances of me getting COVID-19 are really low, and if everyone is running out to get a COVID-19 vaccine, it becomes even lower. I just don’t think it is necessary.</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6829097"/>
                  </a:ext>
                </a:extLst>
              </a:tr>
              <a:tr h="575149">
                <a:tc>
                  <a:txBody>
                    <a:bodyPr/>
                    <a:lstStyle/>
                    <a:p>
                      <a:pPr algn="l" fontAlgn="b"/>
                      <a:r>
                        <a:rPr lang="en-US" sz="1100" b="0" i="0" u="none" strike="noStrike" dirty="0">
                          <a:solidFill>
                            <a:srgbClr val="000000"/>
                          </a:solidFill>
                          <a:effectLst/>
                          <a:latin typeface="Century Gothic" panose="020B0502020202020204" pitchFamily="34" charset="0"/>
                        </a:rPr>
                        <a:t>I am lucky that I don’t get sick very often so I don’t think I need a COVID-19 vaccination to avoid getting it.</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5050478"/>
                  </a:ext>
                </a:extLst>
              </a:tr>
              <a:tr h="575149">
                <a:tc>
                  <a:txBody>
                    <a:bodyPr/>
                    <a:lstStyle/>
                    <a:p>
                      <a:pPr algn="l" fontAlgn="b"/>
                      <a:r>
                        <a:rPr lang="en-US" sz="1100" b="0" i="0" u="none" strike="noStrike" dirty="0">
                          <a:solidFill>
                            <a:srgbClr val="000000"/>
                          </a:solidFill>
                          <a:effectLst/>
                          <a:latin typeface="Century Gothic" panose="020B0502020202020204" pitchFamily="34" charset="0"/>
                        </a:rPr>
                        <a:t>I don’t see the point of getting a COVID-19 vaccine unless everyone else gets one.</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8923691"/>
                  </a:ext>
                </a:extLst>
              </a:tr>
              <a:tr h="575149">
                <a:tc>
                  <a:txBody>
                    <a:bodyPr/>
                    <a:lstStyle/>
                    <a:p>
                      <a:pPr algn="l" fontAlgn="b"/>
                      <a:r>
                        <a:rPr lang="en-US" sz="1100" b="0" i="0" u="none" strike="noStrike" dirty="0">
                          <a:solidFill>
                            <a:srgbClr val="000000"/>
                          </a:solidFill>
                          <a:effectLst/>
                          <a:latin typeface="Century Gothic" panose="020B0502020202020204" pitchFamily="34" charset="0"/>
                        </a:rPr>
                        <a:t>I feel pressure from family and/or friends to not get the vaccine.</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731148"/>
                  </a:ext>
                </a:extLst>
              </a:tr>
            </a:tbl>
          </a:graphicData>
        </a:graphic>
      </p:graphicFrame>
      <p:pic>
        <p:nvPicPr>
          <p:cNvPr id="3" name="Picture 2">
            <a:extLst>
              <a:ext uri="{FF2B5EF4-FFF2-40B4-BE49-F238E27FC236}">
                <a16:creationId xmlns:a16="http://schemas.microsoft.com/office/drawing/2014/main" id="{E77435E4-1721-471E-A88C-5E45AF0DE147}"/>
              </a:ext>
            </a:extLst>
          </p:cNvPr>
          <p:cNvPicPr>
            <a:picLocks noChangeAspect="1"/>
          </p:cNvPicPr>
          <p:nvPr/>
        </p:nvPicPr>
        <p:blipFill rotWithShape="1">
          <a:blip r:embed="rId4"/>
          <a:srcRect b="33142"/>
          <a:stretch/>
        </p:blipFill>
        <p:spPr>
          <a:xfrm>
            <a:off x="7210913" y="2344727"/>
            <a:ext cx="2181182" cy="455650"/>
          </a:xfrm>
          <a:prstGeom prst="rect">
            <a:avLst/>
          </a:prstGeom>
        </p:spPr>
      </p:pic>
      <p:sp>
        <p:nvSpPr>
          <p:cNvPr id="19" name="TextBox 18">
            <a:extLst>
              <a:ext uri="{FF2B5EF4-FFF2-40B4-BE49-F238E27FC236}">
                <a16:creationId xmlns:a16="http://schemas.microsoft.com/office/drawing/2014/main" id="{D3109FB8-7951-4B40-AEF2-BD0910EDC5EF}"/>
              </a:ext>
            </a:extLst>
          </p:cNvPr>
          <p:cNvSpPr txBox="1"/>
          <p:nvPr/>
        </p:nvSpPr>
        <p:spPr>
          <a:xfrm>
            <a:off x="889422" y="2506449"/>
            <a:ext cx="6600980" cy="307777"/>
          </a:xfrm>
          <a:prstGeom prst="rect">
            <a:avLst/>
          </a:prstGeom>
          <a:noFill/>
        </p:spPr>
        <p:txBody>
          <a:bodyPr wrap="square">
            <a:spAutoFit/>
          </a:bodyPr>
          <a:lstStyle>
            <a:defPPr>
              <a:defRPr lang="en-US"/>
            </a:defPPr>
            <a:lvl1pPr marR="0" lvl="0" indent="0" fontAlgn="b">
              <a:lnSpc>
                <a:spcPct val="100000"/>
              </a:lnSpc>
              <a:spcBef>
                <a:spcPts val="0"/>
              </a:spcBef>
              <a:spcAft>
                <a:spcPts val="0"/>
              </a:spcAft>
              <a:buClrTx/>
              <a:buSzTx/>
              <a:buFontTx/>
              <a:buNone/>
              <a:tabLst/>
              <a:defRPr sz="1400" b="1" i="0" u="none" strike="noStrike">
                <a:solidFill>
                  <a:schemeClr val="tx1">
                    <a:lumMod val="65000"/>
                    <a:lumOff val="35000"/>
                  </a:schemeClr>
                </a:solidFill>
                <a:effectLst/>
                <a:latin typeface="Century Gothic" panose="020B0502020202020204" pitchFamily="34" charset="0"/>
                <a:cs typeface="Arial" panose="020B0604020202020204" pitchFamily="34" charset="0"/>
              </a:defRPr>
            </a:lvl1pPr>
          </a:lstStyle>
          <a:p>
            <a:r>
              <a:rPr lang="en-US" dirty="0"/>
              <a:t>Vaccine Risk Perceptions</a:t>
            </a:r>
          </a:p>
        </p:txBody>
      </p:sp>
      <p:sp>
        <p:nvSpPr>
          <p:cNvPr id="21" name="Title 1">
            <a:extLst>
              <a:ext uri="{FF2B5EF4-FFF2-40B4-BE49-F238E27FC236}">
                <a16:creationId xmlns:a16="http://schemas.microsoft.com/office/drawing/2014/main" id="{5DE30BF4-2BD1-442E-8E23-9F96DBA53A60}"/>
              </a:ext>
            </a:extLst>
          </p:cNvPr>
          <p:cNvSpPr txBox="1">
            <a:spLocks/>
          </p:cNvSpPr>
          <p:nvPr/>
        </p:nvSpPr>
        <p:spPr>
          <a:xfrm>
            <a:off x="911012" y="970899"/>
            <a:ext cx="10868032" cy="695740"/>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endParaRPr lang="en-US" sz="1900" b="1" dirty="0">
              <a:solidFill>
                <a:srgbClr val="4D87A1"/>
              </a:solidFill>
              <a:latin typeface="Century Gothic" panose="020B0502020202020204" pitchFamily="34" charset="0"/>
              <a:ea typeface="+mn-ea"/>
              <a:cs typeface="+mn-cs"/>
            </a:endParaRPr>
          </a:p>
        </p:txBody>
      </p:sp>
      <p:sp>
        <p:nvSpPr>
          <p:cNvPr id="13" name="Title 1">
            <a:extLst>
              <a:ext uri="{FF2B5EF4-FFF2-40B4-BE49-F238E27FC236}">
                <a16:creationId xmlns:a16="http://schemas.microsoft.com/office/drawing/2014/main" id="{27B7B088-24D5-4903-B9CE-C7569D9DBBCE}"/>
              </a:ext>
            </a:extLst>
          </p:cNvPr>
          <p:cNvSpPr txBox="1">
            <a:spLocks/>
          </p:cNvSpPr>
          <p:nvPr/>
        </p:nvSpPr>
        <p:spPr>
          <a:xfrm>
            <a:off x="957029" y="923200"/>
            <a:ext cx="10868032" cy="1038971"/>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endParaRPr lang="en-US" sz="1600" dirty="0">
              <a:solidFill>
                <a:srgbClr val="4D87A1"/>
              </a:solidFill>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285A1F7E-C65E-4211-AFB0-53F8BDDD6F75}"/>
              </a:ext>
            </a:extLst>
          </p:cNvPr>
          <p:cNvSpPr txBox="1"/>
          <p:nvPr/>
        </p:nvSpPr>
        <p:spPr>
          <a:xfrm>
            <a:off x="9140057" y="2334299"/>
            <a:ext cx="810986" cy="523220"/>
          </a:xfrm>
          <a:prstGeom prst="rect">
            <a:avLst/>
          </a:prstGeom>
          <a:noFill/>
        </p:spPr>
        <p:txBody>
          <a:bodyPr wrap="square" rtlCol="0">
            <a:spAutoFit/>
          </a:bodyPr>
          <a:lstStyle/>
          <a:p>
            <a:r>
              <a:rPr lang="en-US" sz="1600" dirty="0"/>
              <a:t> </a:t>
            </a:r>
            <a:r>
              <a:rPr lang="en-US" sz="1200" b="1" dirty="0">
                <a:solidFill>
                  <a:schemeClr val="tx1">
                    <a:lumMod val="75000"/>
                    <a:lumOff val="25000"/>
                  </a:schemeClr>
                </a:solidFill>
                <a:latin typeface="Century Gothic" panose="020B0502020202020204" pitchFamily="34" charset="0"/>
              </a:rPr>
              <a:t>Total</a:t>
            </a:r>
          </a:p>
          <a:p>
            <a:r>
              <a:rPr lang="en-US" sz="1200" b="1" dirty="0">
                <a:solidFill>
                  <a:schemeClr val="tx1">
                    <a:lumMod val="75000"/>
                    <a:lumOff val="25000"/>
                  </a:schemeClr>
                </a:solidFill>
                <a:latin typeface="Century Gothic" panose="020B0502020202020204" pitchFamily="34" charset="0"/>
              </a:rPr>
              <a:t>Agree</a:t>
            </a:r>
          </a:p>
        </p:txBody>
      </p:sp>
      <p:sp>
        <p:nvSpPr>
          <p:cNvPr id="24" name="Title 1">
            <a:extLst>
              <a:ext uri="{FF2B5EF4-FFF2-40B4-BE49-F238E27FC236}">
                <a16:creationId xmlns:a16="http://schemas.microsoft.com/office/drawing/2014/main" id="{00FDBB94-D30E-47FE-81A0-797A3CBAA0AE}"/>
              </a:ext>
            </a:extLst>
          </p:cNvPr>
          <p:cNvSpPr txBox="1">
            <a:spLocks/>
          </p:cNvSpPr>
          <p:nvPr/>
        </p:nvSpPr>
        <p:spPr>
          <a:xfrm>
            <a:off x="661983" y="959293"/>
            <a:ext cx="11163077" cy="1244024"/>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900" b="1" dirty="0">
                <a:solidFill>
                  <a:srgbClr val="4D87A1"/>
                </a:solidFill>
                <a:latin typeface="Century Gothic" panose="020B0502020202020204" pitchFamily="34" charset="0"/>
                <a:ea typeface="+mn-ea"/>
                <a:cs typeface="+mn-cs"/>
              </a:rPr>
              <a:t>Some of the unvaccinated do not see strong reasons to get the vaccine: a majority say if they still have to wear a mask and social distance it is not worth getting vaccinated, nearly half think the chance of getting COVID-19 is getting lower because others are vaccinating and a similar number say they don’t get sick often so they think they won’t get COVID-19.</a:t>
            </a:r>
          </a:p>
        </p:txBody>
      </p:sp>
      <p:sp>
        <p:nvSpPr>
          <p:cNvPr id="10" name="TextBox 9">
            <a:extLst>
              <a:ext uri="{FF2B5EF4-FFF2-40B4-BE49-F238E27FC236}">
                <a16:creationId xmlns:a16="http://schemas.microsoft.com/office/drawing/2014/main" id="{808AD7B7-14C0-4F54-A63B-51A13E0F868C}"/>
              </a:ext>
            </a:extLst>
          </p:cNvPr>
          <p:cNvSpPr txBox="1"/>
          <p:nvPr/>
        </p:nvSpPr>
        <p:spPr>
          <a:xfrm>
            <a:off x="889422" y="6406814"/>
            <a:ext cx="10733831" cy="336567"/>
          </a:xfrm>
          <a:prstGeom prst="rect">
            <a:avLst/>
          </a:prstGeom>
          <a:noFill/>
        </p:spPr>
        <p:txBody>
          <a:bodyPr wrap="square" anchor="b">
            <a:spAutoFit/>
          </a:bodyPr>
          <a:lstStyle>
            <a:defPPr>
              <a:defRPr lang="en-US"/>
            </a:defPPr>
            <a:lvl1pPr>
              <a:lnSpc>
                <a:spcPts val="1040"/>
              </a:lnSpc>
              <a:defRPr sz="700" b="1">
                <a:solidFill>
                  <a:prstClr val="black">
                    <a:lumMod val="50000"/>
                    <a:lumOff val="50000"/>
                  </a:prstClr>
                </a:solidFill>
                <a:latin typeface="Century Gothic" panose="020B0502020202020204" pitchFamily="34" charset="0"/>
              </a:defRPr>
            </a:lvl1pPr>
          </a:lstStyle>
          <a:p>
            <a:r>
              <a:rPr lang="en-US" dirty="0"/>
              <a:t>BASE: </a:t>
            </a:r>
            <a:r>
              <a:rPr lang="en-US" b="0" dirty="0"/>
              <a:t>Unvaccinated/No appointment: </a:t>
            </a:r>
            <a:r>
              <a:rPr lang="en-US" dirty="0"/>
              <a:t>Sep</a:t>
            </a:r>
            <a:r>
              <a:rPr lang="en-US" sz="700" dirty="0">
                <a:solidFill>
                  <a:prstClr val="black">
                    <a:lumMod val="50000"/>
                    <a:lumOff val="50000"/>
                  </a:prstClr>
                </a:solidFill>
                <a:latin typeface="Century Gothic" panose="020B0502020202020204" pitchFamily="34" charset="0"/>
              </a:rPr>
              <a:t>tember 2021: n=</a:t>
            </a:r>
            <a:r>
              <a:rPr lang="en-US" dirty="0"/>
              <a:t>631</a:t>
            </a:r>
            <a:endParaRPr lang="en-US" sz="700" dirty="0">
              <a:solidFill>
                <a:prstClr val="black">
                  <a:lumMod val="50000"/>
                  <a:lumOff val="50000"/>
                </a:prstClr>
              </a:solidFill>
              <a:latin typeface="Century Gothic" panose="020B0502020202020204" pitchFamily="34" charset="0"/>
            </a:endParaRPr>
          </a:p>
          <a:p>
            <a:r>
              <a:rPr lang="en-US" dirty="0"/>
              <a:t>Q17. </a:t>
            </a:r>
            <a:r>
              <a:rPr lang="en-US" b="0" dirty="0"/>
              <a:t>Please indicate the extent to which you agree or disagree with each of the following statements using the scale shown.</a:t>
            </a:r>
          </a:p>
        </p:txBody>
      </p:sp>
      <p:sp>
        <p:nvSpPr>
          <p:cNvPr id="16" name="TextBox 15">
            <a:extLst>
              <a:ext uri="{FF2B5EF4-FFF2-40B4-BE49-F238E27FC236}">
                <a16:creationId xmlns:a16="http://schemas.microsoft.com/office/drawing/2014/main" id="{8BB73B7E-0243-4137-B112-5C25D2CB5535}"/>
              </a:ext>
            </a:extLst>
          </p:cNvPr>
          <p:cNvSpPr txBox="1"/>
          <p:nvPr/>
        </p:nvSpPr>
        <p:spPr>
          <a:xfrm>
            <a:off x="898229" y="2675726"/>
            <a:ext cx="6736772" cy="276999"/>
          </a:xfrm>
          <a:prstGeom prst="rect">
            <a:avLst/>
          </a:prstGeom>
          <a:noFill/>
        </p:spPr>
        <p:txBody>
          <a:bodyPr wrap="square">
            <a:spAutoFit/>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rPr>
              <a:t>Among the Unvaccinated/No Appointment</a:t>
            </a:r>
          </a:p>
        </p:txBody>
      </p:sp>
    </p:spTree>
    <p:extLst>
      <p:ext uri="{BB962C8B-B14F-4D97-AF65-F5344CB8AC3E}">
        <p14:creationId xmlns:p14="http://schemas.microsoft.com/office/powerpoint/2010/main" val="195957456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B25BC8E4-10E5-454F-88E2-95114F6711D0}"/>
              </a:ext>
            </a:extLst>
          </p:cNvPr>
          <p:cNvGraphicFramePr/>
          <p:nvPr>
            <p:extLst>
              <p:ext uri="{D42A27DB-BD31-4B8C-83A1-F6EECF244321}">
                <p14:modId xmlns:p14="http://schemas.microsoft.com/office/powerpoint/2010/main" val="4132639822"/>
              </p:ext>
            </p:extLst>
          </p:nvPr>
        </p:nvGraphicFramePr>
        <p:xfrm>
          <a:off x="3144991" y="2367210"/>
          <a:ext cx="7998632" cy="380104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E77435E4-1721-471E-A88C-5E45AF0DE147}"/>
              </a:ext>
            </a:extLst>
          </p:cNvPr>
          <p:cNvPicPr>
            <a:picLocks noChangeAspect="1"/>
          </p:cNvPicPr>
          <p:nvPr/>
        </p:nvPicPr>
        <p:blipFill rotWithShape="1">
          <a:blip r:embed="rId4"/>
          <a:srcRect b="33142"/>
          <a:stretch/>
        </p:blipFill>
        <p:spPr>
          <a:xfrm>
            <a:off x="7080917" y="1814104"/>
            <a:ext cx="2270206" cy="455650"/>
          </a:xfrm>
          <a:prstGeom prst="rect">
            <a:avLst/>
          </a:prstGeom>
        </p:spPr>
      </p:pic>
      <p:sp>
        <p:nvSpPr>
          <p:cNvPr id="19" name="TextBox 18">
            <a:extLst>
              <a:ext uri="{FF2B5EF4-FFF2-40B4-BE49-F238E27FC236}">
                <a16:creationId xmlns:a16="http://schemas.microsoft.com/office/drawing/2014/main" id="{D3109FB8-7951-4B40-AEF2-BD0910EDC5EF}"/>
              </a:ext>
            </a:extLst>
          </p:cNvPr>
          <p:cNvSpPr txBox="1"/>
          <p:nvPr/>
        </p:nvSpPr>
        <p:spPr>
          <a:xfrm>
            <a:off x="489440" y="1896350"/>
            <a:ext cx="7608805" cy="307777"/>
          </a:xfrm>
          <a:prstGeom prst="rect">
            <a:avLst/>
          </a:prstGeom>
          <a:noFill/>
        </p:spPr>
        <p:txBody>
          <a:bodyPr wrap="square">
            <a:spAutoFit/>
          </a:bodyPr>
          <a:lstStyle>
            <a:defPPr>
              <a:defRPr lang="en-US"/>
            </a:defPPr>
            <a:lvl1pPr marR="0" lvl="0" indent="0" fontAlgn="b">
              <a:lnSpc>
                <a:spcPct val="100000"/>
              </a:lnSpc>
              <a:spcBef>
                <a:spcPts val="0"/>
              </a:spcBef>
              <a:spcAft>
                <a:spcPts val="0"/>
              </a:spcAft>
              <a:buClrTx/>
              <a:buSzTx/>
              <a:buFontTx/>
              <a:buNone/>
              <a:tabLst/>
              <a:defRPr sz="1400" b="1" i="0" u="none" strike="noStrike">
                <a:solidFill>
                  <a:schemeClr val="tx1">
                    <a:lumMod val="65000"/>
                    <a:lumOff val="35000"/>
                  </a:schemeClr>
                </a:solidFill>
                <a:effectLst/>
                <a:latin typeface="Century Gothic" panose="020B0502020202020204" pitchFamily="34" charset="0"/>
                <a:cs typeface="Arial" panose="020B0604020202020204" pitchFamily="34" charset="0"/>
              </a:defRPr>
            </a:lvl1pPr>
          </a:lstStyle>
          <a:p>
            <a:r>
              <a:rPr lang="en-US" dirty="0"/>
              <a:t>Vaccine Perceptions of Topical Issues</a:t>
            </a:r>
          </a:p>
        </p:txBody>
      </p:sp>
      <p:sp>
        <p:nvSpPr>
          <p:cNvPr id="21" name="Title 1">
            <a:extLst>
              <a:ext uri="{FF2B5EF4-FFF2-40B4-BE49-F238E27FC236}">
                <a16:creationId xmlns:a16="http://schemas.microsoft.com/office/drawing/2014/main" id="{5DE30BF4-2BD1-442E-8E23-9F96DBA53A60}"/>
              </a:ext>
            </a:extLst>
          </p:cNvPr>
          <p:cNvSpPr txBox="1">
            <a:spLocks/>
          </p:cNvSpPr>
          <p:nvPr/>
        </p:nvSpPr>
        <p:spPr>
          <a:xfrm>
            <a:off x="911012" y="970899"/>
            <a:ext cx="10868032" cy="695740"/>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endParaRPr lang="en-US" sz="1900" b="1" dirty="0">
              <a:solidFill>
                <a:srgbClr val="4D87A1"/>
              </a:solidFill>
              <a:latin typeface="Century Gothic" panose="020B0502020202020204" pitchFamily="34" charset="0"/>
              <a:ea typeface="+mn-ea"/>
              <a:cs typeface="+mn-cs"/>
            </a:endParaRPr>
          </a:p>
        </p:txBody>
      </p:sp>
      <p:sp>
        <p:nvSpPr>
          <p:cNvPr id="13" name="Title 1">
            <a:extLst>
              <a:ext uri="{FF2B5EF4-FFF2-40B4-BE49-F238E27FC236}">
                <a16:creationId xmlns:a16="http://schemas.microsoft.com/office/drawing/2014/main" id="{27B7B088-24D5-4903-B9CE-C7569D9DBBCE}"/>
              </a:ext>
            </a:extLst>
          </p:cNvPr>
          <p:cNvSpPr txBox="1">
            <a:spLocks/>
          </p:cNvSpPr>
          <p:nvPr/>
        </p:nvSpPr>
        <p:spPr>
          <a:xfrm>
            <a:off x="957029" y="923200"/>
            <a:ext cx="10868032" cy="1038971"/>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endParaRPr lang="en-US" sz="1600" dirty="0">
              <a:solidFill>
                <a:srgbClr val="4D87A1"/>
              </a:solidFill>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285A1F7E-C65E-4211-AFB0-53F8BDDD6F75}"/>
              </a:ext>
            </a:extLst>
          </p:cNvPr>
          <p:cNvSpPr txBox="1"/>
          <p:nvPr/>
        </p:nvSpPr>
        <p:spPr>
          <a:xfrm>
            <a:off x="9300310" y="1567652"/>
            <a:ext cx="745393" cy="707886"/>
          </a:xfrm>
          <a:prstGeom prst="rect">
            <a:avLst/>
          </a:prstGeom>
          <a:noFill/>
        </p:spPr>
        <p:txBody>
          <a:bodyPr wrap="square" rtlCol="0">
            <a:spAutoFit/>
          </a:bodyPr>
          <a:lstStyle/>
          <a:p>
            <a:r>
              <a:rPr lang="en-US" sz="1600" dirty="0"/>
              <a:t> </a:t>
            </a:r>
          </a:p>
          <a:p>
            <a:r>
              <a:rPr lang="en-US" sz="1200" b="1" dirty="0">
                <a:solidFill>
                  <a:schemeClr val="tx1">
                    <a:lumMod val="75000"/>
                    <a:lumOff val="25000"/>
                  </a:schemeClr>
                </a:solidFill>
                <a:latin typeface="Century Gothic" panose="020B0502020202020204" pitchFamily="34" charset="0"/>
              </a:rPr>
              <a:t>Total</a:t>
            </a:r>
          </a:p>
          <a:p>
            <a:r>
              <a:rPr lang="en-US" sz="1200" b="1" dirty="0">
                <a:solidFill>
                  <a:schemeClr val="tx1">
                    <a:lumMod val="75000"/>
                    <a:lumOff val="25000"/>
                  </a:schemeClr>
                </a:solidFill>
                <a:latin typeface="Century Gothic" panose="020B0502020202020204" pitchFamily="34" charset="0"/>
              </a:rPr>
              <a:t>Agree</a:t>
            </a:r>
          </a:p>
        </p:txBody>
      </p:sp>
      <p:sp>
        <p:nvSpPr>
          <p:cNvPr id="24" name="Title 1">
            <a:extLst>
              <a:ext uri="{FF2B5EF4-FFF2-40B4-BE49-F238E27FC236}">
                <a16:creationId xmlns:a16="http://schemas.microsoft.com/office/drawing/2014/main" id="{00FDBB94-D30E-47FE-81A0-797A3CBAA0AE}"/>
              </a:ext>
            </a:extLst>
          </p:cNvPr>
          <p:cNvSpPr txBox="1">
            <a:spLocks/>
          </p:cNvSpPr>
          <p:nvPr/>
        </p:nvSpPr>
        <p:spPr>
          <a:xfrm>
            <a:off x="538315" y="783340"/>
            <a:ext cx="10868032" cy="900080"/>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400" b="1" dirty="0">
                <a:solidFill>
                  <a:srgbClr val="4D87A1"/>
                </a:solidFill>
                <a:latin typeface="Century Gothic" panose="020B0502020202020204" pitchFamily="34" charset="0"/>
                <a:ea typeface="+mn-ea"/>
                <a:cs typeface="+mn-cs"/>
              </a:rPr>
              <a:t>Concerns about the FDA approval far outweigh benefits among the unvaccinated and new variants appear to reinforce misconceptions about vaccine effectiveness among the remaining unvaccinated. Eight in ten unvaccinated women feel there hasn’t been enough research on the impact of vaccines on fertility and pregnancy yet. Few are convinced by positive messages about vaccination safety for pregnant women and (among men) warding off potential erectile dysfunction from contracting COVID-19. </a:t>
            </a:r>
          </a:p>
        </p:txBody>
      </p:sp>
      <p:sp>
        <p:nvSpPr>
          <p:cNvPr id="10" name="TextBox 9">
            <a:extLst>
              <a:ext uri="{FF2B5EF4-FFF2-40B4-BE49-F238E27FC236}">
                <a16:creationId xmlns:a16="http://schemas.microsoft.com/office/drawing/2014/main" id="{FA230348-AC2A-4B68-9B30-E435FAA05C98}"/>
              </a:ext>
            </a:extLst>
          </p:cNvPr>
          <p:cNvSpPr txBox="1"/>
          <p:nvPr/>
        </p:nvSpPr>
        <p:spPr>
          <a:xfrm>
            <a:off x="864740" y="6406814"/>
            <a:ext cx="10733831" cy="336567"/>
          </a:xfrm>
          <a:prstGeom prst="rect">
            <a:avLst/>
          </a:prstGeom>
          <a:noFill/>
        </p:spPr>
        <p:txBody>
          <a:bodyPr wrap="square" anchor="b">
            <a:spAutoFit/>
          </a:bodyPr>
          <a:lstStyle>
            <a:defPPr>
              <a:defRPr lang="en-US"/>
            </a:defPPr>
            <a:lvl1pPr>
              <a:lnSpc>
                <a:spcPts val="1040"/>
              </a:lnSpc>
              <a:defRPr sz="700" b="1">
                <a:solidFill>
                  <a:prstClr val="black">
                    <a:lumMod val="50000"/>
                    <a:lumOff val="50000"/>
                  </a:prstClr>
                </a:solidFill>
                <a:latin typeface="Century Gothic" panose="020B0502020202020204" pitchFamily="34" charset="0"/>
              </a:defRPr>
            </a:lvl1pPr>
          </a:lstStyle>
          <a:p>
            <a:r>
              <a:rPr lang="en-US" dirty="0"/>
              <a:t>BASE: </a:t>
            </a:r>
            <a:r>
              <a:rPr lang="en-US" b="0" dirty="0"/>
              <a:t>Unvaccinated/No appointment: Sep</a:t>
            </a:r>
            <a:r>
              <a:rPr lang="en-US" sz="700" b="0" dirty="0">
                <a:solidFill>
                  <a:prstClr val="black">
                    <a:lumMod val="50000"/>
                    <a:lumOff val="50000"/>
                  </a:prstClr>
                </a:solidFill>
                <a:latin typeface="Century Gothic" panose="020B0502020202020204" pitchFamily="34" charset="0"/>
              </a:rPr>
              <a:t>tember 2021: n=</a:t>
            </a:r>
            <a:r>
              <a:rPr lang="en-US" b="0" dirty="0"/>
              <a:t>631</a:t>
            </a:r>
            <a:r>
              <a:rPr lang="en-US" sz="700" b="0" dirty="0">
                <a:solidFill>
                  <a:prstClr val="black">
                    <a:lumMod val="50000"/>
                    <a:lumOff val="50000"/>
                  </a:prstClr>
                </a:solidFill>
                <a:latin typeface="Century Gothic" panose="020B0502020202020204" pitchFamily="34" charset="0"/>
              </a:rPr>
              <a:t>, or as indicated above</a:t>
            </a:r>
          </a:p>
          <a:p>
            <a:r>
              <a:rPr lang="en-US" dirty="0"/>
              <a:t>NEW3Q6. </a:t>
            </a:r>
            <a:r>
              <a:rPr lang="en-US" b="0" dirty="0"/>
              <a:t>Below is another series of statements about COVID-19 based on recent news or events.  Please indicate the extent to which you agree or disagree with each using the scale shown.</a:t>
            </a:r>
          </a:p>
        </p:txBody>
      </p:sp>
      <p:sp>
        <p:nvSpPr>
          <p:cNvPr id="16" name="TextBox 15">
            <a:extLst>
              <a:ext uri="{FF2B5EF4-FFF2-40B4-BE49-F238E27FC236}">
                <a16:creationId xmlns:a16="http://schemas.microsoft.com/office/drawing/2014/main" id="{981F67FA-33AE-4B56-9E65-6671B3EB0C69}"/>
              </a:ext>
            </a:extLst>
          </p:cNvPr>
          <p:cNvSpPr txBox="1"/>
          <p:nvPr/>
        </p:nvSpPr>
        <p:spPr>
          <a:xfrm>
            <a:off x="538315" y="2062850"/>
            <a:ext cx="6740236" cy="276999"/>
          </a:xfrm>
          <a:prstGeom prst="rect">
            <a:avLst/>
          </a:prstGeom>
          <a:noFill/>
        </p:spPr>
        <p:txBody>
          <a:bodyPr wrap="square">
            <a:spAutoFit/>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rPr>
              <a:t>Among the Unvaccinated/No Appointment </a:t>
            </a:r>
          </a:p>
        </p:txBody>
      </p:sp>
      <p:graphicFrame>
        <p:nvGraphicFramePr>
          <p:cNvPr id="12" name="Table 11">
            <a:extLst>
              <a:ext uri="{FF2B5EF4-FFF2-40B4-BE49-F238E27FC236}">
                <a16:creationId xmlns:a16="http://schemas.microsoft.com/office/drawing/2014/main" id="{D1AB32F3-E5B3-4A95-A704-D865D10A3DDE}"/>
              </a:ext>
            </a:extLst>
          </p:cNvPr>
          <p:cNvGraphicFramePr>
            <a:graphicFrameLocks noGrp="1"/>
          </p:cNvGraphicFramePr>
          <p:nvPr>
            <p:extLst>
              <p:ext uri="{D42A27DB-BD31-4B8C-83A1-F6EECF244321}">
                <p14:modId xmlns:p14="http://schemas.microsoft.com/office/powerpoint/2010/main" val="3869600327"/>
              </p:ext>
            </p:extLst>
          </p:nvPr>
        </p:nvGraphicFramePr>
        <p:xfrm>
          <a:off x="489440" y="2350709"/>
          <a:ext cx="9177074" cy="3834044"/>
        </p:xfrm>
        <a:graphic>
          <a:graphicData uri="http://schemas.openxmlformats.org/drawingml/2006/table">
            <a:tbl>
              <a:tblPr>
                <a:tableStyleId>{5940675A-B579-460E-94D1-54222C63F5DA}</a:tableStyleId>
              </a:tblPr>
              <a:tblGrid>
                <a:gridCol w="6807272">
                  <a:extLst>
                    <a:ext uri="{9D8B030D-6E8A-4147-A177-3AD203B41FA5}">
                      <a16:colId xmlns:a16="http://schemas.microsoft.com/office/drawing/2014/main" val="2545539589"/>
                    </a:ext>
                  </a:extLst>
                </a:gridCol>
                <a:gridCol w="2369802">
                  <a:extLst>
                    <a:ext uri="{9D8B030D-6E8A-4147-A177-3AD203B41FA5}">
                      <a16:colId xmlns:a16="http://schemas.microsoft.com/office/drawing/2014/main" val="3631550232"/>
                    </a:ext>
                  </a:extLst>
                </a:gridCol>
              </a:tblGrid>
              <a:tr h="358607">
                <a:tc>
                  <a:txBody>
                    <a:bodyPr/>
                    <a:lstStyle/>
                    <a:p>
                      <a:pPr algn="l" fontAlgn="b"/>
                      <a:r>
                        <a:rPr lang="en-US" sz="1050" b="0" i="0" u="none" strike="noStrike" dirty="0">
                          <a:solidFill>
                            <a:srgbClr val="000000"/>
                          </a:solidFill>
                          <a:effectLst/>
                          <a:latin typeface="Century Gothic" panose="020B0502020202020204" pitchFamily="34" charset="0"/>
                        </a:rPr>
                        <a:t>There hasn’t been enough research yet about the impact of the vaccines on fertility and pregnancy for me to be comfortable getting vaccinated. (Unvaccinated Women &amp; FTM Transgender; n=405)</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6871441"/>
                  </a:ext>
                </a:extLst>
              </a:tr>
              <a:tr h="358607">
                <a:tc>
                  <a:txBody>
                    <a:bodyPr/>
                    <a:lstStyle/>
                    <a:p>
                      <a:pPr algn="l" fontAlgn="b"/>
                      <a:r>
                        <a:rPr lang="en-US" sz="1050" b="0" i="0" u="none" strike="noStrike" kern="1200" dirty="0">
                          <a:solidFill>
                            <a:srgbClr val="000000"/>
                          </a:solidFill>
                          <a:effectLst/>
                          <a:latin typeface="Century Gothic" panose="020B0502020202020204" pitchFamily="34" charset="0"/>
                          <a:ea typeface="+mn-ea"/>
                          <a:cs typeface="+mn-cs"/>
                        </a:rPr>
                        <a:t>I wonder if the government is hiding something because the FDA is not giving full approval to the Moderna and Johnson &amp; Johnson vaccines at the same time as the Pfizer vaccine.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7553724"/>
                  </a:ext>
                </a:extLst>
              </a:tr>
              <a:tr h="319399">
                <a:tc>
                  <a:txBody>
                    <a:bodyPr/>
                    <a:lstStyle/>
                    <a:p>
                      <a:pPr algn="l" fontAlgn="b"/>
                      <a:r>
                        <a:rPr lang="en-US" sz="1050" b="0" i="0" u="none" strike="noStrike" kern="1200" dirty="0">
                          <a:solidFill>
                            <a:srgbClr val="000000"/>
                          </a:solidFill>
                          <a:effectLst/>
                          <a:latin typeface="Century Gothic" panose="020B0502020202020204" pitchFamily="34" charset="0"/>
                          <a:ea typeface="+mn-ea"/>
                          <a:cs typeface="+mn-cs"/>
                        </a:rPr>
                        <a:t>I think the existence of variants proves the COVID-19 vaccine isn’t very effective.</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5483627"/>
                  </a:ext>
                </a:extLst>
              </a:tr>
              <a:tr h="358607">
                <a:tc>
                  <a:txBody>
                    <a:bodyPr/>
                    <a:lstStyle/>
                    <a:p>
                      <a:pPr algn="l" fontAlgn="b"/>
                      <a:r>
                        <a:rPr lang="en-US" sz="1050" b="0" i="0" u="none" strike="noStrike" kern="1200" dirty="0">
                          <a:solidFill>
                            <a:srgbClr val="000000"/>
                          </a:solidFill>
                          <a:effectLst/>
                          <a:latin typeface="Century Gothic" panose="020B0502020202020204" pitchFamily="34" charset="0"/>
                          <a:ea typeface="+mn-ea"/>
                          <a:cs typeface="+mn-cs"/>
                        </a:rPr>
                        <a:t>Getting sick with COVID-19 can cost a lot of money, especially if you land in the hospital, because most insurance companies are not covering the entire cost of treatment anymore.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380289"/>
                  </a:ext>
                </a:extLst>
              </a:tr>
              <a:tr h="319399">
                <a:tc>
                  <a:txBody>
                    <a:bodyPr/>
                    <a:lstStyle/>
                    <a:p>
                      <a:pPr algn="l" fontAlgn="b"/>
                      <a:r>
                        <a:rPr lang="en-US" sz="1050" b="0" i="0" u="none" strike="noStrike" kern="1200" dirty="0">
                          <a:solidFill>
                            <a:srgbClr val="000000"/>
                          </a:solidFill>
                          <a:effectLst/>
                          <a:latin typeface="Century Gothic" panose="020B0502020202020204" pitchFamily="34" charset="0"/>
                          <a:ea typeface="+mn-ea"/>
                          <a:cs typeface="+mn-cs"/>
                        </a:rPr>
                        <a:t>Now that FDA approval of the COVID-19 vaccine is here, I will only get a vaccine that is fully approved.</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4347297"/>
                  </a:ext>
                </a:extLst>
              </a:tr>
              <a:tr h="358607">
                <a:tc>
                  <a:txBody>
                    <a:bodyPr/>
                    <a:lstStyle/>
                    <a:p>
                      <a:pPr algn="l" fontAlgn="b"/>
                      <a:r>
                        <a:rPr lang="en-US" sz="1050" b="0" i="0" u="none" strike="noStrike" kern="1200" dirty="0">
                          <a:solidFill>
                            <a:srgbClr val="000000"/>
                          </a:solidFill>
                          <a:effectLst/>
                          <a:latin typeface="Century Gothic" panose="020B0502020202020204" pitchFamily="34" charset="0"/>
                          <a:ea typeface="+mn-ea"/>
                          <a:cs typeface="+mn-cs"/>
                        </a:rPr>
                        <a:t>New variants of COVID-19 such as Delta are especially dangerous and fast spreading which makes it more important for people to get vaccinated.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983071"/>
                  </a:ext>
                </a:extLst>
              </a:tr>
              <a:tr h="319399">
                <a:tc>
                  <a:txBody>
                    <a:bodyPr/>
                    <a:lstStyle/>
                    <a:p>
                      <a:pPr algn="l" fontAlgn="b"/>
                      <a:r>
                        <a:rPr lang="en-US" sz="1050" b="0" i="0" u="none" strike="noStrike" kern="1200" dirty="0">
                          <a:solidFill>
                            <a:srgbClr val="000000"/>
                          </a:solidFill>
                          <a:effectLst/>
                          <a:latin typeface="Century Gothic" panose="020B0502020202020204" pitchFamily="34" charset="0"/>
                          <a:ea typeface="+mn-ea"/>
                          <a:cs typeface="+mn-cs"/>
                        </a:rPr>
                        <a:t>Formal FDA approval of the Pfizer vaccine makes me much more comfortable that COVID-19 vaccines are safe and effective.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1695413"/>
                  </a:ext>
                </a:extLst>
              </a:tr>
              <a:tr h="358607">
                <a:tc>
                  <a:txBody>
                    <a:bodyPr/>
                    <a:lstStyle/>
                    <a:p>
                      <a:pPr algn="l" fontAlgn="b"/>
                      <a:r>
                        <a:rPr lang="en-US" sz="1050" b="0" i="0" u="none" strike="noStrike" kern="1200" dirty="0">
                          <a:solidFill>
                            <a:srgbClr val="000000"/>
                          </a:solidFill>
                          <a:effectLst/>
                          <a:latin typeface="Century Gothic" panose="020B0502020202020204" pitchFamily="34" charset="0"/>
                          <a:ea typeface="+mn-ea"/>
                          <a:cs typeface="+mn-cs"/>
                        </a:rPr>
                        <a:t>We need more people to get vaccinated to slow COVID-19 from spreading; the more it spreads, the more likely the chance it will mutate and possibly develop into a more contagious and dangerous strain.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5050478"/>
                  </a:ext>
                </a:extLst>
              </a:tr>
              <a:tr h="358607">
                <a:tc>
                  <a:txBody>
                    <a:bodyPr/>
                    <a:lstStyle/>
                    <a:p>
                      <a:pPr algn="l" fontAlgn="b"/>
                      <a:r>
                        <a:rPr lang="en-US" sz="1050" b="0" i="0" u="none" strike="noStrike" kern="1200" dirty="0">
                          <a:solidFill>
                            <a:srgbClr val="000000"/>
                          </a:solidFill>
                          <a:effectLst/>
                          <a:latin typeface="Century Gothic" panose="020B0502020202020204" pitchFamily="34" charset="0"/>
                          <a:ea typeface="+mn-ea"/>
                          <a:cs typeface="+mn-cs"/>
                        </a:rPr>
                        <a:t>The Delta variant has shown us that everyone needs to get vaccinated or we’ll continue to see increasing hospitalizations and deaths.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2216572"/>
                  </a:ext>
                </a:extLst>
              </a:tr>
              <a:tr h="358607">
                <a:tc>
                  <a:txBody>
                    <a:bodyPr/>
                    <a:lstStyle/>
                    <a:p>
                      <a:pPr algn="l" fontAlgn="b"/>
                      <a:r>
                        <a:rPr lang="en-US" sz="1050" b="0" i="0" u="none" strike="noStrike" kern="1200" dirty="0">
                          <a:solidFill>
                            <a:srgbClr val="000000"/>
                          </a:solidFill>
                          <a:effectLst/>
                          <a:latin typeface="Century Gothic" panose="020B0502020202020204" pitchFamily="34" charset="0"/>
                          <a:ea typeface="+mn-ea"/>
                          <a:cs typeface="+mn-cs"/>
                        </a:rPr>
                        <a:t>I want to get vaccinated to avoid possible erectile dysfunction and/or infertility caused by COVID-19. (Unvaccinated Men &amp; MTF Transgender; n=226)</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8923691"/>
                  </a:ext>
                </a:extLst>
              </a:tr>
              <a:tr h="358607">
                <a:tc>
                  <a:txBody>
                    <a:bodyPr/>
                    <a:lstStyle/>
                    <a:p>
                      <a:pPr algn="l" fontAlgn="b"/>
                      <a:r>
                        <a:rPr lang="en-US" sz="1050" b="0" i="0" u="none" strike="noStrike" kern="1200" dirty="0">
                          <a:solidFill>
                            <a:srgbClr val="000000"/>
                          </a:solidFill>
                          <a:effectLst/>
                          <a:latin typeface="Century Gothic" panose="020B0502020202020204" pitchFamily="34" charset="0"/>
                          <a:ea typeface="+mn-ea"/>
                          <a:cs typeface="+mn-cs"/>
                        </a:rPr>
                        <a:t>CDC recommendations that pregnant people should get COVID-19 vaccination makes me more comfortable that the vaccine is safe. </a:t>
                      </a:r>
                      <a:endParaRPr lang="en-US" sz="1050" b="0" i="0" u="none" strike="sngStrike" kern="1200" baseline="0" dirty="0">
                        <a:solidFill>
                          <a:srgbClr val="000000"/>
                        </a:solidFill>
                        <a:effectLst/>
                        <a:latin typeface="Century Gothic" panose="020B0502020202020204" pitchFamily="34" charset="0"/>
                        <a:ea typeface="+mn-ea"/>
                        <a:cs typeface="+mn-cs"/>
                      </a:endParaRP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731148"/>
                  </a:ext>
                </a:extLst>
              </a:tr>
            </a:tbl>
          </a:graphicData>
        </a:graphic>
      </p:graphicFrame>
    </p:spTree>
    <p:extLst>
      <p:ext uri="{BB962C8B-B14F-4D97-AF65-F5344CB8AC3E}">
        <p14:creationId xmlns:p14="http://schemas.microsoft.com/office/powerpoint/2010/main" val="350039112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21471D30-A815-5440-8B03-70D1EFF1B0BC}"/>
              </a:ext>
            </a:extLst>
          </p:cNvPr>
          <p:cNvGraphicFramePr/>
          <p:nvPr>
            <p:extLst>
              <p:ext uri="{D42A27DB-BD31-4B8C-83A1-F6EECF244321}">
                <p14:modId xmlns:p14="http://schemas.microsoft.com/office/powerpoint/2010/main" val="1817354420"/>
              </p:ext>
            </p:extLst>
          </p:nvPr>
        </p:nvGraphicFramePr>
        <p:xfrm>
          <a:off x="5673801" y="1169267"/>
          <a:ext cx="9623612" cy="4972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380775CC-3652-4773-8C8C-81BB31550369}"/>
              </a:ext>
            </a:extLst>
          </p:cNvPr>
          <p:cNvGraphicFramePr>
            <a:graphicFrameLocks noGrp="1"/>
          </p:cNvGraphicFramePr>
          <p:nvPr>
            <p:extLst>
              <p:ext uri="{D42A27DB-BD31-4B8C-83A1-F6EECF244321}">
                <p14:modId xmlns:p14="http://schemas.microsoft.com/office/powerpoint/2010/main" val="2404043999"/>
              </p:ext>
            </p:extLst>
          </p:nvPr>
        </p:nvGraphicFramePr>
        <p:xfrm>
          <a:off x="891607" y="2452253"/>
          <a:ext cx="9725593" cy="3553686"/>
        </p:xfrm>
        <a:graphic>
          <a:graphicData uri="http://schemas.openxmlformats.org/drawingml/2006/table">
            <a:tbl>
              <a:tblPr>
                <a:tableStyleId>{5940675A-B579-460E-94D1-54222C63F5DA}</a:tableStyleId>
              </a:tblPr>
              <a:tblGrid>
                <a:gridCol w="7317673">
                  <a:extLst>
                    <a:ext uri="{9D8B030D-6E8A-4147-A177-3AD203B41FA5}">
                      <a16:colId xmlns:a16="http://schemas.microsoft.com/office/drawing/2014/main" val="2545539589"/>
                    </a:ext>
                  </a:extLst>
                </a:gridCol>
                <a:gridCol w="2407920">
                  <a:extLst>
                    <a:ext uri="{9D8B030D-6E8A-4147-A177-3AD203B41FA5}">
                      <a16:colId xmlns:a16="http://schemas.microsoft.com/office/drawing/2014/main" val="3631550232"/>
                    </a:ext>
                  </a:extLst>
                </a:gridCol>
              </a:tblGrid>
              <a:tr h="394854">
                <a:tc>
                  <a:txBody>
                    <a:bodyPr/>
                    <a:lstStyle/>
                    <a:p>
                      <a:pPr algn="l" fontAlgn="b"/>
                      <a:r>
                        <a:rPr lang="en-US" sz="1100" b="0" i="0" u="none" strike="noStrike" dirty="0">
                          <a:solidFill>
                            <a:srgbClr val="000000"/>
                          </a:solidFill>
                          <a:effectLst/>
                          <a:latin typeface="Century Gothic" panose="020B0502020202020204" pitchFamily="34" charset="0"/>
                        </a:rPr>
                        <a:t>Pfizer is the first to submit all of the required data for full FDA approval and has now been approved.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5855434"/>
                  </a:ext>
                </a:extLst>
              </a:tr>
              <a:tr h="394854">
                <a:tc>
                  <a:txBody>
                    <a:bodyPr/>
                    <a:lstStyle/>
                    <a:p>
                      <a:pPr algn="l" fontAlgn="b"/>
                      <a:r>
                        <a:rPr lang="en-US" sz="1100" b="0" i="0" u="none" strike="noStrike" dirty="0">
                          <a:solidFill>
                            <a:srgbClr val="000000"/>
                          </a:solidFill>
                          <a:effectLst/>
                          <a:latin typeface="Century Gothic" panose="020B0502020202020204" pitchFamily="34" charset="0"/>
                        </a:rPr>
                        <a:t>People who get really sick with COVID-19 can get stuck with big bills for it because most private insurance companies are not covering the entire cost of COVID-19 care anymore.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5526539"/>
                  </a:ext>
                </a:extLst>
              </a:tr>
              <a:tr h="394854">
                <a:tc>
                  <a:txBody>
                    <a:bodyPr/>
                    <a:lstStyle/>
                    <a:p>
                      <a:pPr algn="l" fontAlgn="b"/>
                      <a:r>
                        <a:rPr lang="en-US" sz="1100" b="0" i="0" u="none" strike="noStrike" dirty="0">
                          <a:solidFill>
                            <a:srgbClr val="000000"/>
                          </a:solidFill>
                          <a:effectLst/>
                          <a:latin typeface="Century Gothic" panose="020B0502020202020204" pitchFamily="34" charset="0"/>
                        </a:rPr>
                        <a:t>Research on effectiveness and testing for safety is done before Emergency Use Authorization, so FDA approval really shows that the vaccines have been safe during months of use.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1087780"/>
                  </a:ext>
                </a:extLst>
              </a:tr>
              <a:tr h="394854">
                <a:tc>
                  <a:txBody>
                    <a:bodyPr/>
                    <a:lstStyle/>
                    <a:p>
                      <a:pPr algn="l" fontAlgn="b"/>
                      <a:r>
                        <a:rPr lang="en-US" sz="1100" b="0" i="0" u="none" strike="noStrike" dirty="0">
                          <a:solidFill>
                            <a:srgbClr val="000000"/>
                          </a:solidFill>
                          <a:effectLst/>
                          <a:latin typeface="Century Gothic" panose="020B0502020202020204" pitchFamily="34" charset="0"/>
                        </a:rPr>
                        <a:t>FDA approval makes me feel better that the vaccine is just like any other drug we take over the counter or is prescribed by a doctor.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957660"/>
                  </a:ext>
                </a:extLst>
              </a:tr>
              <a:tr h="394854">
                <a:tc>
                  <a:txBody>
                    <a:bodyPr/>
                    <a:lstStyle/>
                    <a:p>
                      <a:pPr algn="l" fontAlgn="b"/>
                      <a:r>
                        <a:rPr lang="en-US" sz="1100" b="0" i="0" u="none" strike="noStrike" dirty="0">
                          <a:solidFill>
                            <a:srgbClr val="000000"/>
                          </a:solidFill>
                          <a:effectLst/>
                          <a:latin typeface="Century Gothic" panose="020B0502020202020204" pitchFamily="34" charset="0"/>
                        </a:rPr>
                        <a:t>A lot of unvaccinated people are getting really sick from COVID-19 and they are telling other people to get vaccinated before it’s too late.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8998956"/>
                  </a:ext>
                </a:extLst>
              </a:tr>
              <a:tr h="394854">
                <a:tc>
                  <a:txBody>
                    <a:bodyPr/>
                    <a:lstStyle/>
                    <a:p>
                      <a:pPr algn="l" fontAlgn="b"/>
                      <a:r>
                        <a:rPr lang="en-US" sz="1100" b="0" i="0" u="none" strike="noStrike" dirty="0">
                          <a:solidFill>
                            <a:srgbClr val="000000"/>
                          </a:solidFill>
                          <a:effectLst/>
                          <a:latin typeface="Century Gothic" panose="020B0502020202020204" pitchFamily="34" charset="0"/>
                        </a:rPr>
                        <a:t>Getting a vaccine to prevent serious illness from COVID-19 is free but medical care for people who get sick with COVID-19 can be very expensive because it is not fully covered by most private insurance anymore.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5050478"/>
                  </a:ext>
                </a:extLst>
              </a:tr>
              <a:tr h="394854">
                <a:tc>
                  <a:txBody>
                    <a:bodyPr/>
                    <a:lstStyle/>
                    <a:p>
                      <a:pPr algn="l" fontAlgn="b"/>
                      <a:r>
                        <a:rPr lang="en-US" sz="1100" b="0" i="0" u="none" strike="noStrike" dirty="0">
                          <a:solidFill>
                            <a:srgbClr val="000000"/>
                          </a:solidFill>
                          <a:effectLst/>
                          <a:latin typeface="Century Gothic" panose="020B0502020202020204" pitchFamily="34" charset="0"/>
                        </a:rPr>
                        <a:t>Knowing that FDA approval comes after vaccines have been distributed, safety tracked, and all the data analyzed makes me feel better about getting a COVID-19 vaccine.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7895165"/>
                  </a:ext>
                </a:extLst>
              </a:tr>
              <a:tr h="394854">
                <a:tc>
                  <a:txBody>
                    <a:bodyPr/>
                    <a:lstStyle/>
                    <a:p>
                      <a:pPr algn="l" fontAlgn="b"/>
                      <a:r>
                        <a:rPr lang="en-US" sz="1100" b="0" i="0" u="none" strike="noStrike" dirty="0">
                          <a:solidFill>
                            <a:srgbClr val="000000"/>
                          </a:solidFill>
                          <a:effectLst/>
                          <a:latin typeface="Century Gothic" panose="020B0502020202020204" pitchFamily="34" charset="0"/>
                        </a:rPr>
                        <a:t>We can help the nurses and doctors who are struggling to treat the unvaccinated COVID-19 patients filling the ER by getting ourselves vaccinated.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946577"/>
                  </a:ext>
                </a:extLst>
              </a:tr>
              <a:tr h="394854">
                <a:tc>
                  <a:txBody>
                    <a:bodyPr/>
                    <a:lstStyle/>
                    <a:p>
                      <a:pPr algn="l" fontAlgn="b"/>
                      <a:r>
                        <a:rPr lang="en-US" sz="1100" b="0" i="0" u="none" strike="noStrike" dirty="0">
                          <a:solidFill>
                            <a:srgbClr val="000000"/>
                          </a:solidFill>
                          <a:effectLst/>
                          <a:latin typeface="Century Gothic" panose="020B0502020202020204" pitchFamily="34" charset="0"/>
                        </a:rPr>
                        <a:t>If you belong to a community that really matters to you, the best way to keep it safe is to do your part and get vaccinated.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59564"/>
                  </a:ext>
                </a:extLst>
              </a:tr>
            </a:tbl>
          </a:graphicData>
        </a:graphic>
      </p:graphicFrame>
      <p:sp>
        <p:nvSpPr>
          <p:cNvPr id="9" name="TextBox 8">
            <a:extLst>
              <a:ext uri="{FF2B5EF4-FFF2-40B4-BE49-F238E27FC236}">
                <a16:creationId xmlns:a16="http://schemas.microsoft.com/office/drawing/2014/main" id="{29BE01BB-46F5-4C6E-A211-8B47644ABA67}"/>
              </a:ext>
            </a:extLst>
          </p:cNvPr>
          <p:cNvSpPr txBox="1"/>
          <p:nvPr/>
        </p:nvSpPr>
        <p:spPr>
          <a:xfrm>
            <a:off x="891606" y="2012420"/>
            <a:ext cx="642997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 Statement Makes More Likely to Consider</a:t>
            </a:r>
            <a:r>
              <a:rPr lang="en-US" sz="1400" b="1" dirty="0">
                <a:solidFill>
                  <a:schemeClr val="tx1">
                    <a:lumMod val="65000"/>
                    <a:lumOff val="35000"/>
                  </a:schemeClr>
                </a:solidFill>
                <a:latin typeface="Century Gothic" panose="020B0502020202020204" pitchFamily="34" charset="0"/>
              </a:rPr>
              <a:t> </a:t>
            </a:r>
            <a:r>
              <a:rPr kumimoji="0" lang="en-US" sz="14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Getting Vaccinated</a:t>
            </a:r>
          </a:p>
        </p:txBody>
      </p:sp>
      <p:cxnSp>
        <p:nvCxnSpPr>
          <p:cNvPr id="10" name="Straight Connector 9">
            <a:extLst>
              <a:ext uri="{FF2B5EF4-FFF2-40B4-BE49-F238E27FC236}">
                <a16:creationId xmlns:a16="http://schemas.microsoft.com/office/drawing/2014/main" id="{D22C6A34-C440-49A4-A0EC-6A32230D984A}"/>
              </a:ext>
            </a:extLst>
          </p:cNvPr>
          <p:cNvCxnSpPr>
            <a:cxnSpLocks/>
          </p:cNvCxnSpPr>
          <p:nvPr/>
        </p:nvCxnSpPr>
        <p:spPr>
          <a:xfrm>
            <a:off x="891606" y="1742484"/>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13" name="Title 1">
            <a:extLst>
              <a:ext uri="{FF2B5EF4-FFF2-40B4-BE49-F238E27FC236}">
                <a16:creationId xmlns:a16="http://schemas.microsoft.com/office/drawing/2014/main" id="{A576142D-7746-4289-A370-A18E01262158}"/>
              </a:ext>
            </a:extLst>
          </p:cNvPr>
          <p:cNvSpPr txBox="1">
            <a:spLocks/>
          </p:cNvSpPr>
          <p:nvPr/>
        </p:nvSpPr>
        <p:spPr>
          <a:xfrm>
            <a:off x="864740" y="890287"/>
            <a:ext cx="10868032" cy="695740"/>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lang="en-US" sz="1600" b="1" dirty="0">
                <a:solidFill>
                  <a:srgbClr val="4D87A1"/>
                </a:solidFill>
                <a:latin typeface="Century Gothic" panose="020B0502020202020204" pitchFamily="34" charset="0"/>
              </a:rPr>
              <a:t>No single new message stands out with a large group of the unvaccinated; few of the remaining unvaccinated identify a statement makes them much more likely to get vaccinated; Pfizer’s FDA approval and the comparative risk of getting stuck with large hospital bills from COVID-19 top the list.   </a:t>
            </a:r>
            <a:endParaRPr kumimoji="0" lang="en-US" sz="16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endParaRPr>
          </a:p>
        </p:txBody>
      </p:sp>
      <p:sp>
        <p:nvSpPr>
          <p:cNvPr id="7" name="TextBox 6">
            <a:extLst>
              <a:ext uri="{FF2B5EF4-FFF2-40B4-BE49-F238E27FC236}">
                <a16:creationId xmlns:a16="http://schemas.microsoft.com/office/drawing/2014/main" id="{E385BC6F-BDAA-4120-BFC7-26637822662D}"/>
              </a:ext>
            </a:extLst>
          </p:cNvPr>
          <p:cNvSpPr txBox="1"/>
          <p:nvPr/>
        </p:nvSpPr>
        <p:spPr>
          <a:xfrm>
            <a:off x="864740" y="6278510"/>
            <a:ext cx="10733831" cy="464871"/>
          </a:xfrm>
          <a:prstGeom prst="rect">
            <a:avLst/>
          </a:prstGeom>
          <a:noFill/>
        </p:spPr>
        <p:txBody>
          <a:bodyPr wrap="square" anchor="b">
            <a:spAutoFit/>
          </a:bodyPr>
          <a:lstStyle>
            <a:defPPr>
              <a:defRPr lang="en-US"/>
            </a:defPPr>
            <a:lvl1pPr>
              <a:lnSpc>
                <a:spcPts val="1040"/>
              </a:lnSpc>
              <a:defRPr sz="700" b="1">
                <a:solidFill>
                  <a:prstClr val="black">
                    <a:lumMod val="50000"/>
                    <a:lumOff val="50000"/>
                  </a:prstClr>
                </a:solidFill>
                <a:latin typeface="Century Gothic" panose="020B0502020202020204" pitchFamily="34" charset="0"/>
              </a:defRPr>
            </a:lvl1pPr>
          </a:lstStyle>
          <a:p>
            <a:r>
              <a:rPr lang="en-US" dirty="0"/>
              <a:t>BASE: </a:t>
            </a:r>
            <a:r>
              <a:rPr lang="en-US" b="0" dirty="0"/>
              <a:t>Unvaccinated/No appointment: Sep</a:t>
            </a:r>
            <a:r>
              <a:rPr lang="en-US" sz="700" b="0" dirty="0">
                <a:solidFill>
                  <a:prstClr val="black">
                    <a:lumMod val="50000"/>
                    <a:lumOff val="50000"/>
                  </a:prstClr>
                </a:solidFill>
                <a:latin typeface="Century Gothic" panose="020B0502020202020204" pitchFamily="34" charset="0"/>
              </a:rPr>
              <a:t>tember 2021: n=</a:t>
            </a:r>
            <a:r>
              <a:rPr lang="en-US" b="0" dirty="0"/>
              <a:t>631</a:t>
            </a:r>
            <a:endParaRPr lang="en-US" sz="700" b="0" dirty="0">
              <a:solidFill>
                <a:prstClr val="black">
                  <a:lumMod val="50000"/>
                  <a:lumOff val="50000"/>
                </a:prstClr>
              </a:solidFill>
              <a:latin typeface="Century Gothic" panose="020B0502020202020204" pitchFamily="34" charset="0"/>
            </a:endParaRPr>
          </a:p>
          <a:p>
            <a:r>
              <a:rPr lang="en-US" dirty="0"/>
              <a:t>NEW3Q11. </a:t>
            </a:r>
            <a:r>
              <a:rPr lang="en-US" b="0" dirty="0"/>
              <a:t>Now please consider, the degree to which each statement below makes you more or less likely to consider getting a COVID-19 vaccine. Would it have no effect, make you a little more likely, or make you much more likely to consider getting a COVID-19 vaccine? </a:t>
            </a:r>
          </a:p>
        </p:txBody>
      </p:sp>
      <p:sp>
        <p:nvSpPr>
          <p:cNvPr id="14" name="TextBox 13">
            <a:extLst>
              <a:ext uri="{FF2B5EF4-FFF2-40B4-BE49-F238E27FC236}">
                <a16:creationId xmlns:a16="http://schemas.microsoft.com/office/drawing/2014/main" id="{6C4D32BB-B28E-4D1D-8CDF-D2F45422229D}"/>
              </a:ext>
            </a:extLst>
          </p:cNvPr>
          <p:cNvSpPr txBox="1"/>
          <p:nvPr/>
        </p:nvSpPr>
        <p:spPr>
          <a:xfrm>
            <a:off x="1082387" y="2199318"/>
            <a:ext cx="7858990" cy="276999"/>
          </a:xfrm>
          <a:prstGeom prst="rect">
            <a:avLst/>
          </a:prstGeom>
          <a:noFill/>
        </p:spPr>
        <p:txBody>
          <a:bodyPr wrap="square">
            <a:spAutoFit/>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rPr>
              <a:t>Among the Unvaccinated/No Appointment </a:t>
            </a:r>
          </a:p>
        </p:txBody>
      </p:sp>
    </p:spTree>
    <p:extLst>
      <p:ext uri="{BB962C8B-B14F-4D97-AF65-F5344CB8AC3E}">
        <p14:creationId xmlns:p14="http://schemas.microsoft.com/office/powerpoint/2010/main" val="304397694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F9E36057-C436-4945-B61C-188262C5A4C0}"/>
              </a:ext>
            </a:extLst>
          </p:cNvPr>
          <p:cNvGraphicFramePr/>
          <p:nvPr>
            <p:extLst>
              <p:ext uri="{D42A27DB-BD31-4B8C-83A1-F6EECF244321}">
                <p14:modId xmlns:p14="http://schemas.microsoft.com/office/powerpoint/2010/main" val="1289028575"/>
              </p:ext>
            </p:extLst>
          </p:nvPr>
        </p:nvGraphicFramePr>
        <p:xfrm>
          <a:off x="-29089" y="2337475"/>
          <a:ext cx="6429952" cy="33819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A68CB03-35D7-401A-B558-9AF55C139524}"/>
              </a:ext>
            </a:extLst>
          </p:cNvPr>
          <p:cNvGraphicFramePr/>
          <p:nvPr>
            <p:extLst>
              <p:ext uri="{D42A27DB-BD31-4B8C-83A1-F6EECF244321}">
                <p14:modId xmlns:p14="http://schemas.microsoft.com/office/powerpoint/2010/main" val="2719614709"/>
              </p:ext>
            </p:extLst>
          </p:nvPr>
        </p:nvGraphicFramePr>
        <p:xfrm>
          <a:off x="6400863" y="2988843"/>
          <a:ext cx="3278518" cy="2635093"/>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C6B6BE10-A80B-4311-9342-FFA330B3EF36}"/>
              </a:ext>
            </a:extLst>
          </p:cNvPr>
          <p:cNvSpPr>
            <a:spLocks noGrp="1"/>
          </p:cNvSpPr>
          <p:nvPr>
            <p:ph type="sldNum" sz="quarter" idx="11"/>
          </p:nvPr>
        </p:nvSpPr>
        <p:spPr/>
        <p:txBody>
          <a:bodyPr/>
          <a:lstStyle/>
          <a:p>
            <a:r>
              <a:rPr lang="en-ZA" dirty="0"/>
              <a:t> </a:t>
            </a:r>
          </a:p>
        </p:txBody>
      </p:sp>
      <p:sp>
        <p:nvSpPr>
          <p:cNvPr id="10" name="Rectangle 9">
            <a:extLst>
              <a:ext uri="{FF2B5EF4-FFF2-40B4-BE49-F238E27FC236}">
                <a16:creationId xmlns:a16="http://schemas.microsoft.com/office/drawing/2014/main" id="{F9FDB692-C116-4117-A81D-27F9B05E8EE9}"/>
              </a:ext>
            </a:extLst>
          </p:cNvPr>
          <p:cNvSpPr/>
          <p:nvPr/>
        </p:nvSpPr>
        <p:spPr>
          <a:xfrm>
            <a:off x="1012579" y="5991602"/>
            <a:ext cx="4174477" cy="523220"/>
          </a:xfrm>
          <a:prstGeom prst="rect">
            <a:avLst/>
          </a:prstGeom>
        </p:spPr>
        <p:txBody>
          <a:bodyPr wrap="square" anchor="b">
            <a:spAutoFit/>
          </a:bodyPr>
          <a:lstStyle/>
          <a:p>
            <a:pPr lvl="0"/>
            <a:r>
              <a:rPr lang="en-US" sz="700" b="1" dirty="0">
                <a:solidFill>
                  <a:schemeClr val="tx1">
                    <a:lumMod val="50000"/>
                    <a:lumOff val="50000"/>
                  </a:schemeClr>
                </a:solidFill>
                <a:latin typeface="Century Gothic" panose="020B0502020202020204" pitchFamily="34" charset="0"/>
              </a:rPr>
              <a:t>Base: </a:t>
            </a:r>
            <a:r>
              <a:rPr lang="en-US" sz="700" dirty="0">
                <a:solidFill>
                  <a:schemeClr val="tx1">
                    <a:lumMod val="50000"/>
                    <a:lumOff val="50000"/>
                  </a:schemeClr>
                </a:solidFill>
                <a:latin typeface="Century Gothic" panose="020B0502020202020204" pitchFamily="34" charset="0"/>
              </a:rPr>
              <a:t>Unvaccinated Respondents (March: n=937; May: n=1159; September n=631)</a:t>
            </a:r>
          </a:p>
          <a:p>
            <a:pPr algn="l"/>
            <a:r>
              <a:rPr lang="en-US" sz="700" dirty="0">
                <a:solidFill>
                  <a:schemeClr val="tx1">
                    <a:lumMod val="50000"/>
                    <a:lumOff val="50000"/>
                  </a:schemeClr>
                </a:solidFill>
                <a:latin typeface="Century Gothic" panose="020B0502020202020204" pitchFamily="34" charset="0"/>
              </a:rPr>
              <a:t>NEW1Q15: The FDA has approved multiple COVID-19 vaccines they have found to be safe and effective against serious illness and death from COVID-19. Below are four different perspectives. Please select the ONE statement that best describes your perspective</a:t>
            </a:r>
          </a:p>
        </p:txBody>
      </p:sp>
      <p:sp>
        <p:nvSpPr>
          <p:cNvPr id="23" name="Title 1">
            <a:extLst>
              <a:ext uri="{FF2B5EF4-FFF2-40B4-BE49-F238E27FC236}">
                <a16:creationId xmlns:a16="http://schemas.microsoft.com/office/drawing/2014/main" id="{382D6CD4-5C09-4B92-8833-F44A46E3D983}"/>
              </a:ext>
            </a:extLst>
          </p:cNvPr>
          <p:cNvSpPr txBox="1">
            <a:spLocks/>
          </p:cNvSpPr>
          <p:nvPr/>
        </p:nvSpPr>
        <p:spPr>
          <a:xfrm>
            <a:off x="507572" y="824591"/>
            <a:ext cx="11394868" cy="940894"/>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900" b="1" dirty="0">
                <a:solidFill>
                  <a:srgbClr val="4D87A1"/>
                </a:solidFill>
                <a:latin typeface="Century Gothic" panose="020B0502020202020204" pitchFamily="34" charset="0"/>
                <a:ea typeface="+mn-ea"/>
                <a:cs typeface="+mn-cs"/>
              </a:rPr>
              <a:t>As vaccination rates have risen, the number of remaining unvaccinated who are open to getting any of the vaccines has dropped while the portion of the remaining unvaccinated who simply won’t take any vaccine has risen. The proportion of unvaccinated wanting only to take certain brands of vaccines remains at two in ten and preference for Pfizer remains strongest. </a:t>
            </a:r>
          </a:p>
        </p:txBody>
      </p:sp>
      <p:sp>
        <p:nvSpPr>
          <p:cNvPr id="4" name="Arrow: Right 3">
            <a:extLst>
              <a:ext uri="{FF2B5EF4-FFF2-40B4-BE49-F238E27FC236}">
                <a16:creationId xmlns:a16="http://schemas.microsoft.com/office/drawing/2014/main" id="{9E9E42A4-2F2F-4AD3-9A5B-13BFFD257A6E}"/>
              </a:ext>
            </a:extLst>
          </p:cNvPr>
          <p:cNvSpPr/>
          <p:nvPr/>
        </p:nvSpPr>
        <p:spPr>
          <a:xfrm>
            <a:off x="5402122" y="4149103"/>
            <a:ext cx="1412601" cy="738630"/>
          </a:xfrm>
          <a:prstGeom prst="rightArrow">
            <a:avLst/>
          </a:prstGeom>
          <a:solidFill>
            <a:schemeClr val="bg1">
              <a:lumMod val="6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A1F622F-5CB0-4DD8-AD64-BBBAC322202A}"/>
              </a:ext>
            </a:extLst>
          </p:cNvPr>
          <p:cNvSpPr txBox="1"/>
          <p:nvPr/>
        </p:nvSpPr>
        <p:spPr>
          <a:xfrm>
            <a:off x="1182713" y="2170723"/>
            <a:ext cx="4219409" cy="523220"/>
          </a:xfrm>
          <a:prstGeom prst="rect">
            <a:avLst/>
          </a:prstGeom>
          <a:noFill/>
        </p:spPr>
        <p:txBody>
          <a:bodyPr wrap="square" rtlCol="0">
            <a:spAutoFit/>
          </a:bodyPr>
          <a:lstStyle/>
          <a:p>
            <a:r>
              <a:rPr lang="en-US" sz="1400" b="1" dirty="0">
                <a:solidFill>
                  <a:schemeClr val="tx2"/>
                </a:solidFill>
                <a:latin typeface="Century Gothic" panose="020B0502020202020204" pitchFamily="34" charset="0"/>
              </a:rPr>
              <a:t>Statement that best describes perspective</a:t>
            </a:r>
          </a:p>
          <a:p>
            <a:endParaRPr lang="en-US" sz="1400" b="1" dirty="0">
              <a:solidFill>
                <a:schemeClr val="tx2"/>
              </a:solidFill>
              <a:latin typeface="Century Gothic" panose="020B0502020202020204" pitchFamily="34" charset="0"/>
            </a:endParaRPr>
          </a:p>
        </p:txBody>
      </p:sp>
      <p:sp>
        <p:nvSpPr>
          <p:cNvPr id="13" name="TextBox 12">
            <a:extLst>
              <a:ext uri="{FF2B5EF4-FFF2-40B4-BE49-F238E27FC236}">
                <a16:creationId xmlns:a16="http://schemas.microsoft.com/office/drawing/2014/main" id="{40076782-5ACF-40BB-B40B-98071D88DA9B}"/>
              </a:ext>
            </a:extLst>
          </p:cNvPr>
          <p:cNvSpPr txBox="1"/>
          <p:nvPr/>
        </p:nvSpPr>
        <p:spPr>
          <a:xfrm>
            <a:off x="6522081" y="2244252"/>
            <a:ext cx="4219409" cy="707886"/>
          </a:xfrm>
          <a:prstGeom prst="rect">
            <a:avLst/>
          </a:prstGeom>
          <a:noFill/>
        </p:spPr>
        <p:txBody>
          <a:bodyPr wrap="square" rtlCol="0">
            <a:spAutoFit/>
          </a:bodyPr>
          <a:lstStyle/>
          <a:p>
            <a:r>
              <a:rPr lang="en-US" sz="1400" b="1" dirty="0">
                <a:solidFill>
                  <a:srgbClr val="1F497D"/>
                </a:solidFill>
                <a:latin typeface="Century Gothic" panose="020B0502020202020204" pitchFamily="34" charset="0"/>
              </a:rPr>
              <a:t>Vaccine Preference </a:t>
            </a:r>
          </a:p>
          <a:p>
            <a:r>
              <a:rPr lang="en-US" sz="1100" b="1" i="1" dirty="0">
                <a:solidFill>
                  <a:srgbClr val="1F497D"/>
                </a:solidFill>
                <a:latin typeface="Century Gothic" panose="020B0502020202020204" pitchFamily="34" charset="0"/>
              </a:rPr>
              <a:t>Among those who will only take certain vaccines</a:t>
            </a:r>
          </a:p>
          <a:p>
            <a:endParaRPr lang="en-US" sz="1400" b="1" dirty="0">
              <a:solidFill>
                <a:schemeClr val="tx2"/>
              </a:solidFill>
              <a:latin typeface="Century Gothic" panose="020B0502020202020204" pitchFamily="34" charset="0"/>
            </a:endParaRPr>
          </a:p>
        </p:txBody>
      </p:sp>
      <p:sp>
        <p:nvSpPr>
          <p:cNvPr id="14" name="Rectangle 13">
            <a:extLst>
              <a:ext uri="{FF2B5EF4-FFF2-40B4-BE49-F238E27FC236}">
                <a16:creationId xmlns:a16="http://schemas.microsoft.com/office/drawing/2014/main" id="{94347B74-C2B1-41B8-908B-73499D7C7DBD}"/>
              </a:ext>
            </a:extLst>
          </p:cNvPr>
          <p:cNvSpPr/>
          <p:nvPr/>
        </p:nvSpPr>
        <p:spPr>
          <a:xfrm>
            <a:off x="7383533" y="5823615"/>
            <a:ext cx="3429096" cy="523220"/>
          </a:xfrm>
          <a:prstGeom prst="rect">
            <a:avLst/>
          </a:prstGeom>
        </p:spPr>
        <p:txBody>
          <a:bodyPr wrap="square" anchor="b">
            <a:spAutoFit/>
          </a:bodyPr>
          <a:lstStyle/>
          <a:p>
            <a:r>
              <a:rPr lang="en-US" sz="700" b="1" dirty="0">
                <a:solidFill>
                  <a:schemeClr val="tx1">
                    <a:lumMod val="50000"/>
                    <a:lumOff val="50000"/>
                  </a:schemeClr>
                </a:solidFill>
                <a:latin typeface="Century Gothic" panose="020B0502020202020204" pitchFamily="34" charset="0"/>
              </a:rPr>
              <a:t>Base:  </a:t>
            </a:r>
            <a:r>
              <a:rPr lang="en-US" sz="700" dirty="0">
                <a:solidFill>
                  <a:schemeClr val="tx1">
                    <a:lumMod val="50000"/>
                    <a:lumOff val="50000"/>
                  </a:schemeClr>
                </a:solidFill>
                <a:latin typeface="Century Gothic" panose="020B0502020202020204" pitchFamily="34" charset="0"/>
              </a:rPr>
              <a:t>Unvaccinated respondents who “will only take certain COVID-19 vaccines” in QNEW1Q15 (March: n=156; May: n=228; September: n=121)</a:t>
            </a:r>
          </a:p>
          <a:p>
            <a:pPr algn="l"/>
            <a:r>
              <a:rPr lang="en-US" sz="700" dirty="0">
                <a:solidFill>
                  <a:schemeClr val="tx1">
                    <a:lumMod val="50000"/>
                    <a:lumOff val="50000"/>
                  </a:schemeClr>
                </a:solidFill>
                <a:latin typeface="Century Gothic" panose="020B0502020202020204" pitchFamily="34" charset="0"/>
              </a:rPr>
              <a:t>NEW1Q17. You indicated that you would only take certain vaccines, which ones would you take? Select all that apply.</a:t>
            </a:r>
          </a:p>
        </p:txBody>
      </p:sp>
      <p:sp>
        <p:nvSpPr>
          <p:cNvPr id="16" name="TextBox 15">
            <a:extLst>
              <a:ext uri="{FF2B5EF4-FFF2-40B4-BE49-F238E27FC236}">
                <a16:creationId xmlns:a16="http://schemas.microsoft.com/office/drawing/2014/main" id="{1263FB1F-619E-450E-B70A-9297E0A19818}"/>
              </a:ext>
            </a:extLst>
          </p:cNvPr>
          <p:cNvSpPr txBox="1"/>
          <p:nvPr/>
        </p:nvSpPr>
        <p:spPr>
          <a:xfrm>
            <a:off x="1182713" y="2380614"/>
            <a:ext cx="6300354" cy="276999"/>
          </a:xfrm>
          <a:prstGeom prst="rect">
            <a:avLst/>
          </a:prstGeom>
          <a:noFill/>
        </p:spPr>
        <p:txBody>
          <a:bodyPr wrap="square">
            <a:spAutoFit/>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rPr>
              <a:t>Among the Unvaccinated/No Appointment </a:t>
            </a:r>
          </a:p>
        </p:txBody>
      </p:sp>
    </p:spTree>
    <p:extLst>
      <p:ext uri="{BB962C8B-B14F-4D97-AF65-F5344CB8AC3E}">
        <p14:creationId xmlns:p14="http://schemas.microsoft.com/office/powerpoint/2010/main" val="3653282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7E059D7F-F09C-43D9-8D2D-2C6B37CB6767}"/>
              </a:ext>
            </a:extLst>
          </p:cNvPr>
          <p:cNvGraphicFramePr/>
          <p:nvPr/>
        </p:nvGraphicFramePr>
        <p:xfrm>
          <a:off x="4068921" y="3107494"/>
          <a:ext cx="7515353" cy="26186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4">
            <a:extLst>
              <a:ext uri="{FF2B5EF4-FFF2-40B4-BE49-F238E27FC236}">
                <a16:creationId xmlns:a16="http://schemas.microsoft.com/office/drawing/2014/main" id="{3A877C6F-77FA-4096-A218-FC6D50199B20}"/>
              </a:ext>
            </a:extLst>
          </p:cNvPr>
          <p:cNvGraphicFramePr>
            <a:graphicFrameLocks noGrp="1"/>
          </p:cNvGraphicFramePr>
          <p:nvPr/>
        </p:nvGraphicFramePr>
        <p:xfrm>
          <a:off x="3172328" y="2771948"/>
          <a:ext cx="6225540" cy="2773680"/>
        </p:xfrm>
        <a:graphic>
          <a:graphicData uri="http://schemas.openxmlformats.org/drawingml/2006/table">
            <a:tbl>
              <a:tblPr>
                <a:tableStyleId>{5C22544A-7EE6-4342-B048-85BDC9FD1C3A}</a:tableStyleId>
              </a:tblPr>
              <a:tblGrid>
                <a:gridCol w="2429051">
                  <a:extLst>
                    <a:ext uri="{9D8B030D-6E8A-4147-A177-3AD203B41FA5}">
                      <a16:colId xmlns:a16="http://schemas.microsoft.com/office/drawing/2014/main" val="821268743"/>
                    </a:ext>
                  </a:extLst>
                </a:gridCol>
                <a:gridCol w="2315421">
                  <a:extLst>
                    <a:ext uri="{9D8B030D-6E8A-4147-A177-3AD203B41FA5}">
                      <a16:colId xmlns:a16="http://schemas.microsoft.com/office/drawing/2014/main" val="3471753832"/>
                    </a:ext>
                  </a:extLst>
                </a:gridCol>
                <a:gridCol w="1481068">
                  <a:extLst>
                    <a:ext uri="{9D8B030D-6E8A-4147-A177-3AD203B41FA5}">
                      <a16:colId xmlns:a16="http://schemas.microsoft.com/office/drawing/2014/main" val="2767401508"/>
                    </a:ext>
                  </a:extLst>
                </a:gridCol>
              </a:tblGrid>
              <a:tr h="346710">
                <a:tc>
                  <a:txBody>
                    <a:bodyPr/>
                    <a:lstStyle/>
                    <a:p>
                      <a:endParaRPr lang="en-US" sz="1100" dirty="0">
                        <a:latin typeface="Century Gothic" panose="020B0502020202020204" pitchFamily="34" charset="0"/>
                      </a:endParaRP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Century Gothic" panose="020B0502020202020204" pitchFamily="34" charset="0"/>
                        </a:rPr>
                        <a:t>   </a:t>
                      </a:r>
                      <a:r>
                        <a:rPr lang="en-US" sz="1100" b="1" dirty="0">
                          <a:latin typeface="Century Gothic" panose="020B0502020202020204" pitchFamily="34" charset="0"/>
                        </a:rPr>
                        <a:t>Pfizer</a:t>
                      </a:r>
                      <a:r>
                        <a:rPr lang="en-US" sz="1100" dirty="0">
                          <a:latin typeface="Century Gothic" panose="020B0502020202020204" pitchFamily="34" charset="0"/>
                        </a:rPr>
                        <a:t> (N=75)</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a:latin typeface="Century Gothic" panose="020B0502020202020204" pitchFamily="34" charset="0"/>
                        </a:rPr>
                        <a:t>Moderna</a:t>
                      </a:r>
                      <a:r>
                        <a:rPr lang="en-US" sz="1100" dirty="0">
                          <a:latin typeface="Century Gothic" panose="020B0502020202020204" pitchFamily="34" charset="0"/>
                        </a:rPr>
                        <a:t> (N=48)</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95733"/>
                  </a:ext>
                </a:extLst>
              </a:tr>
              <a:tr h="346710">
                <a:tc>
                  <a:txBody>
                    <a:bodyPr/>
                    <a:lstStyle/>
                    <a:p>
                      <a:pPr algn="r" fontAlgn="b"/>
                      <a:r>
                        <a:rPr lang="en-US" sz="1100" b="0" i="0" u="none" strike="noStrike" dirty="0">
                          <a:solidFill>
                            <a:srgbClr val="000000"/>
                          </a:solidFill>
                          <a:effectLst/>
                          <a:latin typeface="Century Gothic" panose="020B0502020202020204" pitchFamily="34" charset="0"/>
                        </a:rPr>
                        <a:t>FDA approval</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82186"/>
                  </a:ext>
                </a:extLst>
              </a:tr>
              <a:tr h="346710">
                <a:tc>
                  <a:txBody>
                    <a:bodyPr/>
                    <a:lstStyle/>
                    <a:p>
                      <a:pPr algn="r" fontAlgn="b"/>
                      <a:r>
                        <a:rPr lang="en-US" sz="1100" b="0" i="0" u="none" strike="noStrike" dirty="0">
                          <a:solidFill>
                            <a:srgbClr val="000000"/>
                          </a:solidFill>
                          <a:effectLst/>
                          <a:latin typeface="Century Gothic" panose="020B0502020202020204" pitchFamily="34" charset="0"/>
                        </a:rPr>
                        <a:t>Good reviews/publicity</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3223379"/>
                  </a:ext>
                </a:extLst>
              </a:tr>
              <a:tr h="346710">
                <a:tc>
                  <a:txBody>
                    <a:bodyPr/>
                    <a:lstStyle/>
                    <a:p>
                      <a:pPr algn="r" fontAlgn="b"/>
                      <a:r>
                        <a:rPr lang="en-US" sz="1100" b="0" i="0" u="none" strike="noStrike">
                          <a:solidFill>
                            <a:srgbClr val="000000"/>
                          </a:solidFill>
                          <a:effectLst/>
                          <a:latin typeface="Century Gothic" panose="020B0502020202020204" pitchFamily="34" charset="0"/>
                        </a:rPr>
                        <a:t>Less side effects</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624995"/>
                  </a:ext>
                </a:extLst>
              </a:tr>
              <a:tr h="346710">
                <a:tc>
                  <a:txBody>
                    <a:bodyPr/>
                    <a:lstStyle/>
                    <a:p>
                      <a:pPr algn="r" fontAlgn="b"/>
                      <a:r>
                        <a:rPr lang="en-US" sz="1100" b="0" i="0" u="none" strike="noStrike" dirty="0">
                          <a:solidFill>
                            <a:srgbClr val="000000"/>
                          </a:solidFill>
                          <a:effectLst/>
                          <a:latin typeface="Century Gothic" panose="020B0502020202020204" pitchFamily="34" charset="0"/>
                        </a:rPr>
                        <a:t>Reliability of manufacturer</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3895451"/>
                  </a:ext>
                </a:extLst>
              </a:tr>
              <a:tr h="346710">
                <a:tc>
                  <a:txBody>
                    <a:bodyPr/>
                    <a:lstStyle/>
                    <a:p>
                      <a:pPr algn="r" fontAlgn="b"/>
                      <a:r>
                        <a:rPr lang="en-US" sz="1100" b="0" i="0" u="none" strike="noStrike" dirty="0">
                          <a:solidFill>
                            <a:srgbClr val="000000"/>
                          </a:solidFill>
                          <a:effectLst/>
                          <a:latin typeface="Century Gothic" panose="020B0502020202020204" pitchFamily="34" charset="0"/>
                        </a:rPr>
                        <a:t>Knew someone who had a good experience with this vaccine</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6105716"/>
                  </a:ext>
                </a:extLst>
              </a:tr>
              <a:tr h="346710">
                <a:tc>
                  <a:txBody>
                    <a:bodyPr/>
                    <a:lstStyle/>
                    <a:p>
                      <a:pPr algn="r" fontAlgn="b"/>
                      <a:r>
                        <a:rPr lang="en-US" sz="1100" b="0" i="0" u="none" strike="noStrike" dirty="0">
                          <a:solidFill>
                            <a:srgbClr val="000000"/>
                          </a:solidFill>
                          <a:effectLst/>
                          <a:latin typeface="Century Gothic" panose="020B0502020202020204" pitchFamily="34" charset="0"/>
                        </a:rPr>
                        <a:t>Safety</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763096"/>
                  </a:ext>
                </a:extLst>
              </a:tr>
              <a:tr h="346710">
                <a:tc>
                  <a:txBody>
                    <a:bodyPr/>
                    <a:lstStyle/>
                    <a:p>
                      <a:pPr algn="r" fontAlgn="b"/>
                      <a:r>
                        <a:rPr lang="en-US" sz="1100" b="0" i="0" u="none" strike="noStrike" dirty="0">
                          <a:solidFill>
                            <a:srgbClr val="000000"/>
                          </a:solidFill>
                          <a:effectLst/>
                          <a:latin typeface="Century Gothic" panose="020B0502020202020204" pitchFamily="34" charset="0"/>
                        </a:rPr>
                        <a:t>Bad or unknown side effects</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901222"/>
                  </a:ext>
                </a:extLst>
              </a:tr>
            </a:tbl>
          </a:graphicData>
        </a:graphic>
      </p:graphicFrame>
      <p:sp>
        <p:nvSpPr>
          <p:cNvPr id="8" name="TextBox 7">
            <a:extLst>
              <a:ext uri="{FF2B5EF4-FFF2-40B4-BE49-F238E27FC236}">
                <a16:creationId xmlns:a16="http://schemas.microsoft.com/office/drawing/2014/main" id="{0B27F758-FB82-45AE-8C9A-0B546E617100}"/>
              </a:ext>
            </a:extLst>
          </p:cNvPr>
          <p:cNvSpPr txBox="1"/>
          <p:nvPr/>
        </p:nvSpPr>
        <p:spPr>
          <a:xfrm>
            <a:off x="911012" y="2113749"/>
            <a:ext cx="5926568" cy="477054"/>
          </a:xfrm>
          <a:prstGeom prst="rect">
            <a:avLst/>
          </a:prstGeom>
          <a:noFill/>
        </p:spPr>
        <p:txBody>
          <a:bodyPr wrap="square">
            <a:spAutoFit/>
          </a:bodyPr>
          <a:lstStyle/>
          <a:p>
            <a:r>
              <a:rPr lang="en-US" sz="1400" b="1" dirty="0">
                <a:latin typeface="Century Gothic" panose="020B0502020202020204" pitchFamily="34" charset="0"/>
              </a:rPr>
              <a:t>Reasons for only wanting to take certain vaccines</a:t>
            </a:r>
          </a:p>
          <a:p>
            <a:r>
              <a:rPr lang="en-US" sz="1100" b="1" i="1" dirty="0">
                <a:solidFill>
                  <a:schemeClr val="tx2"/>
                </a:solidFill>
                <a:latin typeface="Century Gothic" panose="020B0502020202020204" pitchFamily="34" charset="0"/>
              </a:rPr>
              <a:t>Among unvaccinated who say they will only take certain vaccines</a:t>
            </a:r>
          </a:p>
        </p:txBody>
      </p:sp>
      <p:sp>
        <p:nvSpPr>
          <p:cNvPr id="3" name="Slide Number Placeholder 2">
            <a:extLst>
              <a:ext uri="{FF2B5EF4-FFF2-40B4-BE49-F238E27FC236}">
                <a16:creationId xmlns:a16="http://schemas.microsoft.com/office/drawing/2014/main" id="{270FC69B-A51F-45ED-8071-D92EFCE2BC35}"/>
              </a:ext>
            </a:extLst>
          </p:cNvPr>
          <p:cNvSpPr>
            <a:spLocks noGrp="1"/>
          </p:cNvSpPr>
          <p:nvPr>
            <p:ph type="sldNum" sz="quarter" idx="11"/>
          </p:nvPr>
        </p:nvSpPr>
        <p:spPr/>
        <p:txBody>
          <a:bodyPr/>
          <a:lstStyle/>
          <a:p>
            <a:r>
              <a:rPr lang="en-ZA" dirty="0"/>
              <a:t>                                                                 </a:t>
            </a:r>
          </a:p>
          <a:p>
            <a:endParaRPr lang="en-ZA" dirty="0"/>
          </a:p>
        </p:txBody>
      </p:sp>
      <p:sp>
        <p:nvSpPr>
          <p:cNvPr id="13" name="Rectangle 12">
            <a:extLst>
              <a:ext uri="{FF2B5EF4-FFF2-40B4-BE49-F238E27FC236}">
                <a16:creationId xmlns:a16="http://schemas.microsoft.com/office/drawing/2014/main" id="{BE01EC10-6C1D-4DD5-9CB9-542B3B565262}"/>
              </a:ext>
            </a:extLst>
          </p:cNvPr>
          <p:cNvSpPr/>
          <p:nvPr/>
        </p:nvSpPr>
        <p:spPr>
          <a:xfrm>
            <a:off x="742475" y="6467246"/>
            <a:ext cx="10327602" cy="336631"/>
          </a:xfrm>
          <a:prstGeom prst="rect">
            <a:avLst/>
          </a:prstGeom>
          <a:noFill/>
        </p:spPr>
        <p:txBody>
          <a:bodyPr wrap="square" anchor="b">
            <a:spAutoFit/>
          </a:bodyPr>
          <a:lstStyle/>
          <a:p>
            <a:pPr>
              <a:lnSpc>
                <a:spcPts val="1040"/>
              </a:lnSpc>
            </a:pPr>
            <a:r>
              <a:rPr lang="en-US" sz="700" b="1" dirty="0">
                <a:solidFill>
                  <a:schemeClr val="tx1">
                    <a:lumMod val="50000"/>
                    <a:lumOff val="50000"/>
                  </a:schemeClr>
                </a:solidFill>
                <a:latin typeface="Century Gothic" panose="020B0502020202020204" pitchFamily="34" charset="0"/>
              </a:rPr>
              <a:t>Base: September 2021 Reason for only wanting to take certain vaccines (N=121; Sub-bases vary and are noted above, respondents may select multiple vaccines – showing responses with bases large enough for analysis)</a:t>
            </a:r>
          </a:p>
          <a:p>
            <a:pPr>
              <a:lnSpc>
                <a:spcPts val="1040"/>
              </a:lnSpc>
            </a:pPr>
            <a:r>
              <a:rPr lang="en-US" sz="700" b="1" dirty="0">
                <a:solidFill>
                  <a:schemeClr val="tx1">
                    <a:lumMod val="50000"/>
                    <a:lumOff val="50000"/>
                  </a:schemeClr>
                </a:solidFill>
                <a:latin typeface="Century Gothic" panose="020B0502020202020204" pitchFamily="34" charset="0"/>
              </a:rPr>
              <a:t>NEW1Q18. </a:t>
            </a:r>
            <a:r>
              <a:rPr lang="en-US" sz="700" dirty="0">
                <a:solidFill>
                  <a:schemeClr val="tx1">
                    <a:lumMod val="50000"/>
                    <a:lumOff val="50000"/>
                  </a:schemeClr>
                </a:solidFill>
                <a:latin typeface="Century Gothic" panose="020B0502020202020204" pitchFamily="34" charset="0"/>
              </a:rPr>
              <a:t>Why would you only want to take that/those vaccines? </a:t>
            </a:r>
          </a:p>
        </p:txBody>
      </p:sp>
      <p:sp>
        <p:nvSpPr>
          <p:cNvPr id="11" name="Title 1">
            <a:extLst>
              <a:ext uri="{FF2B5EF4-FFF2-40B4-BE49-F238E27FC236}">
                <a16:creationId xmlns:a16="http://schemas.microsoft.com/office/drawing/2014/main" id="{88D547B8-AC1F-446F-B334-3DF738A75FC1}"/>
              </a:ext>
            </a:extLst>
          </p:cNvPr>
          <p:cNvSpPr txBox="1">
            <a:spLocks/>
          </p:cNvSpPr>
          <p:nvPr/>
        </p:nvSpPr>
        <p:spPr>
          <a:xfrm>
            <a:off x="911012" y="970898"/>
            <a:ext cx="11123672" cy="1076006"/>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endParaRPr lang="en-US" sz="1800" b="1" dirty="0">
              <a:solidFill>
                <a:srgbClr val="4D87A1"/>
              </a:solidFill>
              <a:latin typeface="Century Gothic" panose="020B0502020202020204" pitchFamily="34" charset="0"/>
              <a:ea typeface="+mn-ea"/>
              <a:cs typeface="+mn-cs"/>
            </a:endParaRPr>
          </a:p>
        </p:txBody>
      </p:sp>
      <p:cxnSp>
        <p:nvCxnSpPr>
          <p:cNvPr id="14" name="Straight Connector 13">
            <a:extLst>
              <a:ext uri="{FF2B5EF4-FFF2-40B4-BE49-F238E27FC236}">
                <a16:creationId xmlns:a16="http://schemas.microsoft.com/office/drawing/2014/main" id="{101DD6BB-0DB2-4817-9963-DE0C1A3E4F5A}"/>
              </a:ext>
            </a:extLst>
          </p:cNvPr>
          <p:cNvCxnSpPr>
            <a:cxnSpLocks/>
          </p:cNvCxnSpPr>
          <p:nvPr/>
        </p:nvCxnSpPr>
        <p:spPr>
          <a:xfrm>
            <a:off x="932955" y="1928660"/>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FB049041-D42C-4B67-94F7-78B6904ED2C9}"/>
              </a:ext>
            </a:extLst>
          </p:cNvPr>
          <p:cNvSpPr txBox="1">
            <a:spLocks/>
          </p:cNvSpPr>
          <p:nvPr/>
        </p:nvSpPr>
        <p:spPr>
          <a:xfrm>
            <a:off x="962528" y="844776"/>
            <a:ext cx="11123672" cy="1076006"/>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800" b="1" dirty="0">
                <a:solidFill>
                  <a:srgbClr val="4D87A1"/>
                </a:solidFill>
                <a:latin typeface="Century Gothic" panose="020B0502020202020204" pitchFamily="34" charset="0"/>
                <a:ea typeface="+mn-ea"/>
                <a:cs typeface="+mn-cs"/>
              </a:rPr>
              <a:t>The top reason for wanting to take a certain vaccine is FDA approval, particularly among those who say they would take the Pfizer vaccine. Those who say they would take Moderna are more likely to say the reason is the reliability of the manufacturer, compared to those who would take the Pfizer vaccine.</a:t>
            </a:r>
          </a:p>
        </p:txBody>
      </p:sp>
      <p:graphicFrame>
        <p:nvGraphicFramePr>
          <p:cNvPr id="19" name="Chart 18">
            <a:extLst>
              <a:ext uri="{FF2B5EF4-FFF2-40B4-BE49-F238E27FC236}">
                <a16:creationId xmlns:a16="http://schemas.microsoft.com/office/drawing/2014/main" id="{23FB7D2E-81C0-4E0A-9B28-A48AC62F30E5}"/>
              </a:ext>
            </a:extLst>
          </p:cNvPr>
          <p:cNvGraphicFramePr/>
          <p:nvPr/>
        </p:nvGraphicFramePr>
        <p:xfrm>
          <a:off x="1915928" y="3122595"/>
          <a:ext cx="7515353" cy="2618630"/>
        </p:xfrm>
        <a:graphic>
          <a:graphicData uri="http://schemas.openxmlformats.org/drawingml/2006/chart">
            <c:chart xmlns:c="http://schemas.openxmlformats.org/drawingml/2006/chart" xmlns:r="http://schemas.openxmlformats.org/officeDocument/2006/relationships" r:id="rId4"/>
          </a:graphicData>
        </a:graphic>
      </p:graphicFrame>
      <p:sp>
        <p:nvSpPr>
          <p:cNvPr id="16" name="Speech Bubble: Rectangle 15">
            <a:extLst>
              <a:ext uri="{FF2B5EF4-FFF2-40B4-BE49-F238E27FC236}">
                <a16:creationId xmlns:a16="http://schemas.microsoft.com/office/drawing/2014/main" id="{2C17E31C-D4BC-4969-83E6-2349AF652B7C}"/>
              </a:ext>
            </a:extLst>
          </p:cNvPr>
          <p:cNvSpPr/>
          <p:nvPr/>
        </p:nvSpPr>
        <p:spPr>
          <a:xfrm>
            <a:off x="1107826" y="2783630"/>
            <a:ext cx="1616206" cy="886526"/>
          </a:xfrm>
          <a:prstGeom prst="wedgeRectCallout">
            <a:avLst>
              <a:gd name="adj1" fmla="val 59232"/>
              <a:gd name="adj2" fmla="val -46677"/>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“Because I heard it’s (Pfizer) more safe and carefully made.”</a:t>
            </a:r>
          </a:p>
        </p:txBody>
      </p:sp>
      <p:sp>
        <p:nvSpPr>
          <p:cNvPr id="17" name="Speech Bubble: Rectangle 16">
            <a:extLst>
              <a:ext uri="{FF2B5EF4-FFF2-40B4-BE49-F238E27FC236}">
                <a16:creationId xmlns:a16="http://schemas.microsoft.com/office/drawing/2014/main" id="{5A525CCA-598F-49E9-906E-A3AE51B76B66}"/>
              </a:ext>
            </a:extLst>
          </p:cNvPr>
          <p:cNvSpPr/>
          <p:nvPr/>
        </p:nvSpPr>
        <p:spPr>
          <a:xfrm>
            <a:off x="9879578" y="2817671"/>
            <a:ext cx="1616206" cy="2262995"/>
          </a:xfrm>
          <a:prstGeom prst="wedgeRectCallout">
            <a:avLst>
              <a:gd name="adj1" fmla="val -62408"/>
              <a:gd name="adj2" fmla="val -48137"/>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“Safest and without controversy. (Pfizer and Moderna) I will never take the Astra Zeneca or Johnson &amp; Johnson vaccines. Neither company has safely produced their vaccines.”</a:t>
            </a:r>
          </a:p>
        </p:txBody>
      </p:sp>
      <p:sp>
        <p:nvSpPr>
          <p:cNvPr id="18" name="Speech Bubble: Rectangle 17">
            <a:extLst>
              <a:ext uri="{FF2B5EF4-FFF2-40B4-BE49-F238E27FC236}">
                <a16:creationId xmlns:a16="http://schemas.microsoft.com/office/drawing/2014/main" id="{7EF1F582-8A5B-476F-A2DE-3C8DCD48386D}"/>
              </a:ext>
            </a:extLst>
          </p:cNvPr>
          <p:cNvSpPr/>
          <p:nvPr/>
        </p:nvSpPr>
        <p:spPr>
          <a:xfrm>
            <a:off x="1107826" y="3834868"/>
            <a:ext cx="1616206" cy="2333004"/>
          </a:xfrm>
          <a:prstGeom prst="wedgeRectCallout">
            <a:avLst>
              <a:gd name="adj1" fmla="val 59232"/>
              <a:gd name="adj2" fmla="val -46677"/>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“The FDA have approved this vaccine (Pfizer) and those is the one my family has also got and had no complications from. My family that has gotten the virus showed no symptoms after the vaccine.”</a:t>
            </a:r>
          </a:p>
        </p:txBody>
      </p:sp>
      <p:sp>
        <p:nvSpPr>
          <p:cNvPr id="23" name="Speech Bubble: Rectangle 22">
            <a:extLst>
              <a:ext uri="{FF2B5EF4-FFF2-40B4-BE49-F238E27FC236}">
                <a16:creationId xmlns:a16="http://schemas.microsoft.com/office/drawing/2014/main" id="{33F01C05-68AA-4405-B526-5A154CE7CD28}"/>
              </a:ext>
            </a:extLst>
          </p:cNvPr>
          <p:cNvSpPr/>
          <p:nvPr/>
        </p:nvSpPr>
        <p:spPr>
          <a:xfrm>
            <a:off x="9879578" y="5217971"/>
            <a:ext cx="1616206" cy="757519"/>
          </a:xfrm>
          <a:prstGeom prst="wedgeRectCallout">
            <a:avLst>
              <a:gd name="adj1" fmla="val -62408"/>
              <a:gd name="adj2" fmla="val -48137"/>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“They (Moderna) seem to be the most reliable.”</a:t>
            </a:r>
          </a:p>
        </p:txBody>
      </p:sp>
    </p:spTree>
    <p:extLst>
      <p:ext uri="{BB962C8B-B14F-4D97-AF65-F5344CB8AC3E}">
        <p14:creationId xmlns:p14="http://schemas.microsoft.com/office/powerpoint/2010/main" val="577003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B930DB80-60A6-4675-8414-91923D5A7771}"/>
              </a:ext>
            </a:extLst>
          </p:cNvPr>
          <p:cNvGraphicFramePr/>
          <p:nvPr/>
        </p:nvGraphicFramePr>
        <p:xfrm>
          <a:off x="2758834" y="2026075"/>
          <a:ext cx="9807481" cy="435329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75BCEAFB-C58B-4ED5-8F23-F6237E27AF69}"/>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4F81BD"/>
                </a:solidFill>
                <a:effectLst/>
                <a:uLnTx/>
                <a:uFillTx/>
                <a:latin typeface="Calibri"/>
                <a:ea typeface="+mn-ea"/>
                <a:cs typeface="+mn-cs"/>
              </a:rPr>
              <a:t>  </a:t>
            </a:r>
          </a:p>
        </p:txBody>
      </p:sp>
      <p:cxnSp>
        <p:nvCxnSpPr>
          <p:cNvPr id="8" name="Straight Connector 7">
            <a:extLst>
              <a:ext uri="{FF2B5EF4-FFF2-40B4-BE49-F238E27FC236}">
                <a16:creationId xmlns:a16="http://schemas.microsoft.com/office/drawing/2014/main" id="{BD3229B0-C728-4074-B13F-D7FC569B9FBC}"/>
              </a:ext>
            </a:extLst>
          </p:cNvPr>
          <p:cNvCxnSpPr>
            <a:cxnSpLocks/>
          </p:cNvCxnSpPr>
          <p:nvPr/>
        </p:nvCxnSpPr>
        <p:spPr>
          <a:xfrm>
            <a:off x="947328" y="1772416"/>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BB0CE8AD-864A-488D-BA15-774DDAE5EB70}"/>
              </a:ext>
            </a:extLst>
          </p:cNvPr>
          <p:cNvSpPr txBox="1">
            <a:spLocks/>
          </p:cNvSpPr>
          <p:nvPr/>
        </p:nvSpPr>
        <p:spPr>
          <a:xfrm>
            <a:off x="947328" y="1111327"/>
            <a:ext cx="10564248" cy="588276"/>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rPr>
              <a:t>Top reasons the unvaccinated say some vaccines are better than </a:t>
            </a:r>
            <a:r>
              <a:rPr lang="en-US" sz="1600" b="1" dirty="0">
                <a:solidFill>
                  <a:srgbClr val="4D87A1"/>
                </a:solidFill>
                <a:latin typeface="Century Gothic" panose="020B0502020202020204" pitchFamily="34" charset="0"/>
              </a:rPr>
              <a:t>other include the effectiveness, side effects, research and testing, length of time in development, FDA approval and safety</a:t>
            </a:r>
            <a:r>
              <a:rPr kumimoji="0" lang="en-US" sz="16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rPr>
              <a:t>. </a:t>
            </a:r>
          </a:p>
        </p:txBody>
      </p:sp>
      <p:sp>
        <p:nvSpPr>
          <p:cNvPr id="10" name="TextBox 9">
            <a:extLst>
              <a:ext uri="{FF2B5EF4-FFF2-40B4-BE49-F238E27FC236}">
                <a16:creationId xmlns:a16="http://schemas.microsoft.com/office/drawing/2014/main" id="{6AE7E48C-8D96-49AB-9FB9-24B1B9559E42}"/>
              </a:ext>
            </a:extLst>
          </p:cNvPr>
          <p:cNvSpPr txBox="1"/>
          <p:nvPr/>
        </p:nvSpPr>
        <p:spPr>
          <a:xfrm>
            <a:off x="802548" y="6306552"/>
            <a:ext cx="10733831" cy="336311"/>
          </a:xfrm>
          <a:prstGeom prst="rect">
            <a:avLst/>
          </a:prstGeom>
          <a:noFill/>
        </p:spPr>
        <p:txBody>
          <a:bodyPr wrap="square" anchor="b">
            <a:spAutoFit/>
          </a:bodyPr>
          <a:lstStyle>
            <a:defPPr>
              <a:defRPr lang="en-US"/>
            </a:defPPr>
            <a:lvl1pPr>
              <a:lnSpc>
                <a:spcPts val="1040"/>
              </a:lnSpc>
              <a:defRPr sz="700" b="1">
                <a:solidFill>
                  <a:prstClr val="black">
                    <a:lumMod val="50000"/>
                    <a:lumOff val="50000"/>
                  </a:prstClr>
                </a:solidFill>
                <a:latin typeface="Century Gothic" panose="020B0502020202020204" pitchFamily="34" charset="0"/>
              </a:defRPr>
            </a:lvl1pPr>
          </a:lstStyle>
          <a:p>
            <a:r>
              <a:rPr lang="en-US" dirty="0"/>
              <a:t>BASE: </a:t>
            </a:r>
            <a:r>
              <a:rPr lang="en-US" b="0" dirty="0"/>
              <a:t>Vaccinated or have appointment: </a:t>
            </a:r>
            <a:r>
              <a:rPr lang="en-US" dirty="0"/>
              <a:t>Sep</a:t>
            </a:r>
            <a:r>
              <a:rPr lang="en-US" sz="700" dirty="0">
                <a:solidFill>
                  <a:prstClr val="black">
                    <a:lumMod val="50000"/>
                    <a:lumOff val="50000"/>
                  </a:prstClr>
                </a:solidFill>
                <a:latin typeface="Century Gothic" panose="020B0502020202020204" pitchFamily="34" charset="0"/>
              </a:rPr>
              <a:t>tember 2021: </a:t>
            </a:r>
            <a:r>
              <a:rPr lang="en-US" dirty="0"/>
              <a:t>58</a:t>
            </a:r>
            <a:endParaRPr lang="en-US" sz="700" dirty="0">
              <a:solidFill>
                <a:prstClr val="black">
                  <a:lumMod val="50000"/>
                  <a:lumOff val="50000"/>
                </a:prstClr>
              </a:solidFill>
              <a:latin typeface="Century Gothic" panose="020B0502020202020204" pitchFamily="34" charset="0"/>
            </a:endParaRPr>
          </a:p>
          <a:p>
            <a:r>
              <a:rPr lang="en-US" dirty="0"/>
              <a:t>NEW1Q16:  </a:t>
            </a:r>
            <a:r>
              <a:rPr lang="en-US" b="0" dirty="0"/>
              <a:t>Please explain why you think some vaccines are better than others?</a:t>
            </a:r>
          </a:p>
        </p:txBody>
      </p:sp>
      <p:sp>
        <p:nvSpPr>
          <p:cNvPr id="16" name="TextBox 15">
            <a:extLst>
              <a:ext uri="{FF2B5EF4-FFF2-40B4-BE49-F238E27FC236}">
                <a16:creationId xmlns:a16="http://schemas.microsoft.com/office/drawing/2014/main" id="{E25563EA-AD99-4E2D-BC77-90873DCFEAF0}"/>
              </a:ext>
            </a:extLst>
          </p:cNvPr>
          <p:cNvSpPr txBox="1"/>
          <p:nvPr/>
        </p:nvSpPr>
        <p:spPr>
          <a:xfrm>
            <a:off x="1018420" y="1863224"/>
            <a:ext cx="5664442" cy="492443"/>
          </a:xfrm>
          <a:prstGeom prst="rect">
            <a:avLst/>
          </a:prstGeom>
          <a:noFill/>
        </p:spPr>
        <p:txBody>
          <a:bodyPr wrap="square" rtlCol="0">
            <a:spAutoFit/>
          </a:bodyPr>
          <a:lstStyle/>
          <a:p>
            <a:pPr>
              <a:defRPr/>
            </a:pPr>
            <a:r>
              <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Why Some Vaccines are Better Than Others</a:t>
            </a:r>
            <a:br>
              <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br>
            <a:r>
              <a:rPr kumimoji="0" lang="en-US" sz="1000" i="1"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Among the Unvaccinated Who Say Some Vaccines are Better Than Others</a:t>
            </a:r>
            <a:endPar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14" name="Speech Bubble: Rectangle 13">
            <a:extLst>
              <a:ext uri="{FF2B5EF4-FFF2-40B4-BE49-F238E27FC236}">
                <a16:creationId xmlns:a16="http://schemas.microsoft.com/office/drawing/2014/main" id="{DA4F6EAA-C9C7-4A1A-B100-73687783453A}"/>
              </a:ext>
            </a:extLst>
          </p:cNvPr>
          <p:cNvSpPr/>
          <p:nvPr/>
        </p:nvSpPr>
        <p:spPr>
          <a:xfrm>
            <a:off x="1152395" y="4260106"/>
            <a:ext cx="4763352" cy="525485"/>
          </a:xfrm>
          <a:prstGeom prst="wedgeRectCallout">
            <a:avLst>
              <a:gd name="adj1" fmla="val -60844"/>
              <a:gd name="adj2" fmla="val 39425"/>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“Johnson &amp; Johnson vaccine causes blood clots. Pfizer is the one that is FDA approved.”</a:t>
            </a:r>
          </a:p>
        </p:txBody>
      </p:sp>
      <p:sp>
        <p:nvSpPr>
          <p:cNvPr id="19" name="Speech Bubble: Rectangle 18">
            <a:extLst>
              <a:ext uri="{FF2B5EF4-FFF2-40B4-BE49-F238E27FC236}">
                <a16:creationId xmlns:a16="http://schemas.microsoft.com/office/drawing/2014/main" id="{D43ECD74-61AA-4919-82A5-869A4F6B9CF7}"/>
              </a:ext>
            </a:extLst>
          </p:cNvPr>
          <p:cNvSpPr/>
          <p:nvPr/>
        </p:nvSpPr>
        <p:spPr>
          <a:xfrm>
            <a:off x="1180248" y="3141620"/>
            <a:ext cx="4763352" cy="988156"/>
          </a:xfrm>
          <a:prstGeom prst="wedgeRectCallout">
            <a:avLst>
              <a:gd name="adj1" fmla="val -55920"/>
              <a:gd name="adj2" fmla="val -12054"/>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“The Johnson and Johnson vaccine had several issues at rollout, and the Moderna vaccine was just recalled because it contained metal shavings. Also, clinical trials show that certain vaccines are more useful against not just the original strain of the virus but the variants as well.”</a:t>
            </a:r>
          </a:p>
        </p:txBody>
      </p:sp>
      <p:sp>
        <p:nvSpPr>
          <p:cNvPr id="20" name="Speech Bubble: Rectangle 19">
            <a:extLst>
              <a:ext uri="{FF2B5EF4-FFF2-40B4-BE49-F238E27FC236}">
                <a16:creationId xmlns:a16="http://schemas.microsoft.com/office/drawing/2014/main" id="{72C68C67-ACDB-4163-A859-8C671F7FCD86}"/>
              </a:ext>
            </a:extLst>
          </p:cNvPr>
          <p:cNvSpPr/>
          <p:nvPr/>
        </p:nvSpPr>
        <p:spPr>
          <a:xfrm>
            <a:off x="1180248" y="2533320"/>
            <a:ext cx="4763352" cy="478157"/>
          </a:xfrm>
          <a:prstGeom prst="wedgeRectCallout">
            <a:avLst>
              <a:gd name="adj1" fmla="val -55735"/>
              <a:gd name="adj2" fmla="val -44906"/>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“Because they are all different and they have very serious side effects on it.”</a:t>
            </a:r>
          </a:p>
        </p:txBody>
      </p:sp>
      <p:sp>
        <p:nvSpPr>
          <p:cNvPr id="21" name="Speech Bubble: Rectangle 20">
            <a:extLst>
              <a:ext uri="{FF2B5EF4-FFF2-40B4-BE49-F238E27FC236}">
                <a16:creationId xmlns:a16="http://schemas.microsoft.com/office/drawing/2014/main" id="{DADC8C61-520E-45A8-A7D2-CC703B45BEAA}"/>
              </a:ext>
            </a:extLst>
          </p:cNvPr>
          <p:cNvSpPr/>
          <p:nvPr/>
        </p:nvSpPr>
        <p:spPr>
          <a:xfrm>
            <a:off x="4274820" y="4911958"/>
            <a:ext cx="1616206" cy="1321780"/>
          </a:xfrm>
          <a:prstGeom prst="wedgeRectCallout">
            <a:avLst>
              <a:gd name="adj1" fmla="val 59232"/>
              <a:gd name="adj2" fmla="val -46677"/>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“Some seem a little stable that aren’t asking people to take boosters now those ones.”</a:t>
            </a:r>
          </a:p>
        </p:txBody>
      </p:sp>
      <p:sp>
        <p:nvSpPr>
          <p:cNvPr id="24" name="Speech Bubble: Rectangle 23">
            <a:extLst>
              <a:ext uri="{FF2B5EF4-FFF2-40B4-BE49-F238E27FC236}">
                <a16:creationId xmlns:a16="http://schemas.microsoft.com/office/drawing/2014/main" id="{D426DCF9-5E3D-4F07-BE3F-4DF759ECC82B}"/>
              </a:ext>
            </a:extLst>
          </p:cNvPr>
          <p:cNvSpPr/>
          <p:nvPr/>
        </p:nvSpPr>
        <p:spPr>
          <a:xfrm>
            <a:off x="1152396" y="4911957"/>
            <a:ext cx="2977644" cy="1321781"/>
          </a:xfrm>
          <a:prstGeom prst="wedgeRectCallout">
            <a:avLst>
              <a:gd name="adj1" fmla="val -59157"/>
              <a:gd name="adj2" fmla="val -45916"/>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“Cause of what is in the media about either persons getting the virus after being vaccinated and articles explaining that some of the vaccines are more efficacy is higher / lower when compared.”</a:t>
            </a:r>
          </a:p>
        </p:txBody>
      </p:sp>
    </p:spTree>
    <p:extLst>
      <p:ext uri="{BB962C8B-B14F-4D97-AF65-F5344CB8AC3E}">
        <p14:creationId xmlns:p14="http://schemas.microsoft.com/office/powerpoint/2010/main" val="391058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F96D974-3A43-564F-86A3-9EE6C6BB5D08}"/>
              </a:ext>
            </a:extLst>
          </p:cNvPr>
          <p:cNvSpPr/>
          <p:nvPr/>
        </p:nvSpPr>
        <p:spPr>
          <a:xfrm>
            <a:off x="730803" y="1696101"/>
            <a:ext cx="6523139" cy="338554"/>
          </a:xfrm>
          <a:prstGeom prst="rect">
            <a:avLst/>
          </a:prstGeom>
        </p:spPr>
        <p:txBody>
          <a:bodyPr wrap="square">
            <a:spAutoFit/>
          </a:bodyPr>
          <a:lstStyle/>
          <a:p>
            <a:pPr lvl="0">
              <a:spcBef>
                <a:spcPts val="200"/>
              </a:spcBef>
              <a:spcAft>
                <a:spcPts val="200"/>
              </a:spcAft>
              <a:defRPr/>
            </a:pPr>
            <a:r>
              <a:rPr kumimoji="0" lang="en-US" sz="1600" b="1"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Interviews conducted from August 31 to </a:t>
            </a:r>
            <a:r>
              <a:rPr lang="en-US" sz="1600" b="1" kern="100" dirty="0">
                <a:solidFill>
                  <a:prstClr val="black"/>
                </a:solidFill>
                <a:latin typeface="Century Gothic" panose="020B0502020202020204" pitchFamily="34" charset="0"/>
                <a:ea typeface="MS Mincho" panose="02020609040205080304" pitchFamily="49" charset="-128"/>
                <a:cs typeface="Arial" panose="020B0604020202020204" pitchFamily="34" charset="0"/>
              </a:rPr>
              <a:t>September </a:t>
            </a:r>
            <a:r>
              <a:rPr kumimoji="0" lang="en-US" sz="1600" b="1"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10, 2021</a:t>
            </a:r>
            <a:endParaRPr kumimoji="0" lang="en-US" sz="16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p:txBody>
      </p:sp>
      <p:sp>
        <p:nvSpPr>
          <p:cNvPr id="51" name="Rectangle 50">
            <a:extLst>
              <a:ext uri="{FF2B5EF4-FFF2-40B4-BE49-F238E27FC236}">
                <a16:creationId xmlns:a16="http://schemas.microsoft.com/office/drawing/2014/main" id="{25E81636-2AD8-D24F-8DAB-B1C27057A7A2}"/>
              </a:ext>
            </a:extLst>
          </p:cNvPr>
          <p:cNvSpPr/>
          <p:nvPr/>
        </p:nvSpPr>
        <p:spPr>
          <a:xfrm>
            <a:off x="1058416" y="2053474"/>
            <a:ext cx="10271000" cy="4811574"/>
          </a:xfrm>
          <a:prstGeom prst="rect">
            <a:avLst/>
          </a:prstGeom>
        </p:spPr>
        <p:txBody>
          <a:bodyPr wrap="square" lIns="91440" tIns="45720" rIns="91440" bIns="45720" anchor="t">
            <a:spAutoFit/>
          </a:bodyPr>
          <a:lstStyle/>
          <a:p>
            <a:pPr marL="285750" indent="-285750">
              <a:lnSpc>
                <a:spcPts val="1640"/>
              </a:lnSpc>
              <a:spcBef>
                <a:spcPts val="200"/>
              </a:spcBef>
              <a:spcAft>
                <a:spcPts val="200"/>
              </a:spcAft>
              <a:buFont typeface="Arial" panose="020B0604020202020204" pitchFamily="34" charset="0"/>
              <a:buChar char="•"/>
              <a:defRPr/>
            </a:pPr>
            <a:r>
              <a:rPr kumimoji="0" lang="en-US" sz="1800" b="0" i="0" u="none" strike="noStrike" kern="100" cap="none" spc="0" normalizeH="0" baseline="0" noProof="0" dirty="0">
                <a:ln>
                  <a:noFill/>
                </a:ln>
                <a:effectLst/>
                <a:uLnTx/>
                <a:uFillTx/>
                <a:latin typeface="Century Gothic"/>
                <a:ea typeface="MS Mincho"/>
                <a:cs typeface="Arial"/>
              </a:rPr>
              <a:t>Online survey of </a:t>
            </a:r>
            <a:r>
              <a:rPr lang="en-US" b="1" kern="100" dirty="0">
                <a:latin typeface="Century Gothic"/>
                <a:ea typeface="MS Mincho"/>
                <a:cs typeface="Arial"/>
              </a:rPr>
              <a:t>1,522</a:t>
            </a:r>
            <a:r>
              <a:rPr lang="en-US" kern="100" dirty="0">
                <a:latin typeface="Century Gothic"/>
                <a:ea typeface="MS Mincho"/>
                <a:cs typeface="Arial"/>
              </a:rPr>
              <a:t> </a:t>
            </a:r>
            <a:r>
              <a:rPr kumimoji="0" lang="en-US" sz="1800" b="0" i="0" u="none" strike="noStrike" kern="100" cap="none" spc="0" normalizeH="0" baseline="0" noProof="0" dirty="0">
                <a:ln>
                  <a:noFill/>
                </a:ln>
                <a:effectLst/>
                <a:uLnTx/>
                <a:uFillTx/>
                <a:latin typeface="Century Gothic"/>
                <a:ea typeface="MS Mincho"/>
                <a:cs typeface="Arial"/>
              </a:rPr>
              <a:t>North Carolina residents: 1248 in the primary sample and an additional 274 in an oversample of unvaccinated residents.</a:t>
            </a:r>
            <a:r>
              <a:rPr lang="en-US" kern="100" dirty="0">
                <a:latin typeface="Century Gothic"/>
                <a:ea typeface="MS Mincho"/>
                <a:cs typeface="Arial"/>
              </a:rPr>
              <a:t> </a:t>
            </a:r>
          </a:p>
          <a:p>
            <a:pPr marL="285750" indent="-285750">
              <a:lnSpc>
                <a:spcPts val="1640"/>
              </a:lnSpc>
              <a:spcBef>
                <a:spcPts val="200"/>
              </a:spcBef>
              <a:spcAft>
                <a:spcPts val="200"/>
              </a:spcAft>
              <a:buFont typeface="Arial" panose="020B0604020202020204" pitchFamily="34" charset="0"/>
              <a:buChar char="•"/>
              <a:defRPr/>
            </a:pPr>
            <a:r>
              <a:rPr kumimoji="0" lang="en-US" sz="1800" b="0" i="0" u="none" strike="noStrike" kern="100" cap="none" spc="0" normalizeH="0" baseline="0" noProof="0" dirty="0">
                <a:ln>
                  <a:noFill/>
                </a:ln>
                <a:effectLst/>
                <a:uLnTx/>
                <a:uFillTx/>
                <a:latin typeface="Century Gothic"/>
                <a:ea typeface="MS Mincho"/>
                <a:cs typeface="Arial"/>
              </a:rPr>
              <a:t>Median survey length:</a:t>
            </a:r>
            <a:r>
              <a:rPr lang="en-US" kern="100" dirty="0">
                <a:latin typeface="Century Gothic"/>
                <a:ea typeface="MS Mincho"/>
                <a:cs typeface="Arial"/>
              </a:rPr>
              <a:t> </a:t>
            </a:r>
            <a:r>
              <a:rPr kumimoji="0" lang="en-US" sz="1800" b="0" i="0" u="none" strike="noStrike" kern="100" cap="none" spc="0" normalizeH="0" baseline="0" noProof="0" dirty="0">
                <a:ln>
                  <a:noFill/>
                </a:ln>
                <a:effectLst/>
                <a:uLnTx/>
                <a:uFillTx/>
                <a:latin typeface="Century Gothic"/>
                <a:ea typeface="MS Mincho"/>
                <a:cs typeface="Arial"/>
              </a:rPr>
              <a:t> 14 minutes</a:t>
            </a:r>
          </a:p>
          <a:p>
            <a:pPr marL="285750" marR="0" lvl="0" indent="-285750" algn="l" defTabSz="457200" rtl="0" eaLnBrk="1" fontAlgn="auto" latinLnBrk="0" hangingPunct="1">
              <a:lnSpc>
                <a:spcPts val="1640"/>
              </a:lnSpc>
              <a:spcBef>
                <a:spcPts val="200"/>
              </a:spcBef>
              <a:spcAft>
                <a:spcPts val="200"/>
              </a:spcAft>
              <a:buClrTx/>
              <a:buSzTx/>
              <a:buFont typeface="Arial" panose="020B0604020202020204" pitchFamily="34" charset="0"/>
              <a:buChar char="•"/>
              <a:tabLst/>
              <a:defRPr/>
            </a:pPr>
            <a:endParaRPr kumimoji="0" lang="en-US" sz="18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endParaRPr>
          </a:p>
          <a:p>
            <a:pPr marL="285750" marR="0" lvl="0" indent="-285750" algn="l" defTabSz="457200" rtl="0" eaLnBrk="1" fontAlgn="auto" latinLnBrk="0" hangingPunct="1">
              <a:lnSpc>
                <a:spcPts val="1640"/>
              </a:lnSpc>
              <a:spcBef>
                <a:spcPts val="200"/>
              </a:spcBef>
              <a:spcAft>
                <a:spcPts val="200"/>
              </a:spcAft>
              <a:buClrTx/>
              <a:buSzTx/>
              <a:buFont typeface="Arial" panose="020B0604020202020204" pitchFamily="34" charset="0"/>
              <a:buChar char="•"/>
              <a:tabLst/>
              <a:defRPr/>
            </a:pPr>
            <a:endParaRPr kumimoji="0" lang="en-US" sz="18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endParaRPr>
          </a:p>
          <a:p>
            <a:pPr marL="285750" marR="0" lvl="0" indent="-285750" algn="l" defTabSz="457200" rtl="0" eaLnBrk="1" fontAlgn="auto" latinLnBrk="0" hangingPunct="1">
              <a:lnSpc>
                <a:spcPts val="1640"/>
              </a:lnSpc>
              <a:spcBef>
                <a:spcPts val="200"/>
              </a:spcBef>
              <a:spcAft>
                <a:spcPts val="200"/>
              </a:spcAft>
              <a:buClrTx/>
              <a:buSzTx/>
              <a:buFont typeface="Arial" panose="020B0604020202020204" pitchFamily="34" charset="0"/>
              <a:buChar char="•"/>
              <a:tabLst/>
              <a:defRPr/>
            </a:pPr>
            <a:endParaRPr kumimoji="0" lang="en-US" sz="18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endParaRPr>
          </a:p>
          <a:p>
            <a:pPr marL="285750" marR="0" lvl="0" indent="-285750" algn="l" defTabSz="457200" rtl="0" eaLnBrk="1" fontAlgn="auto" latinLnBrk="0" hangingPunct="1">
              <a:lnSpc>
                <a:spcPts val="1640"/>
              </a:lnSpc>
              <a:spcBef>
                <a:spcPts val="200"/>
              </a:spcBef>
              <a:spcAft>
                <a:spcPts val="200"/>
              </a:spcAft>
              <a:buClrTx/>
              <a:buSzTx/>
              <a:buFont typeface="Arial" panose="020B0604020202020204" pitchFamily="34" charset="0"/>
              <a:buChar char="•"/>
              <a:tabLst/>
              <a:defRPr/>
            </a:pPr>
            <a:endParaRPr kumimoji="0" lang="en-US" sz="18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endParaRPr>
          </a:p>
          <a:p>
            <a:pPr marL="285750" marR="0" lvl="0" indent="-285750" algn="l" defTabSz="457200" rtl="0" eaLnBrk="1" fontAlgn="auto" latinLnBrk="0" hangingPunct="1">
              <a:lnSpc>
                <a:spcPts val="1640"/>
              </a:lnSpc>
              <a:spcBef>
                <a:spcPts val="200"/>
              </a:spcBef>
              <a:spcAft>
                <a:spcPts val="200"/>
              </a:spcAft>
              <a:buClrTx/>
              <a:buSzTx/>
              <a:buFont typeface="Arial" panose="020B0604020202020204" pitchFamily="34" charset="0"/>
              <a:buChar char="•"/>
              <a:tabLst/>
              <a:defRPr/>
            </a:pPr>
            <a:endParaRPr kumimoji="0" lang="en-US" sz="18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endParaRPr>
          </a:p>
          <a:p>
            <a:pPr marL="285750" marR="0" lvl="0" indent="-285750" algn="l" defTabSz="457200" rtl="0" eaLnBrk="1" fontAlgn="auto" latinLnBrk="0" hangingPunct="1">
              <a:lnSpc>
                <a:spcPts val="1640"/>
              </a:lnSpc>
              <a:spcBef>
                <a:spcPts val="200"/>
              </a:spcBef>
              <a:spcAft>
                <a:spcPts val="200"/>
              </a:spcAft>
              <a:buClrTx/>
              <a:buSzTx/>
              <a:buFont typeface="Arial" panose="020B0604020202020204" pitchFamily="34" charset="0"/>
              <a:buChar char="•"/>
              <a:tabLst/>
              <a:defRPr/>
            </a:pPr>
            <a:endParaRPr kumimoji="0" lang="en-US" sz="18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endParaRPr>
          </a:p>
          <a:p>
            <a:pPr marL="285750" marR="0" lvl="0" indent="-285750" algn="l" defTabSz="457200" rtl="0" eaLnBrk="1" fontAlgn="auto" latinLnBrk="0" hangingPunct="1">
              <a:lnSpc>
                <a:spcPts val="1640"/>
              </a:lnSpc>
              <a:spcBef>
                <a:spcPts val="200"/>
              </a:spcBef>
              <a:spcAft>
                <a:spcPts val="200"/>
              </a:spcAft>
              <a:buClrTx/>
              <a:buSzTx/>
              <a:buFont typeface="Arial" panose="020B0604020202020204" pitchFamily="34" charset="0"/>
              <a:buChar char="•"/>
              <a:tabLst/>
              <a:defRPr/>
            </a:pPr>
            <a:endParaRPr kumimoji="0" lang="en-US" sz="18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endParaRPr>
          </a:p>
          <a:p>
            <a:pPr marL="285750" marR="0" lvl="0" indent="-285750" algn="l" defTabSz="457200" rtl="0" eaLnBrk="1" fontAlgn="auto" latinLnBrk="0" hangingPunct="1">
              <a:lnSpc>
                <a:spcPts val="1640"/>
              </a:lnSpc>
              <a:spcBef>
                <a:spcPts val="200"/>
              </a:spcBef>
              <a:spcAft>
                <a:spcPts val="200"/>
              </a:spcAft>
              <a:buClrTx/>
              <a:buSzTx/>
              <a:buFont typeface="Arial" panose="020B0604020202020204" pitchFamily="34" charset="0"/>
              <a:buChar char="•"/>
              <a:tabLst/>
              <a:defRPr/>
            </a:pPr>
            <a:endParaRPr kumimoji="0" lang="en-US" sz="18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endParaRPr>
          </a:p>
          <a:p>
            <a:pPr marL="285750" marR="0" lvl="0" indent="-285750" algn="l" defTabSz="457200" rtl="0" eaLnBrk="1" fontAlgn="auto" latinLnBrk="0" hangingPunct="1">
              <a:lnSpc>
                <a:spcPts val="1640"/>
              </a:lnSpc>
              <a:spcBef>
                <a:spcPts val="200"/>
              </a:spcBef>
              <a:spcAft>
                <a:spcPts val="200"/>
              </a:spcAft>
              <a:buClrTx/>
              <a:buSzTx/>
              <a:buFont typeface="Arial" panose="020B0604020202020204" pitchFamily="34" charset="0"/>
              <a:buChar char="•"/>
              <a:tabLst/>
              <a:defRPr/>
            </a:pPr>
            <a:endParaRPr kumimoji="0" lang="en-US" sz="18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endParaRPr>
          </a:p>
          <a:p>
            <a:pPr marL="285750" marR="0" lvl="0" indent="-285750" algn="l" defTabSz="457200" rtl="0" eaLnBrk="1" fontAlgn="auto" latinLnBrk="0" hangingPunct="1">
              <a:lnSpc>
                <a:spcPts val="1640"/>
              </a:lnSpc>
              <a:spcBef>
                <a:spcPts val="200"/>
              </a:spcBef>
              <a:spcAft>
                <a:spcPts val="200"/>
              </a:spcAft>
              <a:buClrTx/>
              <a:buSzTx/>
              <a:buFont typeface="Arial" panose="020B0604020202020204" pitchFamily="34" charset="0"/>
              <a:buChar char="•"/>
              <a:tabLst/>
              <a:defRPr/>
            </a:pPr>
            <a:endParaRPr kumimoji="0" lang="en-US" sz="18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endParaRPr>
          </a:p>
          <a:p>
            <a:pPr marL="285750" marR="0" lvl="0" indent="-285750" algn="l" defTabSz="457200" rtl="0" eaLnBrk="1" fontAlgn="auto" latinLnBrk="0" hangingPunct="1">
              <a:lnSpc>
                <a:spcPts val="1640"/>
              </a:lnSpc>
              <a:spcBef>
                <a:spcPts val="200"/>
              </a:spcBef>
              <a:spcAft>
                <a:spcPts val="200"/>
              </a:spcAft>
              <a:buClrTx/>
              <a:buSzTx/>
              <a:buFont typeface="Arial" panose="020B0604020202020204" pitchFamily="34" charset="0"/>
              <a:buChar char="•"/>
              <a:tabLst/>
              <a:defRPr/>
            </a:pPr>
            <a:endParaRPr kumimoji="0" lang="en-US" sz="18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endParaRPr>
          </a:p>
          <a:p>
            <a:pPr marL="737870" marR="0" lvl="0" indent="0" algn="l" defTabSz="457200" rtl="0" eaLnBrk="1" fontAlgn="auto" latinLnBrk="0" hangingPunct="1">
              <a:lnSpc>
                <a:spcPts val="1200"/>
              </a:lnSpc>
              <a:spcBef>
                <a:spcPts val="0"/>
              </a:spcBef>
              <a:spcAft>
                <a:spcPts val="0"/>
              </a:spcAft>
              <a:buClrTx/>
              <a:buSzTx/>
              <a:buFontTx/>
              <a:buNone/>
              <a:tabLst/>
              <a:defRPr/>
            </a:pPr>
            <a:endParaRPr lang="en-US" sz="12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endParaRPr>
          </a:p>
          <a:p>
            <a:pPr marL="737870" marR="0" lvl="0" indent="0" algn="l" defTabSz="457200" rtl="0" eaLnBrk="1" fontAlgn="auto" latinLnBrk="0" hangingPunct="1">
              <a:lnSpc>
                <a:spcPts val="1200"/>
              </a:lnSpc>
              <a:spcBef>
                <a:spcPts val="0"/>
              </a:spcBef>
              <a:spcAft>
                <a:spcPts val="0"/>
              </a:spcAft>
              <a:buClrTx/>
              <a:buSzTx/>
              <a:buFontTx/>
              <a:buNone/>
              <a:tabLst/>
              <a:defRPr/>
            </a:pPr>
            <a:endParaRPr lang="en-US" sz="12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endParaRPr>
          </a:p>
          <a:p>
            <a:pPr marL="285750" marR="0" lvl="0" indent="-285750" algn="l" defTabSz="457200" rtl="0" eaLnBrk="1" fontAlgn="auto" latinLnBrk="0" hangingPunct="1">
              <a:lnSpc>
                <a:spcPts val="1640"/>
              </a:lnSpc>
              <a:spcBef>
                <a:spcPts val="200"/>
              </a:spcBef>
              <a:spcAft>
                <a:spcPts val="200"/>
              </a:spcAft>
              <a:buClrTx/>
              <a:buSzTx/>
              <a:buFont typeface="Arial" panose="020B0604020202020204" pitchFamily="34" charset="0"/>
              <a:buChar char="•"/>
              <a:tabLst/>
              <a:defRPr/>
            </a:pPr>
            <a:endParaRPr kumimoji="0" lang="en-US" sz="16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endParaRPr>
          </a:p>
          <a:p>
            <a:pPr marL="285750" marR="0" lvl="0" indent="-285750" algn="l" defTabSz="457200" rtl="0" eaLnBrk="1" fontAlgn="auto" latinLnBrk="0" hangingPunct="1">
              <a:lnSpc>
                <a:spcPts val="1640"/>
              </a:lnSpc>
              <a:spcBef>
                <a:spcPts val="200"/>
              </a:spcBef>
              <a:spcAft>
                <a:spcPts val="200"/>
              </a:spcAft>
              <a:buClrTx/>
              <a:buSzTx/>
              <a:buFont typeface="Arial" panose="020B0604020202020204" pitchFamily="34" charset="0"/>
              <a:buChar char="•"/>
              <a:tabLst/>
              <a:defRPr/>
            </a:pPr>
            <a:r>
              <a:rPr kumimoji="0" lang="en-US" sz="16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Total results are reported based on the primary sample.  Results are weighted by gender and age within race to reflect actual population distributions and align with prior survey</a:t>
            </a:r>
            <a:r>
              <a:rPr kumimoji="0" lang="en-US" sz="14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 </a:t>
            </a:r>
            <a:r>
              <a:rPr kumimoji="0" lang="en-US" sz="16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A complete demographic profile is provided in the appendix of this report. </a:t>
            </a:r>
          </a:p>
        </p:txBody>
      </p:sp>
      <p:sp>
        <p:nvSpPr>
          <p:cNvPr id="9" name="Rectangle 8">
            <a:extLst>
              <a:ext uri="{FF2B5EF4-FFF2-40B4-BE49-F238E27FC236}">
                <a16:creationId xmlns:a16="http://schemas.microsoft.com/office/drawing/2014/main" id="{4D3E5A61-1B87-7642-95B5-38562FA5A7FC}"/>
              </a:ext>
            </a:extLst>
          </p:cNvPr>
          <p:cNvSpPr/>
          <p:nvPr/>
        </p:nvSpPr>
        <p:spPr>
          <a:xfrm>
            <a:off x="6904955" y="2495921"/>
            <a:ext cx="1749392"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br>
              <a:rPr kumimoji="0" lang="en-US" sz="1000" b="1" i="0" u="none" strike="noStrike" kern="0" cap="none" spc="0" normalizeH="0" baseline="0" noProof="0" dirty="0">
                <a:ln>
                  <a:noFill/>
                </a:ln>
                <a:solidFill>
                  <a:prstClr val="white"/>
                </a:solidFill>
                <a:effectLst/>
                <a:uLnTx/>
                <a:uFillTx/>
                <a:latin typeface="Century Gothic"/>
                <a:ea typeface="+mn-ea"/>
                <a:cs typeface="+mn-cs"/>
              </a:rPr>
            </a:br>
            <a:endParaRPr kumimoji="0" lang="en-US" sz="10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 name="Content Placeholder 4">
            <a:extLst>
              <a:ext uri="{FF2B5EF4-FFF2-40B4-BE49-F238E27FC236}">
                <a16:creationId xmlns:a16="http://schemas.microsoft.com/office/drawing/2014/main" id="{E796E1D7-0BEC-4E01-A687-561F3E4C14A8}"/>
              </a:ext>
            </a:extLst>
          </p:cNvPr>
          <p:cNvSpPr>
            <a:spLocks noGrp="1"/>
          </p:cNvSpPr>
          <p:nvPr>
            <p:ph idx="1"/>
          </p:nvPr>
        </p:nvSpPr>
        <p:spPr>
          <a:xfrm>
            <a:off x="990415" y="1085457"/>
            <a:ext cx="6426200" cy="404405"/>
          </a:xfrm>
        </p:spPr>
        <p:txBody>
          <a:bodyPr/>
          <a:lstStyle/>
          <a:p>
            <a:r>
              <a:rPr lang="en-US" dirty="0"/>
              <a:t>Methodology</a:t>
            </a:r>
          </a:p>
          <a:p>
            <a:endParaRPr lang="en-US" dirty="0"/>
          </a:p>
        </p:txBody>
      </p:sp>
      <p:graphicFrame>
        <p:nvGraphicFramePr>
          <p:cNvPr id="7" name="Table 7">
            <a:extLst>
              <a:ext uri="{FF2B5EF4-FFF2-40B4-BE49-F238E27FC236}">
                <a16:creationId xmlns:a16="http://schemas.microsoft.com/office/drawing/2014/main" id="{3675B430-5A1E-437F-994D-9979AA6AC09B}"/>
              </a:ext>
            </a:extLst>
          </p:cNvPr>
          <p:cNvGraphicFramePr>
            <a:graphicFrameLocks noGrp="1"/>
          </p:cNvGraphicFramePr>
          <p:nvPr>
            <p:extLst>
              <p:ext uri="{D42A27DB-BD31-4B8C-83A1-F6EECF244321}">
                <p14:modId xmlns:p14="http://schemas.microsoft.com/office/powerpoint/2010/main" val="1686077071"/>
              </p:ext>
            </p:extLst>
          </p:nvPr>
        </p:nvGraphicFramePr>
        <p:xfrm>
          <a:off x="1443055" y="2914850"/>
          <a:ext cx="7543801" cy="2987040"/>
        </p:xfrm>
        <a:graphic>
          <a:graphicData uri="http://schemas.openxmlformats.org/drawingml/2006/table">
            <a:tbl>
              <a:tblPr firstRow="1" bandRow="1">
                <a:tableStyleId>{5940675A-B579-460E-94D1-54222C63F5DA}</a:tableStyleId>
              </a:tblPr>
              <a:tblGrid>
                <a:gridCol w="4855811">
                  <a:extLst>
                    <a:ext uri="{9D8B030D-6E8A-4147-A177-3AD203B41FA5}">
                      <a16:colId xmlns:a16="http://schemas.microsoft.com/office/drawing/2014/main" val="2903551271"/>
                    </a:ext>
                  </a:extLst>
                </a:gridCol>
                <a:gridCol w="2687990">
                  <a:extLst>
                    <a:ext uri="{9D8B030D-6E8A-4147-A177-3AD203B41FA5}">
                      <a16:colId xmlns:a16="http://schemas.microsoft.com/office/drawing/2014/main" val="4049697023"/>
                    </a:ext>
                  </a:extLst>
                </a:gridCol>
              </a:tblGrid>
              <a:tr h="395100">
                <a:tc>
                  <a:txBody>
                    <a:bodyPr/>
                    <a:lstStyle/>
                    <a:p>
                      <a:r>
                        <a:rPr lang="en-US" sz="1600" b="1" dirty="0">
                          <a:latin typeface="Century Gothic" panose="020B0502020202020204" pitchFamily="34" charset="0"/>
                        </a:rPr>
                        <a:t>North Carolina Sub-Population </a:t>
                      </a:r>
                    </a:p>
                  </a:txBody>
                  <a:tcPr anchor="ctr">
                    <a:solidFill>
                      <a:schemeClr val="accent5">
                        <a:lumMod val="60000"/>
                        <a:lumOff val="40000"/>
                      </a:schemeClr>
                    </a:solidFill>
                  </a:tcPr>
                </a:tc>
                <a:tc>
                  <a:txBody>
                    <a:bodyPr/>
                    <a:lstStyle/>
                    <a:p>
                      <a:pPr algn="ctr"/>
                      <a:r>
                        <a:rPr kumimoji="0" lang="en-US" sz="1600" b="1" i="0" u="none" strike="noStrike" kern="100" cap="none" spc="0" normalizeH="0" baseline="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Completed Surveys</a:t>
                      </a:r>
                    </a:p>
                    <a:p>
                      <a:pPr algn="ctr"/>
                      <a:r>
                        <a:rPr lang="en-US" sz="1200" b="0" dirty="0">
                          <a:latin typeface="Century Gothic" panose="020B0502020202020204" pitchFamily="34" charset="0"/>
                        </a:rPr>
                        <a:t>(Unweighted)</a:t>
                      </a:r>
                      <a:endParaRPr kumimoji="0" lang="en-US" sz="1200" b="0" i="0" u="none" strike="noStrike" kern="100" cap="none" spc="0" normalizeH="0" baseline="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endParaRPr>
                    </a:p>
                  </a:txBody>
                  <a:tcPr anchor="ctr">
                    <a:solidFill>
                      <a:schemeClr val="accent5">
                        <a:lumMod val="60000"/>
                        <a:lumOff val="40000"/>
                      </a:schemeClr>
                    </a:solidFill>
                  </a:tcPr>
                </a:tc>
                <a:extLst>
                  <a:ext uri="{0D108BD9-81ED-4DB2-BD59-A6C34878D82A}">
                    <a16:rowId xmlns:a16="http://schemas.microsoft.com/office/drawing/2014/main" val="3574115205"/>
                  </a:ext>
                </a:extLst>
              </a:tr>
              <a:tr h="209171">
                <a:tc>
                  <a:txBody>
                    <a:bodyPr/>
                    <a:lstStyle/>
                    <a:p>
                      <a:r>
                        <a:rPr kumimoji="0" lang="en-US" sz="1200" b="0" i="0" u="none" strike="noStrike" kern="100" cap="none" spc="0" normalizeH="0" baseline="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Unvaccinated</a:t>
                      </a:r>
                    </a:p>
                  </a:txBody>
                  <a:tcPr/>
                </a:tc>
                <a:tc>
                  <a:txBody>
                    <a:bodyPr/>
                    <a:lstStyle/>
                    <a:p>
                      <a:pPr marL="11430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n=631</a:t>
                      </a:r>
                    </a:p>
                  </a:txBody>
                  <a:tcPr/>
                </a:tc>
                <a:extLst>
                  <a:ext uri="{0D108BD9-81ED-4DB2-BD59-A6C34878D82A}">
                    <a16:rowId xmlns:a16="http://schemas.microsoft.com/office/drawing/2014/main" val="1327621684"/>
                  </a:ext>
                </a:extLst>
              </a:tr>
              <a:tr h="209171">
                <a:tc>
                  <a:txBody>
                    <a:bodyPr/>
                    <a:lstStyle/>
                    <a:p>
                      <a:r>
                        <a:rPr kumimoji="0" lang="en-US" sz="1200" b="0" i="0" u="none" strike="noStrike" kern="100" cap="none" spc="0" normalizeH="0" baseline="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Rural County Residents</a:t>
                      </a:r>
                    </a:p>
                  </a:txBody>
                  <a:tcPr anchor="ctr"/>
                </a:tc>
                <a:tc>
                  <a:txBody>
                    <a:bodyPr/>
                    <a:lstStyle/>
                    <a:p>
                      <a:pPr marL="11430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n=645</a:t>
                      </a:r>
                    </a:p>
                  </a:txBody>
                  <a:tcPr/>
                </a:tc>
                <a:extLst>
                  <a:ext uri="{0D108BD9-81ED-4DB2-BD59-A6C34878D82A}">
                    <a16:rowId xmlns:a16="http://schemas.microsoft.com/office/drawing/2014/main" val="3110965008"/>
                  </a:ext>
                </a:extLst>
              </a:tr>
              <a:tr h="2091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Suburban/Regional City County Residents</a:t>
                      </a:r>
                    </a:p>
                  </a:txBody>
                  <a:tcPr/>
                </a:tc>
                <a:tc>
                  <a:txBody>
                    <a:bodyPr/>
                    <a:lstStyle/>
                    <a:p>
                      <a:pPr marL="1143000" indent="0" algn="l"/>
                      <a:r>
                        <a:rPr kumimoji="0" lang="en-US" sz="1200" b="0" i="0" u="none" strike="noStrike" kern="100" cap="none" spc="0" normalizeH="0" baseline="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n=370</a:t>
                      </a:r>
                    </a:p>
                  </a:txBody>
                  <a:tcPr anchor="ctr"/>
                </a:tc>
                <a:extLst>
                  <a:ext uri="{0D108BD9-81ED-4DB2-BD59-A6C34878D82A}">
                    <a16:rowId xmlns:a16="http://schemas.microsoft.com/office/drawing/2014/main" val="1438870159"/>
                  </a:ext>
                </a:extLst>
              </a:tr>
              <a:tr h="2091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Urban County Residents </a:t>
                      </a:r>
                    </a:p>
                  </a:txBody>
                  <a:tcPr/>
                </a:tc>
                <a:tc>
                  <a:txBody>
                    <a:bodyPr/>
                    <a:lstStyle/>
                    <a:p>
                      <a:pPr marL="11430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n=489</a:t>
                      </a:r>
                    </a:p>
                  </a:txBody>
                  <a:tcPr anchor="ctr"/>
                </a:tc>
                <a:extLst>
                  <a:ext uri="{0D108BD9-81ED-4DB2-BD59-A6C34878D82A}">
                    <a16:rowId xmlns:a16="http://schemas.microsoft.com/office/drawing/2014/main" val="1208255073"/>
                  </a:ext>
                </a:extLst>
              </a:tr>
              <a:tr h="209171">
                <a:tc>
                  <a:txBody>
                    <a:bodyPr/>
                    <a:lstStyle/>
                    <a:p>
                      <a:r>
                        <a:rPr kumimoji="0" lang="en-US" sz="12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Blacks/African Americans </a:t>
                      </a:r>
                      <a:endParaRPr lang="en-US" sz="1200" dirty="0"/>
                    </a:p>
                  </a:txBody>
                  <a:tcPr/>
                </a:tc>
                <a:tc>
                  <a:txBody>
                    <a:bodyPr/>
                    <a:lstStyle/>
                    <a:p>
                      <a:pPr marL="11430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n=428</a:t>
                      </a:r>
                    </a:p>
                  </a:txBody>
                  <a:tcPr anchor="ctr"/>
                </a:tc>
                <a:extLst>
                  <a:ext uri="{0D108BD9-81ED-4DB2-BD59-A6C34878D82A}">
                    <a16:rowId xmlns:a16="http://schemas.microsoft.com/office/drawing/2014/main" val="2088182969"/>
                  </a:ext>
                </a:extLst>
              </a:tr>
              <a:tr h="209171">
                <a:tc>
                  <a:txBody>
                    <a:bodyPr/>
                    <a:lstStyle/>
                    <a:p>
                      <a:r>
                        <a:rPr kumimoji="0" lang="en-US" sz="12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Hispanics/LatinX </a:t>
                      </a:r>
                      <a:endParaRPr lang="en-US" sz="1200" dirty="0"/>
                    </a:p>
                  </a:txBody>
                  <a:tcPr/>
                </a:tc>
                <a:tc>
                  <a:txBody>
                    <a:bodyPr/>
                    <a:lstStyle/>
                    <a:p>
                      <a:pPr marL="11430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n=164</a:t>
                      </a:r>
                    </a:p>
                  </a:txBody>
                  <a:tcPr/>
                </a:tc>
                <a:extLst>
                  <a:ext uri="{0D108BD9-81ED-4DB2-BD59-A6C34878D82A}">
                    <a16:rowId xmlns:a16="http://schemas.microsoft.com/office/drawing/2014/main" val="2966363945"/>
                  </a:ext>
                </a:extLst>
              </a:tr>
              <a:tr h="209171">
                <a:tc>
                  <a:txBody>
                    <a:bodyPr/>
                    <a:lstStyle/>
                    <a:p>
                      <a:r>
                        <a:rPr kumimoji="0" lang="en-US" sz="12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American Indians </a:t>
                      </a:r>
                      <a:endParaRPr lang="en-US" sz="1200" dirty="0"/>
                    </a:p>
                  </a:txBody>
                  <a:tcPr/>
                </a:tc>
                <a:tc>
                  <a:txBody>
                    <a:bodyPr/>
                    <a:lstStyle/>
                    <a:p>
                      <a:pPr marL="11430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n=55</a:t>
                      </a:r>
                    </a:p>
                  </a:txBody>
                  <a:tcPr/>
                </a:tc>
                <a:extLst>
                  <a:ext uri="{0D108BD9-81ED-4DB2-BD59-A6C34878D82A}">
                    <a16:rowId xmlns:a16="http://schemas.microsoft.com/office/drawing/2014/main" val="430447649"/>
                  </a:ext>
                </a:extLst>
              </a:tr>
              <a:tr h="209171">
                <a:tc>
                  <a:txBody>
                    <a:bodyPr/>
                    <a:lstStyle/>
                    <a:p>
                      <a:r>
                        <a:rPr kumimoji="0" lang="en-US" sz="1200" b="0" i="0" u="none" strike="noStrike" kern="100" cap="none" spc="0" normalizeH="0" baseline="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White Non-LatinX Rural</a:t>
                      </a:r>
                    </a:p>
                  </a:txBody>
                  <a:tcPr/>
                </a:tc>
                <a:tc>
                  <a:txBody>
                    <a:bodyPr/>
                    <a:lstStyle/>
                    <a:p>
                      <a:pPr marL="11430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n=399</a:t>
                      </a:r>
                    </a:p>
                  </a:txBody>
                  <a:tcPr/>
                </a:tc>
                <a:extLst>
                  <a:ext uri="{0D108BD9-81ED-4DB2-BD59-A6C34878D82A}">
                    <a16:rowId xmlns:a16="http://schemas.microsoft.com/office/drawing/2014/main" val="4051898215"/>
                  </a:ext>
                </a:extLst>
              </a:tr>
              <a:tr h="209171">
                <a:tc>
                  <a:txBody>
                    <a:bodyPr/>
                    <a:lstStyle/>
                    <a:p>
                      <a:r>
                        <a:rPr kumimoji="0" lang="en-US" sz="1200" b="0" i="0" u="none" strike="noStrike" kern="100" cap="none" spc="0" normalizeH="0" baseline="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Households with 12-15-year-old children</a:t>
                      </a:r>
                    </a:p>
                  </a:txBody>
                  <a:tcPr/>
                </a:tc>
                <a:tc>
                  <a:txBody>
                    <a:bodyPr/>
                    <a:lstStyle/>
                    <a:p>
                      <a:pPr marL="11430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Arial" panose="020B0604020202020204" pitchFamily="34" charset="0"/>
                        </a:rPr>
                        <a:t>n=179</a:t>
                      </a:r>
                    </a:p>
                  </a:txBody>
                  <a:tcPr/>
                </a:tc>
                <a:extLst>
                  <a:ext uri="{0D108BD9-81ED-4DB2-BD59-A6C34878D82A}">
                    <a16:rowId xmlns:a16="http://schemas.microsoft.com/office/drawing/2014/main" val="2248320904"/>
                  </a:ext>
                </a:extLst>
              </a:tr>
            </a:tbl>
          </a:graphicData>
        </a:graphic>
      </p:graphicFrame>
    </p:spTree>
    <p:extLst>
      <p:ext uri="{BB962C8B-B14F-4D97-AF65-F5344CB8AC3E}">
        <p14:creationId xmlns:p14="http://schemas.microsoft.com/office/powerpoint/2010/main" val="374412234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3B04ABB-3898-4068-8079-A0A0FDBB8F00}"/>
              </a:ext>
            </a:extLst>
          </p:cNvPr>
          <p:cNvGraphicFramePr>
            <a:graphicFrameLocks noGrp="1"/>
          </p:cNvGraphicFramePr>
          <p:nvPr>
            <p:extLst>
              <p:ext uri="{D42A27DB-BD31-4B8C-83A1-F6EECF244321}">
                <p14:modId xmlns:p14="http://schemas.microsoft.com/office/powerpoint/2010/main" val="3434066399"/>
              </p:ext>
            </p:extLst>
          </p:nvPr>
        </p:nvGraphicFramePr>
        <p:xfrm>
          <a:off x="1143234" y="1522374"/>
          <a:ext cx="9263313" cy="4659549"/>
        </p:xfrm>
        <a:graphic>
          <a:graphicData uri="http://schemas.openxmlformats.org/drawingml/2006/table">
            <a:tbl>
              <a:tblPr>
                <a:tableStyleId>{3B4B98B0-60AC-42C2-AFA5-B58CD77FA1E5}</a:tableStyleId>
              </a:tblPr>
              <a:tblGrid>
                <a:gridCol w="520020">
                  <a:extLst>
                    <a:ext uri="{9D8B030D-6E8A-4147-A177-3AD203B41FA5}">
                      <a16:colId xmlns:a16="http://schemas.microsoft.com/office/drawing/2014/main" val="1409109329"/>
                    </a:ext>
                  </a:extLst>
                </a:gridCol>
                <a:gridCol w="5115893">
                  <a:extLst>
                    <a:ext uri="{9D8B030D-6E8A-4147-A177-3AD203B41FA5}">
                      <a16:colId xmlns:a16="http://schemas.microsoft.com/office/drawing/2014/main" val="2545539589"/>
                    </a:ext>
                  </a:extLst>
                </a:gridCol>
                <a:gridCol w="1158758">
                  <a:extLst>
                    <a:ext uri="{9D8B030D-6E8A-4147-A177-3AD203B41FA5}">
                      <a16:colId xmlns:a16="http://schemas.microsoft.com/office/drawing/2014/main" val="3821833546"/>
                    </a:ext>
                  </a:extLst>
                </a:gridCol>
                <a:gridCol w="1234321">
                  <a:extLst>
                    <a:ext uri="{9D8B030D-6E8A-4147-A177-3AD203B41FA5}">
                      <a16:colId xmlns:a16="http://schemas.microsoft.com/office/drawing/2014/main" val="3093118597"/>
                    </a:ext>
                  </a:extLst>
                </a:gridCol>
                <a:gridCol w="1234321">
                  <a:extLst>
                    <a:ext uri="{9D8B030D-6E8A-4147-A177-3AD203B41FA5}">
                      <a16:colId xmlns:a16="http://schemas.microsoft.com/office/drawing/2014/main" val="2845985890"/>
                    </a:ext>
                  </a:extLst>
                </a:gridCol>
              </a:tblGrid>
              <a:tr h="964089">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7620" marR="7620" marT="7620" marB="0" anchor="ctr">
                    <a:lnL>
                      <a:noFill/>
                    </a:lnL>
                    <a:lnR>
                      <a:noFill/>
                    </a:lnR>
                    <a:lnT w="12700" cmpd="sng">
                      <a:noFill/>
                    </a:lnT>
                    <a:lnB>
                      <a:noFill/>
                    </a:lnB>
                    <a:lnTlToBr w="12700" cmpd="sng">
                      <a:noFill/>
                      <a:prstDash val="solid"/>
                    </a:lnTlToBr>
                    <a:lnBlToTr w="12700" cmpd="sng">
                      <a:noFill/>
                      <a:prstDash val="solid"/>
                    </a:lnBlToTr>
                  </a:tcPr>
                </a:tc>
                <a:tc>
                  <a:txBody>
                    <a:bodyPr/>
                    <a:lstStyle/>
                    <a:p>
                      <a:pPr algn="l" fontAlgn="b"/>
                      <a:endParaRPr lang="en-US" sz="900" b="0" i="0" u="none" strike="noStrike" kern="1200" dirty="0">
                        <a:solidFill>
                          <a:srgbClr val="000000"/>
                        </a:solidFill>
                        <a:effectLst/>
                        <a:latin typeface="Century Gothic" panose="020B0502020202020204" pitchFamily="34" charset="0"/>
                        <a:ea typeface="+mn-ea"/>
                        <a:cs typeface="+mn-cs"/>
                      </a:endParaRPr>
                    </a:p>
                  </a:txBody>
                  <a:tcPr marL="7088" marR="7088" marT="7088" marB="0" anchor="ct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1" i="0" u="none" strike="noStrike" kern="1200" dirty="0">
                        <a:solidFill>
                          <a:srgbClr val="000000"/>
                        </a:solidFill>
                        <a:effectLst/>
                        <a:latin typeface="Century Gothic" panose="020B0502020202020204" pitchFamily="34" charset="0"/>
                        <a:ea typeface="+mn-ea"/>
                        <a:cs typeface="+mn-cs"/>
                      </a:endParaRPr>
                    </a:p>
                  </a:txBody>
                  <a:tcPr marL="7088" marR="7088" marT="7088" marB="0" anchor="ct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1" i="0" u="none" strike="noStrike" kern="1200" dirty="0">
                        <a:solidFill>
                          <a:srgbClr val="000000"/>
                        </a:solidFill>
                        <a:effectLst/>
                        <a:latin typeface="Century Gothic" panose="020B0502020202020204" pitchFamily="34" charset="0"/>
                        <a:ea typeface="+mn-ea"/>
                        <a:cs typeface="+mn-cs"/>
                      </a:endParaRPr>
                    </a:p>
                  </a:txBody>
                  <a:tcPr marL="7088" marR="7088" marT="7088" marB="0" anchor="ct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1" i="0" u="none" strike="noStrike" kern="1200" dirty="0">
                        <a:solidFill>
                          <a:srgbClr val="000000"/>
                        </a:solidFill>
                        <a:effectLst/>
                        <a:latin typeface="Century Gothic" panose="020B0502020202020204" pitchFamily="34" charset="0"/>
                        <a:ea typeface="+mn-ea"/>
                        <a:cs typeface="+mn-cs"/>
                      </a:endParaRPr>
                    </a:p>
                  </a:txBody>
                  <a:tcPr marL="7088" marR="7088" marT="7088" marB="0"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38312205"/>
                  </a:ext>
                </a:extLst>
              </a:tr>
              <a:tr h="253516">
                <a:tc>
                  <a:txBody>
                    <a:bodyPr/>
                    <a:lstStyle/>
                    <a:p>
                      <a:pPr marL="0" algn="l" defTabSz="457200" rtl="0" eaLnBrk="1" fontAlgn="b" latinLnBrk="0" hangingPunct="1"/>
                      <a:endParaRPr lang="en-US" sz="900" b="1" i="0" u="none" strike="noStrike" kern="1200" dirty="0">
                        <a:solidFill>
                          <a:srgbClr val="000000"/>
                        </a:solidFill>
                        <a:effectLst/>
                        <a:latin typeface="Century Gothic" panose="020B0502020202020204" pitchFamily="34" charset="0"/>
                        <a:ea typeface="+mn-ea"/>
                        <a:cs typeface="+mn-cs"/>
                      </a:endParaRPr>
                    </a:p>
                  </a:txBody>
                  <a:tcPr marL="7620" marR="7620" marT="7620" marB="0" anchor="ctr">
                    <a:lnT>
                      <a:noFill/>
                    </a:lnT>
                  </a:tcPr>
                </a:tc>
                <a:tc>
                  <a:txBody>
                    <a:bodyPr/>
                    <a:lstStyle/>
                    <a:p>
                      <a:pPr marL="0" algn="l" defTabSz="457200" rtl="0" eaLnBrk="1" fontAlgn="b" latinLnBrk="0" hangingPunct="1"/>
                      <a:endParaRPr lang="en-US" sz="900" b="1" i="0" u="none" strike="noStrike" kern="1200" dirty="0">
                        <a:solidFill>
                          <a:srgbClr val="000000"/>
                        </a:solidFill>
                        <a:effectLst/>
                        <a:latin typeface="Century Gothic" panose="020B0502020202020204" pitchFamily="34" charset="0"/>
                        <a:ea typeface="+mn-ea"/>
                        <a:cs typeface="+mn-cs"/>
                      </a:endParaRPr>
                    </a:p>
                  </a:txBody>
                  <a:tcPr marL="7088" marR="7088" marT="7088" marB="0" anchor="ctr">
                    <a:lnT>
                      <a:noFill/>
                    </a:lnT>
                  </a:tcPr>
                </a:tc>
                <a:tc>
                  <a:txBody>
                    <a:bodyPr/>
                    <a:lstStyle/>
                    <a:p>
                      <a:pPr marL="0" algn="ctr" defTabSz="457200" rtl="0" eaLnBrk="1" fontAlgn="b" latinLnBrk="0" hangingPunct="1"/>
                      <a:r>
                        <a:rPr lang="en-US" sz="900" b="1" u="none" strike="noStrike" kern="1200" dirty="0">
                          <a:solidFill>
                            <a:srgbClr val="000000"/>
                          </a:solidFill>
                          <a:effectLst/>
                          <a:latin typeface="Century Gothic" panose="020B0502020202020204" pitchFamily="34" charset="0"/>
                        </a:rPr>
                        <a:t>March 2021</a:t>
                      </a:r>
                    </a:p>
                    <a:p>
                      <a:pPr marL="0" algn="ctr" defTabSz="457200" rtl="0" eaLnBrk="1" fontAlgn="b" latinLnBrk="0" hangingPunct="1"/>
                      <a:r>
                        <a:rPr lang="en-US" sz="900" b="1" u="none" strike="noStrike" kern="1200" dirty="0">
                          <a:solidFill>
                            <a:srgbClr val="000000"/>
                          </a:solidFill>
                          <a:effectLst/>
                          <a:latin typeface="Century Gothic" panose="020B0502020202020204" pitchFamily="34" charset="0"/>
                        </a:rPr>
                        <a:t>Unvaccinated</a:t>
                      </a:r>
                      <a:endParaRPr lang="en-US" sz="900" b="1" i="0" u="none" strike="noStrike" kern="1200" dirty="0">
                        <a:solidFill>
                          <a:srgbClr val="000000"/>
                        </a:solidFill>
                        <a:effectLst/>
                        <a:latin typeface="Century Gothic" panose="020B0502020202020204" pitchFamily="34" charset="0"/>
                        <a:ea typeface="+mn-ea"/>
                        <a:cs typeface="+mn-cs"/>
                      </a:endParaRPr>
                    </a:p>
                  </a:txBody>
                  <a:tcPr marL="7620" marR="7620" marT="7620" marB="0" anchor="ctr">
                    <a:lnT>
                      <a:noFill/>
                    </a:lnT>
                  </a:tcPr>
                </a:tc>
                <a:tc>
                  <a:txBody>
                    <a:bodyPr/>
                    <a:lstStyle/>
                    <a:p>
                      <a:pPr marL="0" algn="ctr" defTabSz="457200" rtl="0" eaLnBrk="1" fontAlgn="b" latinLnBrk="0" hangingPunct="1"/>
                      <a:r>
                        <a:rPr lang="en-US" sz="900" b="1" u="none" strike="noStrike" kern="1200" dirty="0">
                          <a:solidFill>
                            <a:srgbClr val="000000"/>
                          </a:solidFill>
                          <a:effectLst/>
                          <a:latin typeface="Century Gothic" panose="020B0502020202020204" pitchFamily="34" charset="0"/>
                        </a:rPr>
                        <a:t>May 2021 Unvaccinated</a:t>
                      </a:r>
                      <a:endParaRPr lang="en-US" sz="900" b="1" i="0" u="none" strike="noStrike" kern="1200" dirty="0">
                        <a:solidFill>
                          <a:srgbClr val="000000"/>
                        </a:solidFill>
                        <a:effectLst/>
                        <a:latin typeface="Century Gothic" panose="020B0502020202020204" pitchFamily="34" charset="0"/>
                        <a:ea typeface="+mn-ea"/>
                        <a:cs typeface="+mn-cs"/>
                      </a:endParaRPr>
                    </a:p>
                  </a:txBody>
                  <a:tcPr marL="7620" marR="7620" marT="7620" marB="0" anchor="ctr">
                    <a:lnT>
                      <a:noFill/>
                    </a:lnT>
                  </a:tcPr>
                </a:tc>
                <a:tc>
                  <a:txBody>
                    <a:bodyPr/>
                    <a:lstStyle/>
                    <a:p>
                      <a:pPr marL="0" algn="ctr" defTabSz="457200" rtl="0" eaLnBrk="1" fontAlgn="b" latinLnBrk="0" hangingPunct="1"/>
                      <a:r>
                        <a:rPr lang="en-US" sz="900" b="1" i="0" u="none" strike="noStrike" kern="1200" dirty="0">
                          <a:solidFill>
                            <a:srgbClr val="000000"/>
                          </a:solidFill>
                          <a:effectLst/>
                          <a:latin typeface="Century Gothic" panose="020B0502020202020204" pitchFamily="34" charset="0"/>
                          <a:ea typeface="+mn-ea"/>
                          <a:cs typeface="+mn-cs"/>
                        </a:rPr>
                        <a:t>September 2021</a:t>
                      </a:r>
                    </a:p>
                    <a:p>
                      <a:pPr marL="0" algn="ctr" defTabSz="457200" rtl="0" eaLnBrk="1" fontAlgn="b" latinLnBrk="0" hangingPunct="1"/>
                      <a:r>
                        <a:rPr lang="en-US" sz="900" b="1" i="0" u="none" strike="noStrike" kern="1200" dirty="0">
                          <a:solidFill>
                            <a:srgbClr val="000000"/>
                          </a:solidFill>
                          <a:effectLst/>
                          <a:latin typeface="Century Gothic" panose="020B0502020202020204" pitchFamily="34" charset="0"/>
                          <a:ea typeface="+mn-ea"/>
                          <a:cs typeface="+mn-cs"/>
                        </a:rPr>
                        <a:t>Unvaccinated</a:t>
                      </a:r>
                    </a:p>
                  </a:txBody>
                  <a:tcPr marL="7620" marR="7620" marT="7620" marB="0" anchor="ctr">
                    <a:lnT>
                      <a:noFill/>
                    </a:lnT>
                  </a:tcPr>
                </a:tc>
                <a:extLst>
                  <a:ext uri="{0D108BD9-81ED-4DB2-BD59-A6C34878D82A}">
                    <a16:rowId xmlns:a16="http://schemas.microsoft.com/office/drawing/2014/main" val="3780468914"/>
                  </a:ext>
                </a:extLst>
              </a:tr>
              <a:tr h="307189">
                <a:tc>
                  <a:txBody>
                    <a:bodyPr/>
                    <a:lstStyle/>
                    <a:p>
                      <a:pPr marL="0" algn="ctr" defTabSz="457200" rtl="0" eaLnBrk="1" fontAlgn="b" latinLnBrk="0" hangingPunct="1"/>
                      <a:r>
                        <a:rPr lang="en-US" sz="1100" b="1" u="none" strike="noStrike" kern="1200" dirty="0">
                          <a:solidFill>
                            <a:srgbClr val="000000"/>
                          </a:solidFill>
                          <a:effectLst/>
                        </a:rPr>
                        <a:t>#1</a:t>
                      </a:r>
                      <a:endParaRPr lang="en-US" sz="1100" b="1" i="0" u="none" strike="noStrike" kern="1200" dirty="0">
                        <a:solidFill>
                          <a:srgbClr val="000000"/>
                        </a:solidFill>
                        <a:effectLst/>
                        <a:latin typeface="Century Gothic" panose="020B0502020202020204"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b"/>
                      <a:r>
                        <a:rPr lang="en-US" sz="1100" b="0" i="0" u="none" strike="noStrike" dirty="0">
                          <a:solidFill>
                            <a:srgbClr val="000000"/>
                          </a:solidFill>
                          <a:effectLst/>
                          <a:latin typeface="Century Gothic" panose="020B0502020202020204" pitchFamily="34" charset="0"/>
                        </a:rPr>
                        <a:t>Vaccine is too new and hasn’t yet been tested enough</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67%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31309000"/>
                  </a:ext>
                </a:extLst>
              </a:tr>
              <a:tr h="307189">
                <a:tc>
                  <a:txBody>
                    <a:bodyPr/>
                    <a:lstStyle/>
                    <a:p>
                      <a:pPr marL="0" algn="ctr" defTabSz="457200" rtl="0" eaLnBrk="1" fontAlgn="b" latinLnBrk="0" hangingPunct="1"/>
                      <a:r>
                        <a:rPr lang="en-US" sz="1100" b="1" u="none" strike="noStrike" kern="1200" dirty="0">
                          <a:solidFill>
                            <a:srgbClr val="000000"/>
                          </a:solidFill>
                          <a:effectLst/>
                        </a:rPr>
                        <a:t>#2</a:t>
                      </a:r>
                      <a:endParaRPr lang="en-US" sz="1100" b="1" i="0" u="none" strike="noStrike" kern="1200" dirty="0">
                        <a:solidFill>
                          <a:srgbClr val="000000"/>
                        </a:solidFill>
                        <a:effectLst/>
                        <a:latin typeface="Century Gothic" panose="020B0502020202020204"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b"/>
                      <a:r>
                        <a:rPr lang="en-US" sz="1100" b="0" i="0" u="none" strike="noStrike" dirty="0">
                          <a:solidFill>
                            <a:srgbClr val="000000"/>
                          </a:solidFill>
                          <a:effectLst/>
                          <a:latin typeface="Century Gothic" panose="020B0502020202020204" pitchFamily="34" charset="0"/>
                        </a:rPr>
                        <a:t>Concerned about potential side effects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47%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5050478"/>
                  </a:ext>
                </a:extLst>
              </a:tr>
              <a:tr h="307189">
                <a:tc>
                  <a:txBody>
                    <a:bodyPr/>
                    <a:lstStyle/>
                    <a:p>
                      <a:pPr marL="0" algn="ctr" defTabSz="457200" rtl="0" eaLnBrk="1" fontAlgn="b" latinLnBrk="0" hangingPunct="1"/>
                      <a:r>
                        <a:rPr lang="en-US" sz="1100" b="1" u="none" strike="noStrike" kern="1200" dirty="0">
                          <a:solidFill>
                            <a:srgbClr val="000000"/>
                          </a:solidFill>
                          <a:effectLst/>
                        </a:rPr>
                        <a:t>#3</a:t>
                      </a:r>
                      <a:endParaRPr lang="en-US" sz="1100" b="1" i="0" u="none" strike="noStrike" kern="1200" dirty="0">
                        <a:solidFill>
                          <a:srgbClr val="000000"/>
                        </a:solidFill>
                        <a:effectLst/>
                        <a:latin typeface="Century Gothic" panose="020B0502020202020204"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b"/>
                      <a:r>
                        <a:rPr lang="en-US" sz="1100" b="0" i="0" u="none" strike="noStrike" dirty="0">
                          <a:solidFill>
                            <a:srgbClr val="000000"/>
                          </a:solidFill>
                          <a:effectLst/>
                          <a:latin typeface="Century Gothic" panose="020B0502020202020204" pitchFamily="34" charset="0"/>
                        </a:rPr>
                        <a:t>Don’t trust the FDA or other Federal government agencies responsible for approving the vaccine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5805399"/>
                  </a:ext>
                </a:extLst>
              </a:tr>
              <a:tr h="307189">
                <a:tc>
                  <a:txBody>
                    <a:bodyPr/>
                    <a:lstStyle/>
                    <a:p>
                      <a:pPr marL="0" algn="ctr" defTabSz="457200" rtl="0" eaLnBrk="1" fontAlgn="b" latinLnBrk="0" hangingPunct="1"/>
                      <a:r>
                        <a:rPr lang="en-US" sz="1100" b="1" u="none" strike="noStrike" kern="1200" dirty="0">
                          <a:solidFill>
                            <a:srgbClr val="000000"/>
                          </a:solidFill>
                          <a:effectLst/>
                        </a:rPr>
                        <a:t>#4</a:t>
                      </a:r>
                      <a:endParaRPr lang="en-US" sz="1100" b="1" i="0" u="none" strike="noStrike" kern="1200" dirty="0">
                        <a:solidFill>
                          <a:srgbClr val="000000"/>
                        </a:solidFill>
                        <a:effectLst/>
                        <a:latin typeface="Century Gothic" panose="020B0502020202020204"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b"/>
                      <a:r>
                        <a:rPr lang="en-US" sz="1100" b="0" i="0" u="none" strike="noStrike" dirty="0">
                          <a:solidFill>
                            <a:srgbClr val="000000"/>
                          </a:solidFill>
                          <a:effectLst/>
                          <a:latin typeface="Century Gothic" panose="020B0502020202020204" pitchFamily="34" charset="0"/>
                        </a:rPr>
                        <a:t>Not sure it will work/be effective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89100943"/>
                  </a:ext>
                </a:extLst>
              </a:tr>
              <a:tr h="307189">
                <a:tc>
                  <a:txBody>
                    <a:bodyPr/>
                    <a:lstStyle/>
                    <a:p>
                      <a:pPr marL="0" algn="ctr" defTabSz="457200" rtl="0" eaLnBrk="1" fontAlgn="b" latinLnBrk="0" hangingPunct="1"/>
                      <a:r>
                        <a:rPr lang="en-US" sz="1100" b="1" u="none" strike="noStrike" kern="1200" dirty="0">
                          <a:solidFill>
                            <a:srgbClr val="000000"/>
                          </a:solidFill>
                          <a:effectLst/>
                        </a:rPr>
                        <a:t>#5</a:t>
                      </a:r>
                      <a:endParaRPr lang="en-US" sz="1100" b="1" i="0" u="none" strike="noStrike" kern="1200" dirty="0">
                        <a:solidFill>
                          <a:srgbClr val="000000"/>
                        </a:solidFill>
                        <a:effectLst/>
                        <a:latin typeface="Century Gothic" panose="020B0502020202020204"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b"/>
                      <a:r>
                        <a:rPr lang="en-US" sz="1100" b="0" i="0" u="none" strike="noStrike" dirty="0">
                          <a:solidFill>
                            <a:srgbClr val="000000"/>
                          </a:solidFill>
                          <a:effectLst/>
                          <a:latin typeface="Century Gothic" panose="020B0502020202020204" pitchFamily="34" charset="0"/>
                        </a:rPr>
                        <a:t>Want to know more about how well it works first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58%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92091737"/>
                  </a:ext>
                </a:extLst>
              </a:tr>
              <a:tr h="307189">
                <a:tc>
                  <a:txBody>
                    <a:bodyPr/>
                    <a:lstStyle/>
                    <a:p>
                      <a:pPr marL="0" algn="ctr" defTabSz="457200" rtl="0" eaLnBrk="1" fontAlgn="b" latinLnBrk="0" hangingPunct="1"/>
                      <a:r>
                        <a:rPr lang="en-US" sz="1100" b="1" u="none" strike="noStrike" kern="1200" dirty="0">
                          <a:solidFill>
                            <a:srgbClr val="000000"/>
                          </a:solidFill>
                          <a:effectLst/>
                        </a:rPr>
                        <a:t>#6</a:t>
                      </a:r>
                      <a:endParaRPr lang="en-US" sz="1100" b="1" i="0" u="none" strike="noStrike" kern="1200" dirty="0">
                        <a:solidFill>
                          <a:srgbClr val="000000"/>
                        </a:solidFill>
                        <a:effectLst/>
                        <a:latin typeface="Century Gothic" panose="020B0502020202020204"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b"/>
                      <a:r>
                        <a:rPr lang="en-US" sz="1100" b="0" i="0" u="none" strike="noStrike" dirty="0">
                          <a:solidFill>
                            <a:srgbClr val="000000"/>
                          </a:solidFill>
                          <a:effectLst/>
                          <a:latin typeface="Century Gothic" panose="020B0502020202020204" pitchFamily="34" charset="0"/>
                        </a:rPr>
                        <a:t>Don’t want to be the first to try out a new vaccine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77895165"/>
                  </a:ext>
                </a:extLst>
              </a:tr>
              <a:tr h="307189">
                <a:tc>
                  <a:txBody>
                    <a:bodyPr/>
                    <a:lstStyle/>
                    <a:p>
                      <a:pPr marL="0" algn="ctr" defTabSz="457200" rtl="0" eaLnBrk="1" fontAlgn="b" latinLnBrk="0" hangingPunct="1"/>
                      <a:r>
                        <a:rPr lang="en-US" sz="1100" b="1" u="none" strike="noStrike" kern="1200" dirty="0">
                          <a:solidFill>
                            <a:srgbClr val="000000"/>
                          </a:solidFill>
                          <a:effectLst/>
                        </a:rPr>
                        <a:t>#7</a:t>
                      </a:r>
                      <a:endParaRPr lang="en-US" sz="1100" b="1" i="0" u="none" strike="noStrike" kern="1200" dirty="0">
                        <a:solidFill>
                          <a:srgbClr val="000000"/>
                        </a:solidFill>
                        <a:effectLst/>
                        <a:latin typeface="Century Gothic" panose="020B0502020202020204"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b"/>
                      <a:r>
                        <a:rPr lang="en-US" sz="1100" b="0" i="0" u="none" strike="noStrike" dirty="0">
                          <a:solidFill>
                            <a:srgbClr val="000000"/>
                          </a:solidFill>
                          <a:effectLst/>
                          <a:latin typeface="Century Gothic" panose="020B0502020202020204" pitchFamily="34" charset="0"/>
                        </a:rPr>
                        <a:t>Afraid of getting COVID-19 from the vaccine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455261"/>
                  </a:ext>
                </a:extLst>
              </a:tr>
              <a:tr h="307189">
                <a:tc>
                  <a:txBody>
                    <a:bodyPr/>
                    <a:lstStyle/>
                    <a:p>
                      <a:pPr marL="0" algn="ctr" defTabSz="457200" rtl="0" eaLnBrk="1" fontAlgn="b" latinLnBrk="0" hangingPunct="1"/>
                      <a:r>
                        <a:rPr lang="en-US" sz="1100" b="1" u="none" strike="noStrike" kern="1200" dirty="0">
                          <a:solidFill>
                            <a:srgbClr val="000000"/>
                          </a:solidFill>
                          <a:effectLst/>
                        </a:rPr>
                        <a:t>#8</a:t>
                      </a:r>
                      <a:endParaRPr lang="en-US" sz="1100" b="1" i="0" u="none" strike="noStrike" kern="1200" dirty="0">
                        <a:solidFill>
                          <a:srgbClr val="000000"/>
                        </a:solidFill>
                        <a:effectLst/>
                        <a:latin typeface="Century Gothic" panose="020B0502020202020204"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b"/>
                      <a:r>
                        <a:rPr lang="en-US" sz="1100" b="0" i="0" u="none" strike="noStrike" dirty="0">
                          <a:solidFill>
                            <a:srgbClr val="000000"/>
                          </a:solidFill>
                          <a:effectLst/>
                          <a:latin typeface="Century Gothic" panose="020B0502020202020204" pitchFamily="34" charset="0"/>
                        </a:rPr>
                        <a:t>Not worried about getting the illness, the risk is low</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7946577"/>
                  </a:ext>
                </a:extLst>
              </a:tr>
              <a:tr h="307189">
                <a:tc>
                  <a:txBody>
                    <a:bodyPr/>
                    <a:lstStyle/>
                    <a:p>
                      <a:pPr marL="0" algn="ctr" defTabSz="457200" rtl="0" eaLnBrk="1" fontAlgn="b" latinLnBrk="0" hangingPunct="1"/>
                      <a:r>
                        <a:rPr lang="en-US" sz="1100" b="1" u="none" strike="noStrike" kern="1200" dirty="0">
                          <a:solidFill>
                            <a:srgbClr val="000000"/>
                          </a:solidFill>
                          <a:effectLst/>
                        </a:rPr>
                        <a:t>#9</a:t>
                      </a:r>
                      <a:endParaRPr lang="en-US" sz="1100" b="1" i="0" u="none" strike="noStrike" kern="1200" dirty="0">
                        <a:solidFill>
                          <a:srgbClr val="000000"/>
                        </a:solidFill>
                        <a:effectLst/>
                        <a:latin typeface="Century Gothic" panose="020B0502020202020204"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b"/>
                      <a:r>
                        <a:rPr lang="en-US" sz="1100" b="0" i="0" u="none" strike="noStrike" dirty="0">
                          <a:solidFill>
                            <a:srgbClr val="000000"/>
                          </a:solidFill>
                          <a:effectLst/>
                          <a:latin typeface="Century Gothic" panose="020B0502020202020204" pitchFamily="34" charset="0"/>
                        </a:rPr>
                        <a:t>Have already had COVID-19 so I don’t think I need a vaccine*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88359564"/>
                  </a:ext>
                </a:extLst>
              </a:tr>
              <a:tr h="307189">
                <a:tc>
                  <a:txBody>
                    <a:bodyPr/>
                    <a:lstStyle/>
                    <a:p>
                      <a:pPr marL="0" algn="ctr" defTabSz="457200" rtl="0" eaLnBrk="1" fontAlgn="b" latinLnBrk="0" hangingPunct="1"/>
                      <a:r>
                        <a:rPr lang="en-US" sz="1100" b="1" u="none" strike="noStrike" kern="1200" dirty="0">
                          <a:solidFill>
                            <a:srgbClr val="000000"/>
                          </a:solidFill>
                          <a:effectLst/>
                        </a:rPr>
                        <a:t>#10</a:t>
                      </a:r>
                      <a:endParaRPr lang="en-US" sz="1100" b="1" i="0" u="none" strike="noStrike" kern="1200" dirty="0">
                        <a:solidFill>
                          <a:srgbClr val="000000"/>
                        </a:solidFill>
                        <a:effectLst/>
                        <a:latin typeface="Century Gothic" panose="020B0502020202020204"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b"/>
                      <a:r>
                        <a:rPr lang="en-US" sz="1100" b="0" i="0" u="none" strike="noStrike" dirty="0">
                          <a:solidFill>
                            <a:srgbClr val="000000"/>
                          </a:solidFill>
                          <a:effectLst/>
                          <a:latin typeface="Century Gothic" panose="020B0502020202020204" pitchFamily="34" charset="0"/>
                        </a:rPr>
                        <a:t>Don’t like needles/getting shots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2452269"/>
                  </a:ext>
                </a:extLst>
              </a:tr>
              <a:tr h="307189">
                <a:tc>
                  <a:txBody>
                    <a:bodyPr/>
                    <a:lstStyle/>
                    <a:p>
                      <a:pPr marL="0" algn="ctr" defTabSz="457200" rtl="0" eaLnBrk="1" fontAlgn="b" latinLnBrk="0" hangingPunct="1"/>
                      <a:r>
                        <a:rPr lang="en-US" sz="1100" b="1" u="none" strike="noStrike" kern="1200" dirty="0">
                          <a:solidFill>
                            <a:srgbClr val="000000"/>
                          </a:solidFill>
                          <a:effectLst/>
                        </a:rPr>
                        <a:t>#11</a:t>
                      </a:r>
                      <a:endParaRPr lang="en-US" sz="1100" b="1" i="0" u="none" strike="noStrike" kern="1200" dirty="0">
                        <a:solidFill>
                          <a:srgbClr val="000000"/>
                        </a:solidFill>
                        <a:effectLst/>
                        <a:latin typeface="Century Gothic" panose="020B0502020202020204" pitchFamily="34" charset="0"/>
                        <a:ea typeface="+mn-ea"/>
                        <a:cs typeface="+mn-cs"/>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l" rtl="0" fontAlgn="b"/>
                      <a:r>
                        <a:rPr lang="en-US" sz="1100" b="0" i="0" u="none" strike="noStrike" dirty="0">
                          <a:solidFill>
                            <a:srgbClr val="000000"/>
                          </a:solidFill>
                          <a:effectLst/>
                          <a:latin typeface="Century Gothic" panose="020B0502020202020204" pitchFamily="34" charset="0"/>
                        </a:rPr>
                        <a:t>Family or friends urged me not to get the vaccine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NA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b"/>
                      <a:r>
                        <a:rPr lang="en-US" sz="1100" b="1" i="0" u="none" strike="noStrike" dirty="0">
                          <a:solidFill>
                            <a:srgbClr val="000000"/>
                          </a:solidFill>
                          <a:effectLst/>
                          <a:latin typeface="Century Gothic" panose="020B0502020202020204" pitchFamily="34"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737146841"/>
                  </a:ext>
                </a:extLst>
              </a:tr>
            </a:tbl>
          </a:graphicData>
        </a:graphic>
      </p:graphicFrame>
      <p:sp>
        <p:nvSpPr>
          <p:cNvPr id="8" name="TextBox 7">
            <a:extLst>
              <a:ext uri="{FF2B5EF4-FFF2-40B4-BE49-F238E27FC236}">
                <a16:creationId xmlns:a16="http://schemas.microsoft.com/office/drawing/2014/main" id="{0B27F758-FB82-45AE-8C9A-0B546E617100}"/>
              </a:ext>
            </a:extLst>
          </p:cNvPr>
          <p:cNvSpPr txBox="1"/>
          <p:nvPr/>
        </p:nvSpPr>
        <p:spPr>
          <a:xfrm>
            <a:off x="1143234" y="2068079"/>
            <a:ext cx="6463464" cy="477054"/>
          </a:xfrm>
          <a:prstGeom prst="rect">
            <a:avLst/>
          </a:prstGeom>
          <a:noFill/>
        </p:spPr>
        <p:txBody>
          <a:bodyPr wrap="square">
            <a:spAutoFit/>
          </a:bodyPr>
          <a:lstStyle/>
          <a:p>
            <a:r>
              <a:rPr lang="en-US" sz="1400" b="1" dirty="0">
                <a:latin typeface="Century Gothic" panose="020B0502020202020204" pitchFamily="34" charset="0"/>
              </a:rPr>
              <a:t>Top Reasons (Major) For Not Getting COVID-19 Vaccine</a:t>
            </a:r>
          </a:p>
          <a:p>
            <a:r>
              <a:rPr lang="en-US" sz="1100" b="1" i="1" dirty="0">
                <a:solidFill>
                  <a:schemeClr val="tx2"/>
                </a:solidFill>
                <a:latin typeface="Century Gothic" panose="020B0502020202020204" pitchFamily="34" charset="0"/>
              </a:rPr>
              <a:t>Among Those Not Certain or Not Likely to get a COVID-19 vaccine</a:t>
            </a:r>
          </a:p>
        </p:txBody>
      </p:sp>
      <p:sp>
        <p:nvSpPr>
          <p:cNvPr id="2" name="Title 1">
            <a:extLst>
              <a:ext uri="{FF2B5EF4-FFF2-40B4-BE49-F238E27FC236}">
                <a16:creationId xmlns:a16="http://schemas.microsoft.com/office/drawing/2014/main" id="{EB2992C6-D452-45EB-920F-173EA13EE004}"/>
              </a:ext>
            </a:extLst>
          </p:cNvPr>
          <p:cNvSpPr>
            <a:spLocks noGrp="1"/>
          </p:cNvSpPr>
          <p:nvPr>
            <p:ph type="title"/>
          </p:nvPr>
        </p:nvSpPr>
        <p:spPr>
          <a:xfrm>
            <a:off x="252334" y="529970"/>
            <a:ext cx="10172937" cy="695740"/>
          </a:xfrm>
        </p:spPr>
        <p:txBody>
          <a:bodyPr/>
          <a:lstStyle/>
          <a:p>
            <a:r>
              <a:rPr lang="en-US" dirty="0"/>
              <a:t> </a:t>
            </a:r>
          </a:p>
        </p:txBody>
      </p:sp>
      <p:sp>
        <p:nvSpPr>
          <p:cNvPr id="3" name="Slide Number Placeholder 2">
            <a:extLst>
              <a:ext uri="{FF2B5EF4-FFF2-40B4-BE49-F238E27FC236}">
                <a16:creationId xmlns:a16="http://schemas.microsoft.com/office/drawing/2014/main" id="{270FC69B-A51F-45ED-8071-D92EFCE2BC35}"/>
              </a:ext>
            </a:extLst>
          </p:cNvPr>
          <p:cNvSpPr>
            <a:spLocks noGrp="1"/>
          </p:cNvSpPr>
          <p:nvPr>
            <p:ph type="sldNum" sz="quarter" idx="11"/>
          </p:nvPr>
        </p:nvSpPr>
        <p:spPr/>
        <p:txBody>
          <a:bodyPr/>
          <a:lstStyle/>
          <a:p>
            <a:r>
              <a:rPr lang="en-ZA" dirty="0"/>
              <a:t>                                                                 </a:t>
            </a:r>
          </a:p>
          <a:p>
            <a:endParaRPr lang="en-ZA" dirty="0"/>
          </a:p>
        </p:txBody>
      </p:sp>
      <p:sp>
        <p:nvSpPr>
          <p:cNvPr id="13" name="Rectangle 12">
            <a:extLst>
              <a:ext uri="{FF2B5EF4-FFF2-40B4-BE49-F238E27FC236}">
                <a16:creationId xmlns:a16="http://schemas.microsoft.com/office/drawing/2014/main" id="{BE01EC10-6C1D-4DD5-9CB9-542B3B565262}"/>
              </a:ext>
            </a:extLst>
          </p:cNvPr>
          <p:cNvSpPr/>
          <p:nvPr/>
        </p:nvSpPr>
        <p:spPr>
          <a:xfrm>
            <a:off x="1064344" y="6457847"/>
            <a:ext cx="10327602" cy="336567"/>
          </a:xfrm>
          <a:prstGeom prst="rect">
            <a:avLst/>
          </a:prstGeom>
          <a:noFill/>
        </p:spPr>
        <p:txBody>
          <a:bodyPr wrap="square" anchor="b">
            <a:spAutoFit/>
          </a:bodyPr>
          <a:lstStyle/>
          <a:p>
            <a:pPr>
              <a:lnSpc>
                <a:spcPts val="1040"/>
              </a:lnSpc>
            </a:pPr>
            <a:r>
              <a:rPr lang="en-US" sz="700" b="1" dirty="0">
                <a:solidFill>
                  <a:schemeClr val="tx1">
                    <a:lumMod val="50000"/>
                    <a:lumOff val="50000"/>
                  </a:schemeClr>
                </a:solidFill>
                <a:latin typeface="Century Gothic" panose="020B0502020202020204" pitchFamily="34" charset="0"/>
              </a:rPr>
              <a:t>Base: </a:t>
            </a:r>
            <a:r>
              <a:rPr lang="en-US" sz="700" dirty="0">
                <a:solidFill>
                  <a:schemeClr val="tx1">
                    <a:lumMod val="50000"/>
                    <a:lumOff val="50000"/>
                  </a:schemeClr>
                </a:solidFill>
                <a:latin typeface="Century Gothic" panose="020B0502020202020204" pitchFamily="34" charset="0"/>
              </a:rPr>
              <a:t>Those who would definitely not, probably not, or don’t know whether would get the COVID-19 vaccine or not</a:t>
            </a:r>
          </a:p>
          <a:p>
            <a:pPr>
              <a:lnSpc>
                <a:spcPts val="1040"/>
              </a:lnSpc>
            </a:pPr>
            <a:r>
              <a:rPr lang="en-US" sz="700" b="1" dirty="0">
                <a:solidFill>
                  <a:schemeClr val="tx1">
                    <a:lumMod val="50000"/>
                    <a:lumOff val="50000"/>
                  </a:schemeClr>
                </a:solidFill>
                <a:latin typeface="Century Gothic" panose="020B0502020202020204" pitchFamily="34" charset="0"/>
              </a:rPr>
              <a:t>Q12. </a:t>
            </a:r>
            <a:r>
              <a:rPr lang="en-US" sz="700" dirty="0">
                <a:solidFill>
                  <a:schemeClr val="tx1">
                    <a:lumMod val="50000"/>
                    <a:lumOff val="50000"/>
                  </a:schemeClr>
                </a:solidFill>
                <a:latin typeface="Century Gothic" panose="020B0502020202020204" pitchFamily="34" charset="0"/>
              </a:rPr>
              <a:t>How much of a reason, if any, is each of the following for why you [IF Q11=3, would probably NOT/IF Q11=4, would definitely NOT/ IF Q11=5, don’t know whether you would] get a vaccine to prevent COVID-19? </a:t>
            </a:r>
          </a:p>
        </p:txBody>
      </p:sp>
      <p:sp>
        <p:nvSpPr>
          <p:cNvPr id="11" name="Title 1">
            <a:extLst>
              <a:ext uri="{FF2B5EF4-FFF2-40B4-BE49-F238E27FC236}">
                <a16:creationId xmlns:a16="http://schemas.microsoft.com/office/drawing/2014/main" id="{88D547B8-AC1F-446F-B334-3DF738A75FC1}"/>
              </a:ext>
            </a:extLst>
          </p:cNvPr>
          <p:cNvSpPr txBox="1">
            <a:spLocks/>
          </p:cNvSpPr>
          <p:nvPr/>
        </p:nvSpPr>
        <p:spPr>
          <a:xfrm>
            <a:off x="911012" y="970899"/>
            <a:ext cx="10868032" cy="695740"/>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800" b="1" dirty="0">
                <a:solidFill>
                  <a:srgbClr val="4D87A1"/>
                </a:solidFill>
                <a:latin typeface="Century Gothic" panose="020B0502020202020204" pitchFamily="34" charset="0"/>
                <a:ea typeface="+mn-ea"/>
                <a:cs typeface="+mn-cs"/>
              </a:rPr>
              <a:t>Biggest concerns among the remaining unvaccinated who have lower intent to get a COVID-19 vaccine are lack of sufficient testing, potential side effects and lack of trust of the FDA or other Federal agencies. Side effects and FDA trust concerns have risen among this group since May.   </a:t>
            </a:r>
          </a:p>
        </p:txBody>
      </p:sp>
      <p:cxnSp>
        <p:nvCxnSpPr>
          <p:cNvPr id="14" name="Straight Connector 13">
            <a:extLst>
              <a:ext uri="{FF2B5EF4-FFF2-40B4-BE49-F238E27FC236}">
                <a16:creationId xmlns:a16="http://schemas.microsoft.com/office/drawing/2014/main" id="{101DD6BB-0DB2-4817-9963-DE0C1A3E4F5A}"/>
              </a:ext>
            </a:extLst>
          </p:cNvPr>
          <p:cNvCxnSpPr>
            <a:cxnSpLocks/>
          </p:cNvCxnSpPr>
          <p:nvPr/>
        </p:nvCxnSpPr>
        <p:spPr>
          <a:xfrm>
            <a:off x="911012" y="1904491"/>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370138EF-9105-4390-ABC1-D59B454B9992}"/>
              </a:ext>
            </a:extLst>
          </p:cNvPr>
          <p:cNvCxnSpPr>
            <a:cxnSpLocks/>
          </p:cNvCxnSpPr>
          <p:nvPr/>
        </p:nvCxnSpPr>
        <p:spPr>
          <a:xfrm>
            <a:off x="8274159" y="4096170"/>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5961ACC2-28FB-48E2-BF0F-EEF95F9C61DD}"/>
              </a:ext>
            </a:extLst>
          </p:cNvPr>
          <p:cNvCxnSpPr>
            <a:cxnSpLocks/>
          </p:cNvCxnSpPr>
          <p:nvPr/>
        </p:nvCxnSpPr>
        <p:spPr>
          <a:xfrm>
            <a:off x="8274159" y="3189065"/>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26B6085B-5319-46F1-B533-5F5E50F021B3}"/>
              </a:ext>
            </a:extLst>
          </p:cNvPr>
          <p:cNvCxnSpPr>
            <a:cxnSpLocks/>
          </p:cNvCxnSpPr>
          <p:nvPr/>
        </p:nvCxnSpPr>
        <p:spPr>
          <a:xfrm>
            <a:off x="8229941" y="5652080"/>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89923AE5-A5F3-42C5-BDED-4C82FCACC279}"/>
              </a:ext>
            </a:extLst>
          </p:cNvPr>
          <p:cNvCxnSpPr>
            <a:cxnSpLocks/>
          </p:cNvCxnSpPr>
          <p:nvPr/>
        </p:nvCxnSpPr>
        <p:spPr>
          <a:xfrm flipV="1">
            <a:off x="8274159" y="5040925"/>
            <a:ext cx="0" cy="15122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FE7A6FCF-44D4-42F1-9DC0-C2973BD6A6F8}"/>
              </a:ext>
            </a:extLst>
          </p:cNvPr>
          <p:cNvCxnSpPr>
            <a:cxnSpLocks/>
          </p:cNvCxnSpPr>
          <p:nvPr/>
        </p:nvCxnSpPr>
        <p:spPr>
          <a:xfrm flipV="1">
            <a:off x="8260208" y="5349715"/>
            <a:ext cx="0" cy="15122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5D1A525-9EA8-4064-86E5-A18ED0A83EC1}"/>
              </a:ext>
            </a:extLst>
          </p:cNvPr>
          <p:cNvCxnSpPr>
            <a:cxnSpLocks/>
          </p:cNvCxnSpPr>
          <p:nvPr/>
        </p:nvCxnSpPr>
        <p:spPr>
          <a:xfrm flipV="1">
            <a:off x="9528822" y="3129067"/>
            <a:ext cx="0" cy="15122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9CCBEFC1-011F-4B9B-81AB-F6009A0796FB}"/>
              </a:ext>
            </a:extLst>
          </p:cNvPr>
          <p:cNvCxnSpPr>
            <a:cxnSpLocks/>
          </p:cNvCxnSpPr>
          <p:nvPr/>
        </p:nvCxnSpPr>
        <p:spPr>
          <a:xfrm flipV="1">
            <a:off x="9484802" y="3429000"/>
            <a:ext cx="0" cy="15122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5A80A50-A5E0-49A8-A204-EE0D914D683D}"/>
              </a:ext>
            </a:extLst>
          </p:cNvPr>
          <p:cNvCxnSpPr>
            <a:cxnSpLocks/>
          </p:cNvCxnSpPr>
          <p:nvPr/>
        </p:nvCxnSpPr>
        <p:spPr>
          <a:xfrm flipV="1">
            <a:off x="9481720" y="3776534"/>
            <a:ext cx="0" cy="151227"/>
          </a:xfrm>
          <a:prstGeom prst="straightConnector1">
            <a:avLst/>
          </a:prstGeom>
          <a:ln>
            <a:solidFill>
              <a:schemeClr val="accent1">
                <a:alpha val="99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60CD8FB-3BAB-438C-9F48-C56704DA3EE7}"/>
              </a:ext>
            </a:extLst>
          </p:cNvPr>
          <p:cNvCxnSpPr>
            <a:cxnSpLocks/>
          </p:cNvCxnSpPr>
          <p:nvPr/>
        </p:nvCxnSpPr>
        <p:spPr>
          <a:xfrm flipV="1">
            <a:off x="9481720" y="4721329"/>
            <a:ext cx="0" cy="15122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2283D4A-C7A9-4CBD-94BB-C79ABF196093}"/>
              </a:ext>
            </a:extLst>
          </p:cNvPr>
          <p:cNvCxnSpPr>
            <a:cxnSpLocks/>
          </p:cNvCxnSpPr>
          <p:nvPr/>
        </p:nvCxnSpPr>
        <p:spPr>
          <a:xfrm flipV="1">
            <a:off x="9481720" y="5349714"/>
            <a:ext cx="0" cy="15122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0DEE16D3-4F45-4A8F-907D-D18839BB8217}"/>
              </a:ext>
            </a:extLst>
          </p:cNvPr>
          <p:cNvSpPr txBox="1"/>
          <p:nvPr/>
        </p:nvSpPr>
        <p:spPr>
          <a:xfrm>
            <a:off x="1064344" y="6336047"/>
            <a:ext cx="4491946" cy="200055"/>
          </a:xfrm>
          <a:prstGeom prst="rect">
            <a:avLst/>
          </a:prstGeom>
          <a:noFill/>
        </p:spPr>
        <p:txBody>
          <a:bodyPr wrap="square">
            <a:spAutoFit/>
          </a:bodyPr>
          <a:lstStyle/>
          <a:p>
            <a:pPr algn="l" rtl="0" fontAlgn="b"/>
            <a:r>
              <a:rPr lang="en-US" sz="700" b="0" i="1" u="none" strike="noStrike" dirty="0">
                <a:solidFill>
                  <a:srgbClr val="000000"/>
                </a:solidFill>
                <a:effectLst/>
                <a:latin typeface="Century Gothic" panose="020B0502020202020204" pitchFamily="34" charset="0"/>
              </a:rPr>
              <a:t>*Changed Sept. 2021 from: Have already had COVID-19 so don’t need a vaccine</a:t>
            </a:r>
          </a:p>
        </p:txBody>
      </p:sp>
      <p:grpSp>
        <p:nvGrpSpPr>
          <p:cNvPr id="5" name="Group 4">
            <a:extLst>
              <a:ext uri="{FF2B5EF4-FFF2-40B4-BE49-F238E27FC236}">
                <a16:creationId xmlns:a16="http://schemas.microsoft.com/office/drawing/2014/main" id="{D3679C57-F1ED-4A95-B26F-1E2465C573E4}"/>
              </a:ext>
            </a:extLst>
          </p:cNvPr>
          <p:cNvGrpSpPr/>
          <p:nvPr/>
        </p:nvGrpSpPr>
        <p:grpSpPr>
          <a:xfrm>
            <a:off x="4748260" y="6167879"/>
            <a:ext cx="7757647" cy="261610"/>
            <a:chOff x="4748260" y="6167879"/>
            <a:chExt cx="7757647" cy="261610"/>
          </a:xfrm>
        </p:grpSpPr>
        <p:sp>
          <p:nvSpPr>
            <p:cNvPr id="22" name="TextBox 21">
              <a:extLst>
                <a:ext uri="{FF2B5EF4-FFF2-40B4-BE49-F238E27FC236}">
                  <a16:creationId xmlns:a16="http://schemas.microsoft.com/office/drawing/2014/main" id="{4958D7E2-700E-49FE-B6DF-8960A197B103}"/>
                </a:ext>
              </a:extLst>
            </p:cNvPr>
            <p:cNvSpPr txBox="1"/>
            <p:nvPr/>
          </p:nvSpPr>
          <p:spPr>
            <a:xfrm>
              <a:off x="4748260" y="6167879"/>
              <a:ext cx="775764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Arrows indicate a significant difference (   increase;  decrease) versus prior wave results </a:t>
              </a:r>
            </a:p>
          </p:txBody>
        </p:sp>
        <p:cxnSp>
          <p:nvCxnSpPr>
            <p:cNvPr id="28" name="Straight Arrow Connector 27">
              <a:extLst>
                <a:ext uri="{FF2B5EF4-FFF2-40B4-BE49-F238E27FC236}">
                  <a16:creationId xmlns:a16="http://schemas.microsoft.com/office/drawing/2014/main" id="{696C2250-AB29-4932-B051-FE5F5CB6A66D}"/>
                </a:ext>
              </a:extLst>
            </p:cNvPr>
            <p:cNvCxnSpPr>
              <a:cxnSpLocks/>
            </p:cNvCxnSpPr>
            <p:nvPr/>
          </p:nvCxnSpPr>
          <p:spPr>
            <a:xfrm>
              <a:off x="8173627" y="6221853"/>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D50866AC-0216-4BB8-8435-6774E995AA83}"/>
                </a:ext>
              </a:extLst>
            </p:cNvPr>
            <p:cNvCxnSpPr>
              <a:cxnSpLocks/>
            </p:cNvCxnSpPr>
            <p:nvPr/>
          </p:nvCxnSpPr>
          <p:spPr>
            <a:xfrm flipV="1">
              <a:off x="7495862" y="6218621"/>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8248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98331D7-264F-415D-A761-67122DE6A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78658" y="-879229"/>
            <a:ext cx="13886733" cy="7898876"/>
          </a:xfrm>
        </p:spPr>
      </p:pic>
      <p:sp>
        <p:nvSpPr>
          <p:cNvPr id="4" name="Rectangle 3">
            <a:extLst>
              <a:ext uri="{FF2B5EF4-FFF2-40B4-BE49-F238E27FC236}">
                <a16:creationId xmlns:a16="http://schemas.microsoft.com/office/drawing/2014/main" id="{36BB4765-58FD-B249-A41B-42F80C34F9F4}"/>
              </a:ext>
            </a:extLst>
          </p:cNvPr>
          <p:cNvSpPr/>
          <p:nvPr/>
        </p:nvSpPr>
        <p:spPr>
          <a:xfrm>
            <a:off x="66675" y="3476347"/>
            <a:ext cx="8567451" cy="1661993"/>
          </a:xfrm>
          <a:prstGeom prst="rect">
            <a:avLst/>
          </a:prstGeom>
          <a:solidFill>
            <a:srgbClr val="467233"/>
          </a:solidFill>
        </p:spPr>
        <p:txBody>
          <a:bodyPr wrap="square" lIns="274320" tIns="274320" rIns="274320" bIns="274320">
            <a:spAutoFit/>
          </a:bodyPr>
          <a:lstStyle/>
          <a:p>
            <a:r>
              <a:rPr lang="en-US" sz="3600" dirty="0">
                <a:solidFill>
                  <a:srgbClr val="FFFFFF"/>
                </a:solidFill>
                <a:latin typeface="Century Gothic" panose="020B0502020202020204" pitchFamily="34" charset="0"/>
                <a:ea typeface="Arial"/>
                <a:cs typeface="Arial"/>
                <a:sym typeface="Helvetica Neue" pitchFamily="-109" charset="0"/>
              </a:rPr>
              <a:t> Employer Mandates</a:t>
            </a:r>
          </a:p>
          <a:p>
            <a:endParaRPr lang="en-US" sz="3600" dirty="0">
              <a:solidFill>
                <a:srgbClr val="FFFFFF"/>
              </a:solidFill>
              <a:latin typeface="Century Gothic" panose="020B0502020202020204" pitchFamily="34" charset="0"/>
              <a:ea typeface="Arial"/>
              <a:cs typeface="Arial"/>
              <a:sym typeface="Helvetica Neue" pitchFamily="-109" charset="0"/>
            </a:endParaRPr>
          </a:p>
        </p:txBody>
      </p:sp>
    </p:spTree>
    <p:extLst>
      <p:ext uri="{BB962C8B-B14F-4D97-AF65-F5344CB8AC3E}">
        <p14:creationId xmlns:p14="http://schemas.microsoft.com/office/powerpoint/2010/main" val="178557398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653277-74D7-4990-967D-D9EDEA73BD41}"/>
              </a:ext>
            </a:extLst>
          </p:cNvPr>
          <p:cNvSpPr>
            <a:spLocks noGrp="1"/>
          </p:cNvSpPr>
          <p:nvPr>
            <p:ph type="sldNum" sz="quarter" idx="11"/>
          </p:nvPr>
        </p:nvSpPr>
        <p:spPr/>
        <p:txBody>
          <a:bodyPr/>
          <a:lstStyle/>
          <a:p>
            <a:r>
              <a:rPr lang="en-ZA" dirty="0"/>
              <a:t>  </a:t>
            </a:r>
          </a:p>
        </p:txBody>
      </p:sp>
      <p:sp>
        <p:nvSpPr>
          <p:cNvPr id="5" name="TextBox 4">
            <a:extLst>
              <a:ext uri="{FF2B5EF4-FFF2-40B4-BE49-F238E27FC236}">
                <a16:creationId xmlns:a16="http://schemas.microsoft.com/office/drawing/2014/main" id="{34C82303-D69D-46B0-9794-002C173C7070}"/>
              </a:ext>
            </a:extLst>
          </p:cNvPr>
          <p:cNvSpPr txBox="1"/>
          <p:nvPr/>
        </p:nvSpPr>
        <p:spPr>
          <a:xfrm>
            <a:off x="530028" y="2211119"/>
            <a:ext cx="5354597" cy="830997"/>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600" b="1" i="0" u="none" strike="noStrike" cap="none" spc="0" normalizeH="0" baseline="0">
                <a:ln>
                  <a:noFill/>
                </a:ln>
                <a:solidFill>
                  <a:schemeClr val="tx1">
                    <a:lumMod val="65000"/>
                    <a:lumOff val="35000"/>
                  </a:schemeClr>
                </a:solidFill>
                <a:effectLst/>
                <a:uLnTx/>
                <a:uFillTx/>
                <a:latin typeface="Century Gothic" panose="020B0502020202020204" pitchFamily="34" charset="0"/>
              </a:defRPr>
            </a:lvl1pPr>
          </a:lstStyle>
          <a:p>
            <a:pPr algn="ctr"/>
            <a:r>
              <a:rPr lang="en-US" dirty="0"/>
              <a:t>Employer currently requires employees to either get a COVID-19 vaccine, or get weekly testing and wear a mask to work</a:t>
            </a:r>
          </a:p>
        </p:txBody>
      </p:sp>
      <p:sp>
        <p:nvSpPr>
          <p:cNvPr id="9" name="TextBox 8">
            <a:extLst>
              <a:ext uri="{FF2B5EF4-FFF2-40B4-BE49-F238E27FC236}">
                <a16:creationId xmlns:a16="http://schemas.microsoft.com/office/drawing/2014/main" id="{E6FDEC78-5A3A-4F6B-AFC3-90C523281BB7}"/>
              </a:ext>
            </a:extLst>
          </p:cNvPr>
          <p:cNvSpPr txBox="1"/>
          <p:nvPr/>
        </p:nvSpPr>
        <p:spPr>
          <a:xfrm>
            <a:off x="6880144" y="2230049"/>
            <a:ext cx="4421188" cy="107721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600" b="1" i="0" u="none" strike="noStrike" cap="none" spc="0" normalizeH="0" baseline="0">
                <a:ln>
                  <a:noFill/>
                </a:ln>
                <a:solidFill>
                  <a:schemeClr val="tx1">
                    <a:lumMod val="65000"/>
                    <a:lumOff val="35000"/>
                  </a:schemeClr>
                </a:solidFill>
                <a:effectLst/>
                <a:uLnTx/>
                <a:uFillTx/>
                <a:latin typeface="Century Gothic" panose="020B0502020202020204" pitchFamily="34" charset="0"/>
              </a:defRPr>
            </a:lvl1pPr>
          </a:lstStyle>
          <a:p>
            <a:pPr algn="ctr"/>
            <a:r>
              <a:rPr lang="en-US" dirty="0"/>
              <a:t>Choice if employer requires either the COVID-19 vaccine or get weekly testing and wear a mask to work</a:t>
            </a:r>
          </a:p>
          <a:p>
            <a:pPr algn="ctr"/>
            <a:r>
              <a:rPr lang="en-US" dirty="0"/>
              <a:t>(Among the Unvaccinated)</a:t>
            </a:r>
          </a:p>
        </p:txBody>
      </p:sp>
      <p:graphicFrame>
        <p:nvGraphicFramePr>
          <p:cNvPr id="11" name="Chart 10">
            <a:extLst>
              <a:ext uri="{FF2B5EF4-FFF2-40B4-BE49-F238E27FC236}">
                <a16:creationId xmlns:a16="http://schemas.microsoft.com/office/drawing/2014/main" id="{D40F237D-F749-404A-8396-8E7F551F5812}"/>
              </a:ext>
            </a:extLst>
          </p:cNvPr>
          <p:cNvGraphicFramePr/>
          <p:nvPr>
            <p:extLst>
              <p:ext uri="{D42A27DB-BD31-4B8C-83A1-F6EECF244321}">
                <p14:modId xmlns:p14="http://schemas.microsoft.com/office/powerpoint/2010/main" val="4236327972"/>
              </p:ext>
            </p:extLst>
          </p:nvPr>
        </p:nvGraphicFramePr>
        <p:xfrm>
          <a:off x="-7649" y="2645548"/>
          <a:ext cx="6429952" cy="3613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ABDACFC6-5A87-4DF9-9629-513D77C99493}"/>
              </a:ext>
            </a:extLst>
          </p:cNvPr>
          <p:cNvGraphicFramePr/>
          <p:nvPr>
            <p:extLst>
              <p:ext uri="{D42A27DB-BD31-4B8C-83A1-F6EECF244321}">
                <p14:modId xmlns:p14="http://schemas.microsoft.com/office/powerpoint/2010/main" val="1162665491"/>
              </p:ext>
            </p:extLst>
          </p:nvPr>
        </p:nvGraphicFramePr>
        <p:xfrm>
          <a:off x="6342466" y="2681287"/>
          <a:ext cx="6096000" cy="335698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B64E24E4-17C7-48DD-B5DF-053C0E92B9A1}"/>
              </a:ext>
            </a:extLst>
          </p:cNvPr>
          <p:cNvSpPr txBox="1"/>
          <p:nvPr/>
        </p:nvSpPr>
        <p:spPr>
          <a:xfrm>
            <a:off x="864740" y="6074007"/>
            <a:ext cx="10733831" cy="593047"/>
          </a:xfrm>
          <a:prstGeom prst="rect">
            <a:avLst/>
          </a:prstGeom>
          <a:noFill/>
        </p:spPr>
        <p:txBody>
          <a:bodyPr wrap="square" anchor="b">
            <a:spAutoFit/>
          </a:bodyPr>
          <a:lstStyle>
            <a:defPPr>
              <a:defRPr lang="en-US"/>
            </a:defPPr>
            <a:lvl1pPr>
              <a:lnSpc>
                <a:spcPts val="1040"/>
              </a:lnSpc>
              <a:defRPr sz="700" b="1">
                <a:solidFill>
                  <a:prstClr val="black">
                    <a:lumMod val="50000"/>
                    <a:lumOff val="50000"/>
                  </a:prstClr>
                </a:solidFill>
                <a:latin typeface="Century Gothic" panose="020B0502020202020204" pitchFamily="34" charset="0"/>
              </a:defRPr>
            </a:lvl1pPr>
          </a:lstStyle>
          <a:p>
            <a:r>
              <a:rPr lang="en-US" dirty="0"/>
              <a:t>BASE: </a:t>
            </a:r>
            <a:r>
              <a:rPr lang="en-US" b="0" dirty="0"/>
              <a:t>Unvaccinated/No Appointment and Employed, Sept. </a:t>
            </a:r>
            <a:r>
              <a:rPr lang="en-US" sz="700" b="0" dirty="0">
                <a:solidFill>
                  <a:prstClr val="black">
                    <a:lumMod val="50000"/>
                    <a:lumOff val="50000"/>
                  </a:prstClr>
                </a:solidFill>
                <a:latin typeface="Century Gothic" panose="020B0502020202020204" pitchFamily="34" charset="0"/>
              </a:rPr>
              <a:t>2021: n=333; Vaccinated/Appointment and Employed, Sept. 2021: n=462</a:t>
            </a:r>
          </a:p>
          <a:p>
            <a:r>
              <a:rPr lang="en-US" dirty="0"/>
              <a:t>NEW3Q12:</a:t>
            </a:r>
            <a:r>
              <a:rPr lang="en-US" b="0" dirty="0"/>
              <a:t> Does your employer currently require employees where you work to either get a COVID-19 vaccine, or get weekly testing and wear a mask to work?</a:t>
            </a:r>
          </a:p>
          <a:p>
            <a:r>
              <a:rPr lang="en-US" dirty="0"/>
              <a:t>BASE: </a:t>
            </a:r>
            <a:r>
              <a:rPr lang="en-US" b="0" dirty="0"/>
              <a:t>Unvaccinated and No employer mandate or don’t know: Sep</a:t>
            </a:r>
            <a:r>
              <a:rPr lang="en-US" sz="700" b="0" dirty="0">
                <a:solidFill>
                  <a:prstClr val="black">
                    <a:lumMod val="50000"/>
                    <a:lumOff val="50000"/>
                  </a:prstClr>
                </a:solidFill>
                <a:latin typeface="Century Gothic" panose="020B0502020202020204" pitchFamily="34" charset="0"/>
              </a:rPr>
              <a:t>tember 2021: n=246</a:t>
            </a:r>
          </a:p>
          <a:p>
            <a:r>
              <a:rPr lang="en-US" dirty="0"/>
              <a:t>NEW3Q13: </a:t>
            </a:r>
            <a:r>
              <a:rPr lang="en-US" b="0" dirty="0"/>
              <a:t>If your employer requires you either get the COVID-19 vaccine or get weekly testing and wear a mask to work, which would you choose? </a:t>
            </a:r>
          </a:p>
        </p:txBody>
      </p:sp>
      <p:sp>
        <p:nvSpPr>
          <p:cNvPr id="18" name="Title 1">
            <a:extLst>
              <a:ext uri="{FF2B5EF4-FFF2-40B4-BE49-F238E27FC236}">
                <a16:creationId xmlns:a16="http://schemas.microsoft.com/office/drawing/2014/main" id="{0E53F02D-EAEE-49C1-AED5-7E92C18E60A0}"/>
              </a:ext>
            </a:extLst>
          </p:cNvPr>
          <p:cNvSpPr txBox="1">
            <a:spLocks/>
          </p:cNvSpPr>
          <p:nvPr/>
        </p:nvSpPr>
        <p:spPr>
          <a:xfrm>
            <a:off x="658090" y="918593"/>
            <a:ext cx="11057660" cy="876515"/>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lang="en-US" sz="1600" b="1" dirty="0">
                <a:solidFill>
                  <a:srgbClr val="4D87A1"/>
                </a:solidFill>
                <a:latin typeface="Century Gothic" panose="020B0502020202020204" pitchFamily="34" charset="0"/>
              </a:rPr>
              <a:t>Half of vaccinated working North Carolinians say their employer requires COVID-19 vaccination or weekly testing/masking, more than twice the number of unvaccinated working North Carolinians. Among the unvaccinated who don’t currently have such a requirement, 17% say they would get vaccinated if their employer required vaccination/testing and four in ten would submit to the weekly testing; an equal number say they would seek a new job.  </a:t>
            </a:r>
            <a:endParaRPr kumimoji="0" lang="en-US" sz="16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endParaRPr>
          </a:p>
        </p:txBody>
      </p:sp>
    </p:spTree>
    <p:extLst>
      <p:ext uri="{BB962C8B-B14F-4D97-AF65-F5344CB8AC3E}">
        <p14:creationId xmlns:p14="http://schemas.microsoft.com/office/powerpoint/2010/main" val="2893000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98331D7-264F-415D-A761-67122DE6A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78658" y="-879229"/>
            <a:ext cx="13886733" cy="7898876"/>
          </a:xfrm>
        </p:spPr>
      </p:pic>
      <p:sp>
        <p:nvSpPr>
          <p:cNvPr id="4" name="Rectangle 3">
            <a:extLst>
              <a:ext uri="{FF2B5EF4-FFF2-40B4-BE49-F238E27FC236}">
                <a16:creationId xmlns:a16="http://schemas.microsoft.com/office/drawing/2014/main" id="{36BB4765-58FD-B249-A41B-42F80C34F9F4}"/>
              </a:ext>
            </a:extLst>
          </p:cNvPr>
          <p:cNvSpPr/>
          <p:nvPr/>
        </p:nvSpPr>
        <p:spPr>
          <a:xfrm>
            <a:off x="66675" y="3476347"/>
            <a:ext cx="8567451" cy="1661993"/>
          </a:xfrm>
          <a:prstGeom prst="rect">
            <a:avLst/>
          </a:prstGeom>
          <a:solidFill>
            <a:srgbClr val="467233"/>
          </a:solidFill>
        </p:spPr>
        <p:txBody>
          <a:bodyPr wrap="square" lIns="274320" tIns="274320" rIns="274320" bIns="274320">
            <a:spAutoFit/>
          </a:bodyPr>
          <a:lstStyle/>
          <a:p>
            <a:r>
              <a:rPr lang="en-US" sz="3600" dirty="0">
                <a:solidFill>
                  <a:srgbClr val="FFFFFF"/>
                </a:solidFill>
                <a:latin typeface="Century Gothic" panose="020B0502020202020204" pitchFamily="34" charset="0"/>
                <a:ea typeface="Arial"/>
                <a:cs typeface="Arial"/>
                <a:sym typeface="Helvetica Neue" pitchFamily="-109" charset="0"/>
              </a:rPr>
              <a:t> Influence of Family and Friends</a:t>
            </a:r>
          </a:p>
          <a:p>
            <a:endParaRPr lang="en-US" sz="3600" dirty="0">
              <a:solidFill>
                <a:srgbClr val="FFFFFF"/>
              </a:solidFill>
              <a:latin typeface="Century Gothic" panose="020B0502020202020204" pitchFamily="34" charset="0"/>
              <a:ea typeface="Arial"/>
              <a:cs typeface="Arial"/>
              <a:sym typeface="Helvetica Neue" pitchFamily="-109" charset="0"/>
            </a:endParaRPr>
          </a:p>
        </p:txBody>
      </p:sp>
    </p:spTree>
    <p:extLst>
      <p:ext uri="{BB962C8B-B14F-4D97-AF65-F5344CB8AC3E}">
        <p14:creationId xmlns:p14="http://schemas.microsoft.com/office/powerpoint/2010/main" val="328462920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BCEAFB-C58B-4ED5-8F23-F6237E27AF69}"/>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4F81BD"/>
                </a:solidFill>
                <a:effectLst/>
                <a:uLnTx/>
                <a:uFillTx/>
                <a:latin typeface="Calibri"/>
                <a:ea typeface="+mn-ea"/>
                <a:cs typeface="+mn-cs"/>
              </a:rPr>
              <a:t>  </a:t>
            </a:r>
          </a:p>
        </p:txBody>
      </p:sp>
      <p:graphicFrame>
        <p:nvGraphicFramePr>
          <p:cNvPr id="4" name="Chart 3">
            <a:extLst>
              <a:ext uri="{FF2B5EF4-FFF2-40B4-BE49-F238E27FC236}">
                <a16:creationId xmlns:a16="http://schemas.microsoft.com/office/drawing/2014/main" id="{39E3BB6F-BC9F-4399-B03F-EDEB19AB08C1}"/>
              </a:ext>
            </a:extLst>
          </p:cNvPr>
          <p:cNvGraphicFramePr/>
          <p:nvPr>
            <p:extLst>
              <p:ext uri="{D42A27DB-BD31-4B8C-83A1-F6EECF244321}">
                <p14:modId xmlns:p14="http://schemas.microsoft.com/office/powerpoint/2010/main" val="3808603189"/>
              </p:ext>
            </p:extLst>
          </p:nvPr>
        </p:nvGraphicFramePr>
        <p:xfrm>
          <a:off x="902965" y="2872997"/>
          <a:ext cx="5520817" cy="31236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E1E803D-E636-4B81-BD30-369F747B2E2A}"/>
              </a:ext>
            </a:extLst>
          </p:cNvPr>
          <p:cNvSpPr txBox="1"/>
          <p:nvPr/>
        </p:nvSpPr>
        <p:spPr>
          <a:xfrm>
            <a:off x="864740" y="2188114"/>
            <a:ext cx="8116534" cy="33855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Conversations with Family and Friends about Vaccination</a:t>
            </a:r>
          </a:p>
        </p:txBody>
      </p:sp>
      <p:cxnSp>
        <p:nvCxnSpPr>
          <p:cNvPr id="8" name="Straight Connector 7">
            <a:extLst>
              <a:ext uri="{FF2B5EF4-FFF2-40B4-BE49-F238E27FC236}">
                <a16:creationId xmlns:a16="http://schemas.microsoft.com/office/drawing/2014/main" id="{BD3229B0-C728-4074-B13F-D7FC569B9FBC}"/>
              </a:ext>
            </a:extLst>
          </p:cNvPr>
          <p:cNvCxnSpPr>
            <a:cxnSpLocks/>
          </p:cNvCxnSpPr>
          <p:nvPr/>
        </p:nvCxnSpPr>
        <p:spPr>
          <a:xfrm>
            <a:off x="802548" y="2054356"/>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BB0CE8AD-864A-488D-BA15-774DDAE5EB70}"/>
              </a:ext>
            </a:extLst>
          </p:cNvPr>
          <p:cNvSpPr txBox="1">
            <a:spLocks/>
          </p:cNvSpPr>
          <p:nvPr/>
        </p:nvSpPr>
        <p:spPr>
          <a:xfrm>
            <a:off x="864740" y="947970"/>
            <a:ext cx="10564248" cy="876515"/>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lang="en-US" sz="1600" b="1" dirty="0">
                <a:solidFill>
                  <a:srgbClr val="4D87A1"/>
                </a:solidFill>
                <a:latin typeface="Century Gothic" panose="020B0502020202020204" pitchFamily="34" charset="0"/>
              </a:rPr>
              <a:t>Two-thirds of unvaccinated have talked with family and friends about whether to get vaccinated. A third have heard positive persuasion only while two in ten have heard only negative; 15% have gotten a mix.  Nearly half of vaccinated North Carolinians have either tried to convince others to get vaccinated or would be willing to do so. An equal number say their friends and family don’t need convincing.  </a:t>
            </a:r>
            <a:endParaRPr kumimoji="0" lang="en-US" sz="16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endParaRPr>
          </a:p>
        </p:txBody>
      </p:sp>
      <p:sp>
        <p:nvSpPr>
          <p:cNvPr id="10" name="TextBox 9">
            <a:extLst>
              <a:ext uri="{FF2B5EF4-FFF2-40B4-BE49-F238E27FC236}">
                <a16:creationId xmlns:a16="http://schemas.microsoft.com/office/drawing/2014/main" id="{6AE7E48C-8D96-49AB-9FB9-24B1B9559E42}"/>
              </a:ext>
            </a:extLst>
          </p:cNvPr>
          <p:cNvSpPr txBox="1"/>
          <p:nvPr/>
        </p:nvSpPr>
        <p:spPr>
          <a:xfrm>
            <a:off x="401303" y="5978929"/>
            <a:ext cx="10733831" cy="336311"/>
          </a:xfrm>
          <a:prstGeom prst="rect">
            <a:avLst/>
          </a:prstGeom>
          <a:noFill/>
        </p:spPr>
        <p:txBody>
          <a:bodyPr wrap="square" anchor="b">
            <a:spAutoFit/>
          </a:bodyPr>
          <a:lstStyle>
            <a:defPPr>
              <a:defRPr lang="en-US"/>
            </a:defPPr>
            <a:lvl1pPr>
              <a:lnSpc>
                <a:spcPts val="1040"/>
              </a:lnSpc>
              <a:defRPr sz="700" b="1">
                <a:solidFill>
                  <a:prstClr val="black">
                    <a:lumMod val="50000"/>
                    <a:lumOff val="50000"/>
                  </a:prstClr>
                </a:solidFill>
                <a:latin typeface="Century Gothic" panose="020B0502020202020204" pitchFamily="34" charset="0"/>
              </a:defRPr>
            </a:lvl1pPr>
          </a:lstStyle>
          <a:p>
            <a:r>
              <a:rPr lang="en-US" dirty="0"/>
              <a:t>BASE: </a:t>
            </a:r>
            <a:r>
              <a:rPr lang="en-US" b="0" dirty="0"/>
              <a:t>Unvaccinated/No appointment: </a:t>
            </a:r>
            <a:r>
              <a:rPr lang="en-US" dirty="0"/>
              <a:t>Sep</a:t>
            </a:r>
            <a:r>
              <a:rPr lang="en-US" sz="700" dirty="0">
                <a:solidFill>
                  <a:prstClr val="black">
                    <a:lumMod val="50000"/>
                    <a:lumOff val="50000"/>
                  </a:prstClr>
                </a:solidFill>
                <a:latin typeface="Century Gothic" panose="020B0502020202020204" pitchFamily="34" charset="0"/>
              </a:rPr>
              <a:t>tember 2021: 631</a:t>
            </a:r>
          </a:p>
          <a:p>
            <a:r>
              <a:rPr lang="en-US" dirty="0"/>
              <a:t>NEW3Q4: </a:t>
            </a:r>
            <a:r>
              <a:rPr lang="en-US" b="0" dirty="0"/>
              <a:t>Which of the following best describes your experience with talking with family or friends about the COVID-19 vaccine?</a:t>
            </a:r>
          </a:p>
        </p:txBody>
      </p:sp>
      <p:graphicFrame>
        <p:nvGraphicFramePr>
          <p:cNvPr id="11" name="Chart 10">
            <a:extLst>
              <a:ext uri="{FF2B5EF4-FFF2-40B4-BE49-F238E27FC236}">
                <a16:creationId xmlns:a16="http://schemas.microsoft.com/office/drawing/2014/main" id="{D21BB29F-E47F-4FF3-B8F2-D897E711DA7B}"/>
              </a:ext>
            </a:extLst>
          </p:cNvPr>
          <p:cNvGraphicFramePr/>
          <p:nvPr>
            <p:extLst>
              <p:ext uri="{D42A27DB-BD31-4B8C-83A1-F6EECF244321}">
                <p14:modId xmlns:p14="http://schemas.microsoft.com/office/powerpoint/2010/main" val="3315483164"/>
              </p:ext>
            </p:extLst>
          </p:nvPr>
        </p:nvGraphicFramePr>
        <p:xfrm>
          <a:off x="6185089" y="2909732"/>
          <a:ext cx="6301654" cy="308696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66F17491-597B-41C7-8FE7-CABB7734B252}"/>
              </a:ext>
            </a:extLst>
          </p:cNvPr>
          <p:cNvSpPr txBox="1"/>
          <p:nvPr/>
        </p:nvSpPr>
        <p:spPr>
          <a:xfrm>
            <a:off x="6298522" y="6033432"/>
            <a:ext cx="10733831" cy="336311"/>
          </a:xfrm>
          <a:prstGeom prst="rect">
            <a:avLst/>
          </a:prstGeom>
          <a:noFill/>
        </p:spPr>
        <p:txBody>
          <a:bodyPr wrap="square" anchor="b">
            <a:spAutoFit/>
          </a:bodyPr>
          <a:lstStyle>
            <a:defPPr>
              <a:defRPr lang="en-US"/>
            </a:defPPr>
            <a:lvl1pPr>
              <a:lnSpc>
                <a:spcPts val="1040"/>
              </a:lnSpc>
              <a:defRPr sz="700" b="1">
                <a:solidFill>
                  <a:prstClr val="black">
                    <a:lumMod val="50000"/>
                    <a:lumOff val="50000"/>
                  </a:prstClr>
                </a:solidFill>
                <a:latin typeface="Century Gothic" panose="020B0502020202020204" pitchFamily="34" charset="0"/>
              </a:defRPr>
            </a:lvl1pPr>
          </a:lstStyle>
          <a:p>
            <a:r>
              <a:rPr lang="en-US" dirty="0"/>
              <a:t>BASE: </a:t>
            </a:r>
            <a:r>
              <a:rPr lang="en-US" b="0" dirty="0"/>
              <a:t>Vaccinated/Appointment: </a:t>
            </a:r>
            <a:r>
              <a:rPr lang="en-US" dirty="0"/>
              <a:t>Sep</a:t>
            </a:r>
            <a:r>
              <a:rPr lang="en-US" sz="700" dirty="0">
                <a:solidFill>
                  <a:prstClr val="black">
                    <a:lumMod val="50000"/>
                    <a:lumOff val="50000"/>
                  </a:prstClr>
                </a:solidFill>
                <a:latin typeface="Century Gothic" panose="020B0502020202020204" pitchFamily="34" charset="0"/>
              </a:rPr>
              <a:t>tember 2021: 891</a:t>
            </a:r>
          </a:p>
          <a:p>
            <a:r>
              <a:rPr lang="en-US" dirty="0"/>
              <a:t>NEW3Q3: </a:t>
            </a:r>
            <a:r>
              <a:rPr lang="en-US" b="0" dirty="0"/>
              <a:t>Which of the following best describes your experience with talking with family or friends about the COVID-19 vaccine?</a:t>
            </a:r>
          </a:p>
        </p:txBody>
      </p:sp>
      <p:sp>
        <p:nvSpPr>
          <p:cNvPr id="14" name="TextBox 13">
            <a:extLst>
              <a:ext uri="{FF2B5EF4-FFF2-40B4-BE49-F238E27FC236}">
                <a16:creationId xmlns:a16="http://schemas.microsoft.com/office/drawing/2014/main" id="{E4D11E8C-F5C4-4C85-AD7E-3EB4B3673BC5}"/>
              </a:ext>
            </a:extLst>
          </p:cNvPr>
          <p:cNvSpPr txBox="1"/>
          <p:nvPr/>
        </p:nvSpPr>
        <p:spPr>
          <a:xfrm>
            <a:off x="902965" y="2667999"/>
            <a:ext cx="2824124" cy="33855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Among the Unvaccinated</a:t>
            </a:r>
          </a:p>
        </p:txBody>
      </p:sp>
      <p:sp>
        <p:nvSpPr>
          <p:cNvPr id="15" name="TextBox 14">
            <a:extLst>
              <a:ext uri="{FF2B5EF4-FFF2-40B4-BE49-F238E27FC236}">
                <a16:creationId xmlns:a16="http://schemas.microsoft.com/office/drawing/2014/main" id="{2680EFC1-DEBA-49E5-A783-A2F13E1F8527}"/>
              </a:ext>
            </a:extLst>
          </p:cNvPr>
          <p:cNvSpPr txBox="1"/>
          <p:nvPr/>
        </p:nvSpPr>
        <p:spPr>
          <a:xfrm>
            <a:off x="6742182" y="2571178"/>
            <a:ext cx="2824124" cy="33855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Among the Vaccinated</a:t>
            </a:r>
          </a:p>
        </p:txBody>
      </p:sp>
    </p:spTree>
    <p:extLst>
      <p:ext uri="{BB962C8B-B14F-4D97-AF65-F5344CB8AC3E}">
        <p14:creationId xmlns:p14="http://schemas.microsoft.com/office/powerpoint/2010/main" val="4267340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B930DB80-60A6-4675-8414-91923D5A7771}"/>
              </a:ext>
            </a:extLst>
          </p:cNvPr>
          <p:cNvGraphicFramePr/>
          <p:nvPr>
            <p:extLst>
              <p:ext uri="{D42A27DB-BD31-4B8C-83A1-F6EECF244321}">
                <p14:modId xmlns:p14="http://schemas.microsoft.com/office/powerpoint/2010/main" val="3234789912"/>
              </p:ext>
            </p:extLst>
          </p:nvPr>
        </p:nvGraphicFramePr>
        <p:xfrm>
          <a:off x="4000369" y="2711199"/>
          <a:ext cx="8942392" cy="43579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6">
            <a:extLst>
              <a:ext uri="{FF2B5EF4-FFF2-40B4-BE49-F238E27FC236}">
                <a16:creationId xmlns:a16="http://schemas.microsoft.com/office/drawing/2014/main" id="{514894B0-BCD2-4634-A233-EDF6B06561BB}"/>
              </a:ext>
            </a:extLst>
          </p:cNvPr>
          <p:cNvGraphicFramePr>
            <a:graphicFrameLocks noGrp="1"/>
          </p:cNvGraphicFramePr>
          <p:nvPr>
            <p:extLst>
              <p:ext uri="{D42A27DB-BD31-4B8C-83A1-F6EECF244321}">
                <p14:modId xmlns:p14="http://schemas.microsoft.com/office/powerpoint/2010/main" val="4239399650"/>
              </p:ext>
            </p:extLst>
          </p:nvPr>
        </p:nvGraphicFramePr>
        <p:xfrm>
          <a:off x="6860300" y="2697916"/>
          <a:ext cx="4788048" cy="3585045"/>
        </p:xfrm>
        <a:graphic>
          <a:graphicData uri="http://schemas.openxmlformats.org/drawingml/2006/table">
            <a:tbl>
              <a:tblPr>
                <a:tableStyleId>{5C22544A-7EE6-4342-B048-85BDC9FD1C3A}</a:tableStyleId>
              </a:tblPr>
              <a:tblGrid>
                <a:gridCol w="2284459">
                  <a:extLst>
                    <a:ext uri="{9D8B030D-6E8A-4147-A177-3AD203B41FA5}">
                      <a16:colId xmlns:a16="http://schemas.microsoft.com/office/drawing/2014/main" val="780509494"/>
                    </a:ext>
                  </a:extLst>
                </a:gridCol>
                <a:gridCol w="2503589">
                  <a:extLst>
                    <a:ext uri="{9D8B030D-6E8A-4147-A177-3AD203B41FA5}">
                      <a16:colId xmlns:a16="http://schemas.microsoft.com/office/drawing/2014/main" val="1661048793"/>
                    </a:ext>
                  </a:extLst>
                </a:gridCol>
              </a:tblGrid>
              <a:tr h="327072">
                <a:tc>
                  <a:txBody>
                    <a:bodyPr/>
                    <a:lstStyle/>
                    <a:p>
                      <a:pPr algn="r" fontAlgn="b"/>
                      <a:r>
                        <a:rPr lang="en-US" sz="1000" b="0" i="0" u="none" strike="noStrike" kern="1200" dirty="0">
                          <a:solidFill>
                            <a:schemeClr val="tx1">
                              <a:lumMod val="75000"/>
                              <a:lumOff val="25000"/>
                            </a:schemeClr>
                          </a:solidFill>
                          <a:effectLst/>
                          <a:latin typeface="Century Gothic" panose="020B0502020202020204" pitchFamily="34" charset="0"/>
                          <a:ea typeface="+mn-ea"/>
                          <a:cs typeface="+mn-cs"/>
                        </a:rPr>
                        <a:t>Side effects, long-term risks, safety, allergic reactions</a:t>
                      </a:r>
                    </a:p>
                  </a:txBody>
                  <a:tcPr marL="9525" marR="9525" marT="9525" marB="0" anchor="b">
                    <a:lnL w="12700" cmpd="sng">
                      <a:noFill/>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lumMod val="75000"/>
                            <a:lumOff val="25000"/>
                          </a:schemeClr>
                        </a:solidFill>
                        <a:latin typeface="Century Gothic" panose="020B0502020202020204" pitchFamily="34" charset="0"/>
                      </a:endParaRPr>
                    </a:p>
                  </a:txBody>
                  <a:tcPr anchor="ctr">
                    <a:lnL w="12700" cmpd="sng">
                      <a:noFill/>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065759"/>
                  </a:ext>
                </a:extLst>
              </a:tr>
              <a:tr h="309009">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Not enough research done on the vaccine, too quick</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lumMod val="75000"/>
                            <a:lumOff val="25000"/>
                          </a:schemeClr>
                        </a:solidFill>
                        <a:latin typeface="Century Gothic" panose="020B0502020202020204" pitchFamily="34" charset="0"/>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399270"/>
                  </a:ext>
                </a:extLst>
              </a:tr>
              <a:tr h="32707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Lack of trust in government, CDC, Big Pharma, vaccine/ingredients</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lumMod val="75000"/>
                            <a:lumOff val="25000"/>
                          </a:schemeClr>
                        </a:solidFill>
                        <a:latin typeface="Century Gothic" panose="020B0502020202020204" pitchFamily="34" charset="0"/>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9561097"/>
                  </a:ext>
                </a:extLst>
              </a:tr>
              <a:tr h="32707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Ineffective/Does not work</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lumMod val="75000"/>
                            <a:lumOff val="25000"/>
                          </a:schemeClr>
                        </a:solidFill>
                        <a:latin typeface="Century Gothic" panose="020B0502020202020204" pitchFamily="34" charset="0"/>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09696"/>
                  </a:ext>
                </a:extLst>
              </a:tr>
              <a:tr h="32707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Desire for personal freedom/choice</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lumMod val="75000"/>
                            <a:lumOff val="25000"/>
                          </a:schemeClr>
                        </a:solidFill>
                        <a:latin typeface="Century Gothic" panose="020B0502020202020204" pitchFamily="34" charset="0"/>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5391940"/>
                  </a:ext>
                </a:extLst>
              </a:tr>
              <a:tr h="32707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Unnecessary, not at risk, and/or already had COVID</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lumMod val="75000"/>
                            <a:lumOff val="25000"/>
                          </a:schemeClr>
                        </a:solidFill>
                        <a:latin typeface="Century Gothic" panose="020B0502020202020204" pitchFamily="34" charset="0"/>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76165"/>
                  </a:ext>
                </a:extLst>
              </a:tr>
              <a:tr h="32707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Causes COVID</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lumMod val="75000"/>
                            <a:lumOff val="25000"/>
                          </a:schemeClr>
                        </a:solidFill>
                        <a:latin typeface="Century Gothic" panose="020B0502020202020204" pitchFamily="34" charset="0"/>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8562674"/>
                  </a:ext>
                </a:extLst>
              </a:tr>
              <a:tr h="32707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Anti-vaccination in general</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lumMod val="75000"/>
                            <a:lumOff val="25000"/>
                          </a:schemeClr>
                        </a:solidFill>
                        <a:latin typeface="Century Gothic" panose="020B0502020202020204" pitchFamily="34" charset="0"/>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5946717"/>
                  </a:ext>
                </a:extLst>
              </a:tr>
              <a:tr h="32707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Not FDA approved</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lumMod val="75000"/>
                            <a:lumOff val="25000"/>
                          </a:schemeClr>
                        </a:solidFill>
                        <a:latin typeface="Century Gothic" panose="020B0502020202020204" pitchFamily="34" charset="0"/>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3719655"/>
                  </a:ext>
                </a:extLst>
              </a:tr>
              <a:tr h="32707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Religious reasons</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solidFill>
                          <a:schemeClr val="tx1">
                            <a:lumMod val="75000"/>
                            <a:lumOff val="25000"/>
                          </a:schemeClr>
                        </a:solidFill>
                        <a:latin typeface="Century Gothic" panose="020B0502020202020204" pitchFamily="34" charset="0"/>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5252775"/>
                  </a:ext>
                </a:extLst>
              </a:tr>
              <a:tr h="32707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Other</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000" dirty="0">
                        <a:solidFill>
                          <a:schemeClr val="tx1">
                            <a:lumMod val="75000"/>
                            <a:lumOff val="25000"/>
                          </a:schemeClr>
                        </a:solidFill>
                        <a:latin typeface="Century Gothic" panose="020B0502020202020204" pitchFamily="34" charset="0"/>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74699"/>
                  </a:ext>
                </a:extLst>
              </a:tr>
            </a:tbl>
          </a:graphicData>
        </a:graphic>
      </p:graphicFrame>
      <p:sp>
        <p:nvSpPr>
          <p:cNvPr id="3" name="Slide Number Placeholder 2">
            <a:extLst>
              <a:ext uri="{FF2B5EF4-FFF2-40B4-BE49-F238E27FC236}">
                <a16:creationId xmlns:a16="http://schemas.microsoft.com/office/drawing/2014/main" id="{75BCEAFB-C58B-4ED5-8F23-F6237E27AF69}"/>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4F81BD"/>
                </a:solidFill>
                <a:effectLst/>
                <a:uLnTx/>
                <a:uFillTx/>
                <a:latin typeface="Calibri"/>
                <a:ea typeface="+mn-ea"/>
                <a:cs typeface="+mn-cs"/>
              </a:rPr>
              <a:t>  </a:t>
            </a:r>
          </a:p>
        </p:txBody>
      </p:sp>
      <p:graphicFrame>
        <p:nvGraphicFramePr>
          <p:cNvPr id="4" name="Chart 3">
            <a:extLst>
              <a:ext uri="{FF2B5EF4-FFF2-40B4-BE49-F238E27FC236}">
                <a16:creationId xmlns:a16="http://schemas.microsoft.com/office/drawing/2014/main" id="{39E3BB6F-BC9F-4399-B03F-EDEB19AB08C1}"/>
              </a:ext>
            </a:extLst>
          </p:cNvPr>
          <p:cNvGraphicFramePr/>
          <p:nvPr>
            <p:extLst>
              <p:ext uri="{D42A27DB-BD31-4B8C-83A1-F6EECF244321}">
                <p14:modId xmlns:p14="http://schemas.microsoft.com/office/powerpoint/2010/main" val="315262624"/>
              </p:ext>
            </p:extLst>
          </p:nvPr>
        </p:nvGraphicFramePr>
        <p:xfrm>
          <a:off x="789412" y="2447045"/>
          <a:ext cx="5520817" cy="312369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CE1E803D-E636-4B81-BD30-369F747B2E2A}"/>
              </a:ext>
            </a:extLst>
          </p:cNvPr>
          <p:cNvSpPr txBox="1"/>
          <p:nvPr/>
        </p:nvSpPr>
        <p:spPr>
          <a:xfrm>
            <a:off x="718314" y="2110442"/>
            <a:ext cx="6219801" cy="738664"/>
          </a:xfrm>
          <a:prstGeom prst="rect">
            <a:avLst/>
          </a:prstGeom>
          <a:noFill/>
        </p:spPr>
        <p:txBody>
          <a:bodyPr wrap="square" rtlCol="0">
            <a:spAutoFit/>
          </a:bodyPr>
          <a:lstStyle/>
          <a:p>
            <a:pPr>
              <a:defRPr/>
            </a:pPr>
            <a:r>
              <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Conversations with Family and Friends about Vaccination</a:t>
            </a:r>
            <a:br>
              <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br>
            <a:r>
              <a:rPr kumimoji="0" lang="en-US" sz="1000" i="1"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Among the Unvaccinated</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endParaRPr>
          </a:p>
        </p:txBody>
      </p:sp>
      <p:cxnSp>
        <p:nvCxnSpPr>
          <p:cNvPr id="8" name="Straight Connector 7">
            <a:extLst>
              <a:ext uri="{FF2B5EF4-FFF2-40B4-BE49-F238E27FC236}">
                <a16:creationId xmlns:a16="http://schemas.microsoft.com/office/drawing/2014/main" id="{BD3229B0-C728-4074-B13F-D7FC569B9FBC}"/>
              </a:ext>
            </a:extLst>
          </p:cNvPr>
          <p:cNvCxnSpPr>
            <a:cxnSpLocks/>
          </p:cNvCxnSpPr>
          <p:nvPr/>
        </p:nvCxnSpPr>
        <p:spPr>
          <a:xfrm>
            <a:off x="802548" y="2054356"/>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BB0CE8AD-864A-488D-BA15-774DDAE5EB70}"/>
              </a:ext>
            </a:extLst>
          </p:cNvPr>
          <p:cNvSpPr txBox="1">
            <a:spLocks/>
          </p:cNvSpPr>
          <p:nvPr/>
        </p:nvSpPr>
        <p:spPr>
          <a:xfrm>
            <a:off x="802548" y="1026213"/>
            <a:ext cx="10564248" cy="876515"/>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lang="en-US" sz="1600" b="1" dirty="0">
                <a:solidFill>
                  <a:srgbClr val="4D87A1"/>
                </a:solidFill>
                <a:latin typeface="Century Gothic" panose="020B0502020202020204" pitchFamily="34" charset="0"/>
              </a:rPr>
              <a:t>Among the two in ten who say family or friends told them not to get vaccinated, a majority say the reason is side effects or health risks of the vaccine; nearly a quarter say there has not been enough research on the vaccine and a similar portion don’t trust the government, the CDC, pharmaceutical manufacturers or the vaccine/ingredients.</a:t>
            </a:r>
            <a:endParaRPr kumimoji="0" lang="en-US" sz="16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endParaRPr>
          </a:p>
        </p:txBody>
      </p:sp>
      <p:sp>
        <p:nvSpPr>
          <p:cNvPr id="10" name="TextBox 9">
            <a:extLst>
              <a:ext uri="{FF2B5EF4-FFF2-40B4-BE49-F238E27FC236}">
                <a16:creationId xmlns:a16="http://schemas.microsoft.com/office/drawing/2014/main" id="{6AE7E48C-8D96-49AB-9FB9-24B1B9559E42}"/>
              </a:ext>
            </a:extLst>
          </p:cNvPr>
          <p:cNvSpPr txBox="1"/>
          <p:nvPr/>
        </p:nvSpPr>
        <p:spPr>
          <a:xfrm>
            <a:off x="802548" y="6306552"/>
            <a:ext cx="10733831" cy="336311"/>
          </a:xfrm>
          <a:prstGeom prst="rect">
            <a:avLst/>
          </a:prstGeom>
          <a:noFill/>
        </p:spPr>
        <p:txBody>
          <a:bodyPr wrap="square" anchor="b">
            <a:spAutoFit/>
          </a:bodyPr>
          <a:lstStyle>
            <a:defPPr>
              <a:defRPr lang="en-US"/>
            </a:defPPr>
            <a:lvl1pPr>
              <a:lnSpc>
                <a:spcPts val="1040"/>
              </a:lnSpc>
              <a:defRPr sz="700" b="1">
                <a:solidFill>
                  <a:prstClr val="black">
                    <a:lumMod val="50000"/>
                    <a:lumOff val="50000"/>
                  </a:prstClr>
                </a:solidFill>
                <a:latin typeface="Century Gothic" panose="020B0502020202020204" pitchFamily="34" charset="0"/>
              </a:defRPr>
            </a:lvl1pPr>
          </a:lstStyle>
          <a:p>
            <a:r>
              <a:rPr lang="en-US" dirty="0"/>
              <a:t>BASE: </a:t>
            </a:r>
            <a:r>
              <a:rPr lang="en-US" b="0" dirty="0"/>
              <a:t>Unvaccinated/No appointment: </a:t>
            </a:r>
            <a:r>
              <a:rPr lang="en-US" dirty="0"/>
              <a:t>Sep</a:t>
            </a:r>
            <a:r>
              <a:rPr lang="en-US" sz="700" dirty="0">
                <a:solidFill>
                  <a:prstClr val="black">
                    <a:lumMod val="50000"/>
                    <a:lumOff val="50000"/>
                  </a:prstClr>
                </a:solidFill>
                <a:latin typeface="Century Gothic" panose="020B0502020202020204" pitchFamily="34" charset="0"/>
              </a:rPr>
              <a:t>tember 2021: 631</a:t>
            </a:r>
          </a:p>
          <a:p>
            <a:r>
              <a:rPr lang="en-US" dirty="0"/>
              <a:t>NEW3Q4: </a:t>
            </a:r>
            <a:r>
              <a:rPr lang="en-US" b="0" dirty="0"/>
              <a:t>Which of the following best describes your experience with talking with family or friends about the COVID-19 vaccine?</a:t>
            </a:r>
          </a:p>
        </p:txBody>
      </p:sp>
      <p:sp>
        <p:nvSpPr>
          <p:cNvPr id="12" name="TextBox 11">
            <a:extLst>
              <a:ext uri="{FF2B5EF4-FFF2-40B4-BE49-F238E27FC236}">
                <a16:creationId xmlns:a16="http://schemas.microsoft.com/office/drawing/2014/main" id="{66F17491-597B-41C7-8FE7-CABB7734B252}"/>
              </a:ext>
            </a:extLst>
          </p:cNvPr>
          <p:cNvSpPr txBox="1"/>
          <p:nvPr/>
        </p:nvSpPr>
        <p:spPr>
          <a:xfrm>
            <a:off x="6743406" y="6282961"/>
            <a:ext cx="5448594" cy="336311"/>
          </a:xfrm>
          <a:prstGeom prst="rect">
            <a:avLst/>
          </a:prstGeom>
          <a:noFill/>
        </p:spPr>
        <p:txBody>
          <a:bodyPr wrap="square" anchor="b">
            <a:spAutoFit/>
          </a:bodyPr>
          <a:lstStyle>
            <a:defPPr>
              <a:defRPr lang="en-US"/>
            </a:defPPr>
            <a:lvl1pPr>
              <a:lnSpc>
                <a:spcPts val="1040"/>
              </a:lnSpc>
              <a:defRPr sz="700" b="1">
                <a:solidFill>
                  <a:prstClr val="black">
                    <a:lumMod val="50000"/>
                    <a:lumOff val="50000"/>
                  </a:prstClr>
                </a:solidFill>
                <a:latin typeface="Century Gothic" panose="020B0502020202020204" pitchFamily="34" charset="0"/>
              </a:defRPr>
            </a:lvl1pPr>
          </a:lstStyle>
          <a:p>
            <a:r>
              <a:rPr lang="en-US" dirty="0"/>
              <a:t>BASE: </a:t>
            </a:r>
            <a:r>
              <a:rPr lang="en-US" b="0" dirty="0"/>
              <a:t>Unvaccinated/No appointment who say friends and family said not to vaccinate: </a:t>
            </a:r>
            <a:r>
              <a:rPr lang="en-US" dirty="0"/>
              <a:t>September 2021 n=281</a:t>
            </a:r>
            <a:endParaRPr lang="en-US" sz="100" dirty="0">
              <a:solidFill>
                <a:prstClr val="black">
                  <a:lumMod val="50000"/>
                  <a:lumOff val="50000"/>
                </a:prstClr>
              </a:solidFill>
              <a:latin typeface="Century Gothic" panose="020B0502020202020204" pitchFamily="34" charset="0"/>
            </a:endParaRPr>
          </a:p>
          <a:p>
            <a:r>
              <a:rPr lang="en-US" dirty="0"/>
              <a:t>NEW3Q5: </a:t>
            </a:r>
            <a:r>
              <a:rPr lang="en-US" b="0" dirty="0"/>
              <a:t>Please describe the reasons your family or friends gave you for not getting vaccinated? </a:t>
            </a:r>
          </a:p>
        </p:txBody>
      </p:sp>
      <p:sp>
        <p:nvSpPr>
          <p:cNvPr id="2" name="Arrow: Right 1">
            <a:extLst>
              <a:ext uri="{FF2B5EF4-FFF2-40B4-BE49-F238E27FC236}">
                <a16:creationId xmlns:a16="http://schemas.microsoft.com/office/drawing/2014/main" id="{FAAF91C5-796F-47BD-9581-94E594050F5D}"/>
              </a:ext>
            </a:extLst>
          </p:cNvPr>
          <p:cNvSpPr/>
          <p:nvPr/>
        </p:nvSpPr>
        <p:spPr>
          <a:xfrm>
            <a:off x="4873337" y="3420762"/>
            <a:ext cx="1532238" cy="675503"/>
          </a:xfrm>
          <a:prstGeom prst="rightArrow">
            <a:avLst/>
          </a:prstGeom>
          <a:solidFill>
            <a:srgbClr val="B9CD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25563EA-AD99-4E2D-BC77-90873DCFEAF0}"/>
              </a:ext>
            </a:extLst>
          </p:cNvPr>
          <p:cNvSpPr txBox="1"/>
          <p:nvPr/>
        </p:nvSpPr>
        <p:spPr>
          <a:xfrm>
            <a:off x="6853881" y="2122237"/>
            <a:ext cx="5664442" cy="746358"/>
          </a:xfrm>
          <a:prstGeom prst="rect">
            <a:avLst/>
          </a:prstGeom>
          <a:noFill/>
        </p:spPr>
        <p:txBody>
          <a:bodyPr wrap="square" rtlCol="0">
            <a:spAutoFit/>
          </a:bodyPr>
          <a:lstStyle/>
          <a:p>
            <a:pPr>
              <a:defRPr/>
            </a:pPr>
            <a:r>
              <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Family or Friend Reasons not to Vaccinate</a:t>
            </a:r>
            <a:br>
              <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br>
            <a:r>
              <a:rPr kumimoji="0" lang="en-US" sz="1000" i="1"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Among the Unvaccinated Who Say Family or Friends Told Them Not To Vaccinate</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68473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B930DB80-60A6-4675-8414-91923D5A7771}"/>
              </a:ext>
            </a:extLst>
          </p:cNvPr>
          <p:cNvGraphicFramePr/>
          <p:nvPr/>
        </p:nvGraphicFramePr>
        <p:xfrm>
          <a:off x="-2676525" y="2624678"/>
          <a:ext cx="9807481" cy="368187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75BCEAFB-C58B-4ED5-8F23-F6237E27AF69}"/>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4F81BD"/>
                </a:solidFill>
                <a:effectLst/>
                <a:uLnTx/>
                <a:uFillTx/>
                <a:latin typeface="Calibri"/>
                <a:ea typeface="+mn-ea"/>
                <a:cs typeface="+mn-cs"/>
              </a:rPr>
              <a:t>  </a:t>
            </a:r>
          </a:p>
        </p:txBody>
      </p:sp>
      <p:cxnSp>
        <p:nvCxnSpPr>
          <p:cNvPr id="8" name="Straight Connector 7">
            <a:extLst>
              <a:ext uri="{FF2B5EF4-FFF2-40B4-BE49-F238E27FC236}">
                <a16:creationId xmlns:a16="http://schemas.microsoft.com/office/drawing/2014/main" id="{BD3229B0-C728-4074-B13F-D7FC569B9FBC}"/>
              </a:ext>
            </a:extLst>
          </p:cNvPr>
          <p:cNvCxnSpPr>
            <a:cxnSpLocks/>
          </p:cNvCxnSpPr>
          <p:nvPr/>
        </p:nvCxnSpPr>
        <p:spPr>
          <a:xfrm>
            <a:off x="932088" y="1795276"/>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BB0CE8AD-864A-488D-BA15-774DDAE5EB70}"/>
              </a:ext>
            </a:extLst>
          </p:cNvPr>
          <p:cNvSpPr txBox="1">
            <a:spLocks/>
          </p:cNvSpPr>
          <p:nvPr/>
        </p:nvSpPr>
        <p:spPr>
          <a:xfrm>
            <a:off x="932088" y="1134187"/>
            <a:ext cx="10564248" cy="588276"/>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rPr>
              <a:t>When asked who motivated them to vaccinate, the top response among the vaccinated is self-motivation, followed by spouse/partner, parents and other relatives. </a:t>
            </a:r>
          </a:p>
        </p:txBody>
      </p:sp>
      <p:sp>
        <p:nvSpPr>
          <p:cNvPr id="10" name="TextBox 9">
            <a:extLst>
              <a:ext uri="{FF2B5EF4-FFF2-40B4-BE49-F238E27FC236}">
                <a16:creationId xmlns:a16="http://schemas.microsoft.com/office/drawing/2014/main" id="{6AE7E48C-8D96-49AB-9FB9-24B1B9559E42}"/>
              </a:ext>
            </a:extLst>
          </p:cNvPr>
          <p:cNvSpPr txBox="1"/>
          <p:nvPr/>
        </p:nvSpPr>
        <p:spPr>
          <a:xfrm>
            <a:off x="802548" y="6306552"/>
            <a:ext cx="10733831" cy="336311"/>
          </a:xfrm>
          <a:prstGeom prst="rect">
            <a:avLst/>
          </a:prstGeom>
          <a:noFill/>
        </p:spPr>
        <p:txBody>
          <a:bodyPr wrap="square" anchor="b">
            <a:spAutoFit/>
          </a:bodyPr>
          <a:lstStyle>
            <a:defPPr>
              <a:defRPr lang="en-US"/>
            </a:defPPr>
            <a:lvl1pPr>
              <a:lnSpc>
                <a:spcPts val="1040"/>
              </a:lnSpc>
              <a:defRPr sz="700" b="1">
                <a:solidFill>
                  <a:prstClr val="black">
                    <a:lumMod val="50000"/>
                    <a:lumOff val="50000"/>
                  </a:prstClr>
                </a:solidFill>
                <a:latin typeface="Century Gothic" panose="020B0502020202020204" pitchFamily="34" charset="0"/>
              </a:defRPr>
            </a:lvl1pPr>
          </a:lstStyle>
          <a:p>
            <a:r>
              <a:rPr lang="en-US" dirty="0"/>
              <a:t>BASE: </a:t>
            </a:r>
            <a:r>
              <a:rPr lang="en-US" b="0" dirty="0"/>
              <a:t>Vaccinated or have appointment: </a:t>
            </a:r>
            <a:r>
              <a:rPr lang="en-US" dirty="0"/>
              <a:t>Sep</a:t>
            </a:r>
            <a:r>
              <a:rPr lang="en-US" sz="700" dirty="0">
                <a:solidFill>
                  <a:prstClr val="black">
                    <a:lumMod val="50000"/>
                    <a:lumOff val="50000"/>
                  </a:prstClr>
                </a:solidFill>
                <a:latin typeface="Century Gothic" panose="020B0502020202020204" pitchFamily="34" charset="0"/>
              </a:rPr>
              <a:t>tember 2021: </a:t>
            </a:r>
            <a:r>
              <a:rPr lang="en-US" dirty="0"/>
              <a:t>891</a:t>
            </a:r>
            <a:endParaRPr lang="en-US" sz="700" dirty="0">
              <a:solidFill>
                <a:prstClr val="black">
                  <a:lumMod val="50000"/>
                  <a:lumOff val="50000"/>
                </a:prstClr>
              </a:solidFill>
              <a:latin typeface="Century Gothic" panose="020B0502020202020204" pitchFamily="34" charset="0"/>
            </a:endParaRPr>
          </a:p>
          <a:p>
            <a:r>
              <a:rPr lang="en-US" dirty="0"/>
              <a:t>NEW3Q14: </a:t>
            </a:r>
            <a:r>
              <a:rPr lang="en-US" b="0" dirty="0"/>
              <a:t>Who in your life, if anyone, motivated you to get the COVID-19 vaccine?  We are not looking for names, just a brief description of their relationship to you such as “spouse, best friend, neighbor, boss, minister, or doctor”. </a:t>
            </a:r>
          </a:p>
        </p:txBody>
      </p:sp>
      <p:sp>
        <p:nvSpPr>
          <p:cNvPr id="16" name="TextBox 15">
            <a:extLst>
              <a:ext uri="{FF2B5EF4-FFF2-40B4-BE49-F238E27FC236}">
                <a16:creationId xmlns:a16="http://schemas.microsoft.com/office/drawing/2014/main" id="{E25563EA-AD99-4E2D-BC77-90873DCFEAF0}"/>
              </a:ext>
            </a:extLst>
          </p:cNvPr>
          <p:cNvSpPr txBox="1"/>
          <p:nvPr/>
        </p:nvSpPr>
        <p:spPr>
          <a:xfrm>
            <a:off x="932088" y="1909528"/>
            <a:ext cx="5664442" cy="492443"/>
          </a:xfrm>
          <a:prstGeom prst="rect">
            <a:avLst/>
          </a:prstGeom>
          <a:noFill/>
        </p:spPr>
        <p:txBody>
          <a:bodyPr wrap="square" rtlCol="0">
            <a:spAutoFit/>
          </a:bodyPr>
          <a:lstStyle/>
          <a:p>
            <a:pPr>
              <a:defRPr/>
            </a:pPr>
            <a:r>
              <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People That Motivated Vaccination</a:t>
            </a:r>
          </a:p>
          <a:p>
            <a:pPr>
              <a:defRPr/>
            </a:pPr>
            <a:r>
              <a:rPr kumimoji="0" lang="en-US" sz="1000" i="1"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Among Those Vaccinated or Who Have an Appointment</a:t>
            </a:r>
            <a:endPar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14" name="Speech Bubble: Rectangle 13">
            <a:extLst>
              <a:ext uri="{FF2B5EF4-FFF2-40B4-BE49-F238E27FC236}">
                <a16:creationId xmlns:a16="http://schemas.microsoft.com/office/drawing/2014/main" id="{DA4F6EAA-C9C7-4A1A-B100-73687783453A}"/>
              </a:ext>
            </a:extLst>
          </p:cNvPr>
          <p:cNvSpPr/>
          <p:nvPr/>
        </p:nvSpPr>
        <p:spPr>
          <a:xfrm>
            <a:off x="5274815" y="2648193"/>
            <a:ext cx="2440435" cy="570320"/>
          </a:xfrm>
          <a:prstGeom prst="wedgeRectCallout">
            <a:avLst>
              <a:gd name="adj1" fmla="val 123"/>
              <a:gd name="adj2" fmla="val -65866"/>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“Getting the virus myself made me get the vaccine.”</a:t>
            </a:r>
          </a:p>
        </p:txBody>
      </p:sp>
      <p:sp>
        <p:nvSpPr>
          <p:cNvPr id="15" name="Speech Bubble: Rectangle 14">
            <a:extLst>
              <a:ext uri="{FF2B5EF4-FFF2-40B4-BE49-F238E27FC236}">
                <a16:creationId xmlns:a16="http://schemas.microsoft.com/office/drawing/2014/main" id="{AB989C99-7FBD-48C2-AC9D-5E7012005A55}"/>
              </a:ext>
            </a:extLst>
          </p:cNvPr>
          <p:cNvSpPr/>
          <p:nvPr/>
        </p:nvSpPr>
        <p:spPr>
          <a:xfrm>
            <a:off x="7858342" y="2648193"/>
            <a:ext cx="1466634" cy="568553"/>
          </a:xfrm>
          <a:prstGeom prst="wedgeRectCallout">
            <a:avLst>
              <a:gd name="adj1" fmla="val 1346"/>
              <a:gd name="adj2" fmla="val -85871"/>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“Didn’t need motivation.”</a:t>
            </a:r>
          </a:p>
        </p:txBody>
      </p:sp>
      <p:sp>
        <p:nvSpPr>
          <p:cNvPr id="17" name="Speech Bubble: Rectangle 16">
            <a:extLst>
              <a:ext uri="{FF2B5EF4-FFF2-40B4-BE49-F238E27FC236}">
                <a16:creationId xmlns:a16="http://schemas.microsoft.com/office/drawing/2014/main" id="{2829F4BE-FFA5-4018-B3AF-BD98E6AFA96E}"/>
              </a:ext>
            </a:extLst>
          </p:cNvPr>
          <p:cNvSpPr/>
          <p:nvPr/>
        </p:nvSpPr>
        <p:spPr>
          <a:xfrm>
            <a:off x="9468068" y="2641023"/>
            <a:ext cx="2178363" cy="575719"/>
          </a:xfrm>
          <a:prstGeom prst="wedgeRectCallout">
            <a:avLst>
              <a:gd name="adj1" fmla="val 36652"/>
              <a:gd name="adj2" fmla="val 82343"/>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“I did it for myself. I want to see my family.”</a:t>
            </a:r>
          </a:p>
        </p:txBody>
      </p:sp>
      <p:sp>
        <p:nvSpPr>
          <p:cNvPr id="18" name="Speech Bubble: Rectangle 17">
            <a:extLst>
              <a:ext uri="{FF2B5EF4-FFF2-40B4-BE49-F238E27FC236}">
                <a16:creationId xmlns:a16="http://schemas.microsoft.com/office/drawing/2014/main" id="{8941B377-8309-4ACC-9E06-624A0B59D7A0}"/>
              </a:ext>
            </a:extLst>
          </p:cNvPr>
          <p:cNvSpPr/>
          <p:nvPr/>
        </p:nvSpPr>
        <p:spPr>
          <a:xfrm>
            <a:off x="5277219" y="3387238"/>
            <a:ext cx="5209806" cy="510287"/>
          </a:xfrm>
          <a:prstGeom prst="wedgeRectCallout">
            <a:avLst>
              <a:gd name="adj1" fmla="val 55276"/>
              <a:gd name="adj2" fmla="val -44906"/>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“My girlfriend and family pushed me to get the vaccine so I could be a bit safer if I do interact with anyone that has the virus.”</a:t>
            </a:r>
          </a:p>
        </p:txBody>
      </p:sp>
      <p:sp>
        <p:nvSpPr>
          <p:cNvPr id="19" name="Speech Bubble: Rectangle 18">
            <a:extLst>
              <a:ext uri="{FF2B5EF4-FFF2-40B4-BE49-F238E27FC236}">
                <a16:creationId xmlns:a16="http://schemas.microsoft.com/office/drawing/2014/main" id="{D43ECD74-61AA-4919-82A5-869A4F6B9CF7}"/>
              </a:ext>
            </a:extLst>
          </p:cNvPr>
          <p:cNvSpPr/>
          <p:nvPr/>
        </p:nvSpPr>
        <p:spPr>
          <a:xfrm>
            <a:off x="5274816" y="4066250"/>
            <a:ext cx="4303524" cy="510287"/>
          </a:xfrm>
          <a:prstGeom prst="wedgeRectCallout">
            <a:avLst>
              <a:gd name="adj1" fmla="val -55920"/>
              <a:gd name="adj2" fmla="val -12054"/>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“My children and older family members I don’t want to be the reason someone is sick, and I can’t help them.”</a:t>
            </a:r>
          </a:p>
        </p:txBody>
      </p:sp>
      <p:sp>
        <p:nvSpPr>
          <p:cNvPr id="20" name="Speech Bubble: Rectangle 19">
            <a:extLst>
              <a:ext uri="{FF2B5EF4-FFF2-40B4-BE49-F238E27FC236}">
                <a16:creationId xmlns:a16="http://schemas.microsoft.com/office/drawing/2014/main" id="{72C68C67-ACDB-4163-A859-8C671F7FCD86}"/>
              </a:ext>
            </a:extLst>
          </p:cNvPr>
          <p:cNvSpPr/>
          <p:nvPr/>
        </p:nvSpPr>
        <p:spPr>
          <a:xfrm>
            <a:off x="5298119" y="4745263"/>
            <a:ext cx="6350956" cy="679012"/>
          </a:xfrm>
          <a:prstGeom prst="wedgeRectCallout">
            <a:avLst>
              <a:gd name="adj1" fmla="val -55735"/>
              <a:gd name="adj2" fmla="val -44906"/>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“My doctor explained how all of the people at the clinic got the vaccine, and the reactions were just like when they all had the flu shot each year. That is when I decided to go get vaccinated.”</a:t>
            </a:r>
          </a:p>
        </p:txBody>
      </p:sp>
      <p:sp>
        <p:nvSpPr>
          <p:cNvPr id="21" name="Speech Bubble: Rectangle 20">
            <a:extLst>
              <a:ext uri="{FF2B5EF4-FFF2-40B4-BE49-F238E27FC236}">
                <a16:creationId xmlns:a16="http://schemas.microsoft.com/office/drawing/2014/main" id="{DADC8C61-520E-45A8-A7D2-CC703B45BEAA}"/>
              </a:ext>
            </a:extLst>
          </p:cNvPr>
          <p:cNvSpPr/>
          <p:nvPr/>
        </p:nvSpPr>
        <p:spPr>
          <a:xfrm>
            <a:off x="5298120" y="5593000"/>
            <a:ext cx="1674180" cy="512058"/>
          </a:xfrm>
          <a:prstGeom prst="wedgeRectCallout">
            <a:avLst>
              <a:gd name="adj1" fmla="val -64383"/>
              <a:gd name="adj2" fmla="val -27049"/>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“Employer made it mandatory.”</a:t>
            </a:r>
          </a:p>
        </p:txBody>
      </p:sp>
      <p:sp>
        <p:nvSpPr>
          <p:cNvPr id="22" name="Speech Bubble: Rectangle 21">
            <a:extLst>
              <a:ext uri="{FF2B5EF4-FFF2-40B4-BE49-F238E27FC236}">
                <a16:creationId xmlns:a16="http://schemas.microsoft.com/office/drawing/2014/main" id="{6D6E5023-525D-48DB-AEB5-465B79B37C56}"/>
              </a:ext>
            </a:extLst>
          </p:cNvPr>
          <p:cNvSpPr/>
          <p:nvPr/>
        </p:nvSpPr>
        <p:spPr>
          <a:xfrm>
            <a:off x="7130956" y="5593000"/>
            <a:ext cx="4518119" cy="512057"/>
          </a:xfrm>
          <a:prstGeom prst="wedgeRectCallout">
            <a:avLst>
              <a:gd name="adj1" fmla="val -37014"/>
              <a:gd name="adj2" fmla="val 84560"/>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“One of my coworkers had it and they almost passed so I took it because I don’t want that to happen to me.”</a:t>
            </a:r>
          </a:p>
        </p:txBody>
      </p:sp>
      <p:sp>
        <p:nvSpPr>
          <p:cNvPr id="23" name="Speech Bubble: Rectangle 22">
            <a:extLst>
              <a:ext uri="{FF2B5EF4-FFF2-40B4-BE49-F238E27FC236}">
                <a16:creationId xmlns:a16="http://schemas.microsoft.com/office/drawing/2014/main" id="{1642E3E6-A064-428C-8548-BE5DA367D78B}"/>
              </a:ext>
            </a:extLst>
          </p:cNvPr>
          <p:cNvSpPr/>
          <p:nvPr/>
        </p:nvSpPr>
        <p:spPr>
          <a:xfrm>
            <a:off x="9707880" y="4064480"/>
            <a:ext cx="1938551" cy="519223"/>
          </a:xfrm>
          <a:prstGeom prst="wedgeRectCallout">
            <a:avLst>
              <a:gd name="adj1" fmla="val 1346"/>
              <a:gd name="adj2" fmla="val -85871"/>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“I had 2 friends die from COVID-19.”</a:t>
            </a:r>
          </a:p>
        </p:txBody>
      </p:sp>
    </p:spTree>
    <p:extLst>
      <p:ext uri="{BB962C8B-B14F-4D97-AF65-F5344CB8AC3E}">
        <p14:creationId xmlns:p14="http://schemas.microsoft.com/office/powerpoint/2010/main" val="446921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B930DB80-60A6-4675-8414-91923D5A7771}"/>
              </a:ext>
            </a:extLst>
          </p:cNvPr>
          <p:cNvGraphicFramePr/>
          <p:nvPr/>
        </p:nvGraphicFramePr>
        <p:xfrm>
          <a:off x="-3238919" y="2496116"/>
          <a:ext cx="9807481" cy="368187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75BCEAFB-C58B-4ED5-8F23-F6237E27AF69}"/>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4F81BD"/>
                </a:solidFill>
                <a:effectLst/>
                <a:uLnTx/>
                <a:uFillTx/>
                <a:latin typeface="Calibri"/>
                <a:ea typeface="+mn-ea"/>
                <a:cs typeface="+mn-cs"/>
              </a:rPr>
              <a:t>  </a:t>
            </a:r>
          </a:p>
        </p:txBody>
      </p:sp>
      <p:cxnSp>
        <p:nvCxnSpPr>
          <p:cNvPr id="8" name="Straight Connector 7">
            <a:extLst>
              <a:ext uri="{FF2B5EF4-FFF2-40B4-BE49-F238E27FC236}">
                <a16:creationId xmlns:a16="http://schemas.microsoft.com/office/drawing/2014/main" id="{BD3229B0-C728-4074-B13F-D7FC569B9FBC}"/>
              </a:ext>
            </a:extLst>
          </p:cNvPr>
          <p:cNvCxnSpPr>
            <a:cxnSpLocks/>
          </p:cNvCxnSpPr>
          <p:nvPr/>
        </p:nvCxnSpPr>
        <p:spPr>
          <a:xfrm>
            <a:off x="947328" y="1772416"/>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BB0CE8AD-864A-488D-BA15-774DDAE5EB70}"/>
              </a:ext>
            </a:extLst>
          </p:cNvPr>
          <p:cNvSpPr txBox="1">
            <a:spLocks/>
          </p:cNvSpPr>
          <p:nvPr/>
        </p:nvSpPr>
        <p:spPr>
          <a:xfrm>
            <a:off x="947328" y="1111327"/>
            <a:ext cx="10564248" cy="588276"/>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lang="en-US" sz="1600" b="1" dirty="0">
                <a:solidFill>
                  <a:srgbClr val="4D87A1"/>
                </a:solidFill>
                <a:latin typeface="Century Gothic" panose="020B0502020202020204" pitchFamily="34" charset="0"/>
              </a:rPr>
              <a:t>The top response to the question of who could motivate them to vaccinate, among unvaccinated North Carolinians, is “nobody,” </a:t>
            </a:r>
            <a:r>
              <a:rPr kumimoji="0" lang="en-US" sz="16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rPr>
              <a:t>followed by spouse/partner, children, parents and medical professionals. </a:t>
            </a:r>
          </a:p>
        </p:txBody>
      </p:sp>
      <p:sp>
        <p:nvSpPr>
          <p:cNvPr id="10" name="TextBox 9">
            <a:extLst>
              <a:ext uri="{FF2B5EF4-FFF2-40B4-BE49-F238E27FC236}">
                <a16:creationId xmlns:a16="http://schemas.microsoft.com/office/drawing/2014/main" id="{6AE7E48C-8D96-49AB-9FB9-24B1B9559E42}"/>
              </a:ext>
            </a:extLst>
          </p:cNvPr>
          <p:cNvSpPr txBox="1"/>
          <p:nvPr/>
        </p:nvSpPr>
        <p:spPr>
          <a:xfrm>
            <a:off x="802548" y="6178056"/>
            <a:ext cx="10733831" cy="464807"/>
          </a:xfrm>
          <a:prstGeom prst="rect">
            <a:avLst/>
          </a:prstGeom>
          <a:noFill/>
        </p:spPr>
        <p:txBody>
          <a:bodyPr wrap="square" anchor="b">
            <a:spAutoFit/>
          </a:bodyPr>
          <a:lstStyle>
            <a:defPPr>
              <a:defRPr lang="en-US"/>
            </a:defPPr>
            <a:lvl1pPr>
              <a:lnSpc>
                <a:spcPts val="1040"/>
              </a:lnSpc>
              <a:defRPr sz="700" b="1">
                <a:solidFill>
                  <a:prstClr val="black">
                    <a:lumMod val="50000"/>
                    <a:lumOff val="50000"/>
                  </a:prstClr>
                </a:solidFill>
                <a:latin typeface="Century Gothic" panose="020B0502020202020204" pitchFamily="34" charset="0"/>
              </a:defRPr>
            </a:lvl1pPr>
          </a:lstStyle>
          <a:p>
            <a:r>
              <a:rPr lang="en-US" dirty="0"/>
              <a:t>BASE: </a:t>
            </a:r>
            <a:r>
              <a:rPr lang="en-US" b="0" dirty="0"/>
              <a:t>Vaccinated or have appointment: </a:t>
            </a:r>
            <a:r>
              <a:rPr lang="en-US" dirty="0"/>
              <a:t>Sep</a:t>
            </a:r>
            <a:r>
              <a:rPr lang="en-US" sz="700" dirty="0">
                <a:solidFill>
                  <a:prstClr val="black">
                    <a:lumMod val="50000"/>
                    <a:lumOff val="50000"/>
                  </a:prstClr>
                </a:solidFill>
                <a:latin typeface="Century Gothic" panose="020B0502020202020204" pitchFamily="34" charset="0"/>
              </a:rPr>
              <a:t>tember 2021: 631</a:t>
            </a:r>
          </a:p>
          <a:p>
            <a:r>
              <a:rPr lang="en-US" dirty="0"/>
              <a:t>NEW3Q15 </a:t>
            </a:r>
            <a:r>
              <a:rPr lang="en-US" b="0" dirty="0"/>
              <a:t>Please think about who in your life, if anyone, could motivate you to get the COVID-19 vaccine?  We are not looking for names, just a brief description of their relationship to you such as “spouse, best friend, neighbor, boss, minister, or doctor”.</a:t>
            </a:r>
          </a:p>
        </p:txBody>
      </p:sp>
      <p:sp>
        <p:nvSpPr>
          <p:cNvPr id="16" name="TextBox 15">
            <a:extLst>
              <a:ext uri="{FF2B5EF4-FFF2-40B4-BE49-F238E27FC236}">
                <a16:creationId xmlns:a16="http://schemas.microsoft.com/office/drawing/2014/main" id="{E25563EA-AD99-4E2D-BC77-90873DCFEAF0}"/>
              </a:ext>
            </a:extLst>
          </p:cNvPr>
          <p:cNvSpPr txBox="1"/>
          <p:nvPr/>
        </p:nvSpPr>
        <p:spPr>
          <a:xfrm>
            <a:off x="1018420" y="1999170"/>
            <a:ext cx="5664442" cy="492443"/>
          </a:xfrm>
          <a:prstGeom prst="rect">
            <a:avLst/>
          </a:prstGeom>
          <a:noFill/>
        </p:spPr>
        <p:txBody>
          <a:bodyPr wrap="square" rtlCol="0">
            <a:spAutoFit/>
          </a:bodyPr>
          <a:lstStyle/>
          <a:p>
            <a:pPr>
              <a:defRPr/>
            </a:pPr>
            <a:r>
              <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People That Could Motivate Vaccination </a:t>
            </a:r>
            <a:br>
              <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br>
            <a:r>
              <a:rPr kumimoji="0" lang="en-US" sz="1000" i="1"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Among the Unvaccinated</a:t>
            </a:r>
            <a:endParaRPr kumimoji="0" lang="en-US" sz="16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14" name="Speech Bubble: Rectangle 13">
            <a:extLst>
              <a:ext uri="{FF2B5EF4-FFF2-40B4-BE49-F238E27FC236}">
                <a16:creationId xmlns:a16="http://schemas.microsoft.com/office/drawing/2014/main" id="{DA4F6EAA-C9C7-4A1A-B100-73687783453A}"/>
              </a:ext>
            </a:extLst>
          </p:cNvPr>
          <p:cNvSpPr/>
          <p:nvPr/>
        </p:nvSpPr>
        <p:spPr>
          <a:xfrm>
            <a:off x="5130035" y="2648390"/>
            <a:ext cx="3244345" cy="850960"/>
          </a:xfrm>
          <a:prstGeom prst="wedgeRectCallout">
            <a:avLst>
              <a:gd name="adj1" fmla="val -60844"/>
              <a:gd name="adj2" fmla="val 39425"/>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“Nobody. Years of data are required, and, sadly, the medical community and government have been dishonest about the virus and vaccine.”</a:t>
            </a:r>
          </a:p>
        </p:txBody>
      </p:sp>
      <p:sp>
        <p:nvSpPr>
          <p:cNvPr id="17" name="Speech Bubble: Rectangle 16">
            <a:extLst>
              <a:ext uri="{FF2B5EF4-FFF2-40B4-BE49-F238E27FC236}">
                <a16:creationId xmlns:a16="http://schemas.microsoft.com/office/drawing/2014/main" id="{2829F4BE-FFA5-4018-B3AF-BD98E6AFA96E}"/>
              </a:ext>
            </a:extLst>
          </p:cNvPr>
          <p:cNvSpPr/>
          <p:nvPr/>
        </p:nvSpPr>
        <p:spPr>
          <a:xfrm>
            <a:off x="8473919" y="2647671"/>
            <a:ext cx="1378741" cy="850958"/>
          </a:xfrm>
          <a:prstGeom prst="wedgeRectCallout">
            <a:avLst>
              <a:gd name="adj1" fmla="val 40552"/>
              <a:gd name="adj2" fmla="val -73882"/>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“Nobody. I am my own person to make my decision.”</a:t>
            </a:r>
          </a:p>
        </p:txBody>
      </p:sp>
      <p:sp>
        <p:nvSpPr>
          <p:cNvPr id="18" name="Speech Bubble: Rectangle 17">
            <a:extLst>
              <a:ext uri="{FF2B5EF4-FFF2-40B4-BE49-F238E27FC236}">
                <a16:creationId xmlns:a16="http://schemas.microsoft.com/office/drawing/2014/main" id="{8941B377-8309-4ACC-9E06-624A0B59D7A0}"/>
              </a:ext>
            </a:extLst>
          </p:cNvPr>
          <p:cNvSpPr/>
          <p:nvPr/>
        </p:nvSpPr>
        <p:spPr>
          <a:xfrm>
            <a:off x="9952200" y="2659249"/>
            <a:ext cx="1439400" cy="839380"/>
          </a:xfrm>
          <a:prstGeom prst="wedgeRectCallout">
            <a:avLst>
              <a:gd name="adj1" fmla="val 63217"/>
              <a:gd name="adj2" fmla="val -44906"/>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“Nobody could motivate me to get the vaccine.”</a:t>
            </a:r>
          </a:p>
        </p:txBody>
      </p:sp>
      <p:sp>
        <p:nvSpPr>
          <p:cNvPr id="19" name="Speech Bubble: Rectangle 18">
            <a:extLst>
              <a:ext uri="{FF2B5EF4-FFF2-40B4-BE49-F238E27FC236}">
                <a16:creationId xmlns:a16="http://schemas.microsoft.com/office/drawing/2014/main" id="{D43ECD74-61AA-4919-82A5-869A4F6B9CF7}"/>
              </a:ext>
            </a:extLst>
          </p:cNvPr>
          <p:cNvSpPr/>
          <p:nvPr/>
        </p:nvSpPr>
        <p:spPr>
          <a:xfrm>
            <a:off x="5157888" y="3611868"/>
            <a:ext cx="3316031" cy="510287"/>
          </a:xfrm>
          <a:prstGeom prst="wedgeRectCallout">
            <a:avLst>
              <a:gd name="adj1" fmla="val -55920"/>
              <a:gd name="adj2" fmla="val -12054"/>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“My kids and my husband there the only reasons I would even get the vaccine.”</a:t>
            </a:r>
          </a:p>
        </p:txBody>
      </p:sp>
      <p:sp>
        <p:nvSpPr>
          <p:cNvPr id="20" name="Speech Bubble: Rectangle 19">
            <a:extLst>
              <a:ext uri="{FF2B5EF4-FFF2-40B4-BE49-F238E27FC236}">
                <a16:creationId xmlns:a16="http://schemas.microsoft.com/office/drawing/2014/main" id="{72C68C67-ACDB-4163-A859-8C671F7FCD86}"/>
              </a:ext>
            </a:extLst>
          </p:cNvPr>
          <p:cNvSpPr/>
          <p:nvPr/>
        </p:nvSpPr>
        <p:spPr>
          <a:xfrm>
            <a:off x="5130035" y="4250718"/>
            <a:ext cx="4287841" cy="679012"/>
          </a:xfrm>
          <a:prstGeom prst="wedgeRectCallout">
            <a:avLst>
              <a:gd name="adj1" fmla="val -55735"/>
              <a:gd name="adj2" fmla="val -44906"/>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“Honestly, I'm not sure I have anyone in my life that could motivate me to get the vaccine but if I had to choose someone it would be my children.”</a:t>
            </a:r>
          </a:p>
        </p:txBody>
      </p:sp>
      <p:sp>
        <p:nvSpPr>
          <p:cNvPr id="21" name="Speech Bubble: Rectangle 20">
            <a:extLst>
              <a:ext uri="{FF2B5EF4-FFF2-40B4-BE49-F238E27FC236}">
                <a16:creationId xmlns:a16="http://schemas.microsoft.com/office/drawing/2014/main" id="{DADC8C61-520E-45A8-A7D2-CC703B45BEAA}"/>
              </a:ext>
            </a:extLst>
          </p:cNvPr>
          <p:cNvSpPr/>
          <p:nvPr/>
        </p:nvSpPr>
        <p:spPr>
          <a:xfrm>
            <a:off x="5130035" y="5041469"/>
            <a:ext cx="1408047" cy="801968"/>
          </a:xfrm>
          <a:prstGeom prst="wedgeRectCallout">
            <a:avLst>
              <a:gd name="adj1" fmla="val -64383"/>
              <a:gd name="adj2" fmla="val -27049"/>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“Only the good Lord above could tell me.”</a:t>
            </a:r>
          </a:p>
        </p:txBody>
      </p:sp>
      <p:sp>
        <p:nvSpPr>
          <p:cNvPr id="22" name="Speech Bubble: Rectangle 21">
            <a:extLst>
              <a:ext uri="{FF2B5EF4-FFF2-40B4-BE49-F238E27FC236}">
                <a16:creationId xmlns:a16="http://schemas.microsoft.com/office/drawing/2014/main" id="{6D6E5023-525D-48DB-AEB5-465B79B37C56}"/>
              </a:ext>
            </a:extLst>
          </p:cNvPr>
          <p:cNvSpPr/>
          <p:nvPr/>
        </p:nvSpPr>
        <p:spPr>
          <a:xfrm>
            <a:off x="8327454" y="5032934"/>
            <a:ext cx="1547218" cy="746134"/>
          </a:xfrm>
          <a:prstGeom prst="wedgeRectCallout">
            <a:avLst>
              <a:gd name="adj1" fmla="val -37014"/>
              <a:gd name="adj2" fmla="val 84560"/>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“Most of my family are not getting the shot.”</a:t>
            </a:r>
          </a:p>
        </p:txBody>
      </p:sp>
      <p:sp>
        <p:nvSpPr>
          <p:cNvPr id="23" name="Speech Bubble: Rectangle 22">
            <a:extLst>
              <a:ext uri="{FF2B5EF4-FFF2-40B4-BE49-F238E27FC236}">
                <a16:creationId xmlns:a16="http://schemas.microsoft.com/office/drawing/2014/main" id="{1642E3E6-A064-428C-8548-BE5DA367D78B}"/>
              </a:ext>
            </a:extLst>
          </p:cNvPr>
          <p:cNvSpPr/>
          <p:nvPr/>
        </p:nvSpPr>
        <p:spPr>
          <a:xfrm>
            <a:off x="8663940" y="3604193"/>
            <a:ext cx="2727659" cy="488853"/>
          </a:xfrm>
          <a:prstGeom prst="wedgeRectCallout">
            <a:avLst>
              <a:gd name="adj1" fmla="val 60850"/>
              <a:gd name="adj2" fmla="val 43505"/>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“Friends from school can impact me to get a vaccine.”</a:t>
            </a:r>
          </a:p>
        </p:txBody>
      </p:sp>
      <p:sp>
        <p:nvSpPr>
          <p:cNvPr id="24" name="Speech Bubble: Rectangle 23">
            <a:extLst>
              <a:ext uri="{FF2B5EF4-FFF2-40B4-BE49-F238E27FC236}">
                <a16:creationId xmlns:a16="http://schemas.microsoft.com/office/drawing/2014/main" id="{D426DCF9-5E3D-4F07-BE3F-4DF759ECC82B}"/>
              </a:ext>
            </a:extLst>
          </p:cNvPr>
          <p:cNvSpPr/>
          <p:nvPr/>
        </p:nvSpPr>
        <p:spPr>
          <a:xfrm>
            <a:off x="6666415" y="5041469"/>
            <a:ext cx="1532706" cy="737599"/>
          </a:xfrm>
          <a:prstGeom prst="wedgeRectCallout">
            <a:avLst>
              <a:gd name="adj1" fmla="val 41795"/>
              <a:gd name="adj2" fmla="val 78607"/>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“My whole entire family and church members.”</a:t>
            </a:r>
          </a:p>
        </p:txBody>
      </p:sp>
      <p:sp>
        <p:nvSpPr>
          <p:cNvPr id="25" name="Speech Bubble: Rectangle 24">
            <a:extLst>
              <a:ext uri="{FF2B5EF4-FFF2-40B4-BE49-F238E27FC236}">
                <a16:creationId xmlns:a16="http://schemas.microsoft.com/office/drawing/2014/main" id="{0EA372DC-41C6-4F23-896C-A3460E62961A}"/>
              </a:ext>
            </a:extLst>
          </p:cNvPr>
          <p:cNvSpPr/>
          <p:nvPr/>
        </p:nvSpPr>
        <p:spPr>
          <a:xfrm>
            <a:off x="9585960" y="4251464"/>
            <a:ext cx="1805639" cy="679012"/>
          </a:xfrm>
          <a:prstGeom prst="wedgeRectCallout">
            <a:avLst>
              <a:gd name="adj1" fmla="val 63272"/>
              <a:gd name="adj2" fmla="val -6751"/>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“My nurses at the health department I usually go to.”</a:t>
            </a:r>
          </a:p>
        </p:txBody>
      </p:sp>
      <p:sp>
        <p:nvSpPr>
          <p:cNvPr id="26" name="Speech Bubble: Rectangle 25">
            <a:extLst>
              <a:ext uri="{FF2B5EF4-FFF2-40B4-BE49-F238E27FC236}">
                <a16:creationId xmlns:a16="http://schemas.microsoft.com/office/drawing/2014/main" id="{544D176E-6CF9-4633-8AF5-DEBFFDDCA987}"/>
              </a:ext>
            </a:extLst>
          </p:cNvPr>
          <p:cNvSpPr/>
          <p:nvPr/>
        </p:nvSpPr>
        <p:spPr>
          <a:xfrm>
            <a:off x="10003005" y="5043504"/>
            <a:ext cx="1388594" cy="735564"/>
          </a:xfrm>
          <a:prstGeom prst="wedgeRectCallout">
            <a:avLst>
              <a:gd name="adj1" fmla="val 5034"/>
              <a:gd name="adj2" fmla="val 75422"/>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lumMod val="75000"/>
                    <a:lumOff val="25000"/>
                  </a:schemeClr>
                </a:solidFill>
                <a:latin typeface="Century Gothic" panose="020B0502020202020204" pitchFamily="34" charset="0"/>
              </a:rPr>
              <a:t>“My doctor tries to.”</a:t>
            </a:r>
          </a:p>
        </p:txBody>
      </p:sp>
    </p:spTree>
    <p:extLst>
      <p:ext uri="{BB962C8B-B14F-4D97-AF65-F5344CB8AC3E}">
        <p14:creationId xmlns:p14="http://schemas.microsoft.com/office/powerpoint/2010/main" val="475466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BCEAFB-C58B-4ED5-8F23-F6237E27AF69}"/>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4F81BD"/>
                </a:solidFill>
                <a:effectLst/>
                <a:uLnTx/>
                <a:uFillTx/>
                <a:latin typeface="Calibri"/>
                <a:ea typeface="+mn-ea"/>
                <a:cs typeface="+mn-cs"/>
              </a:rPr>
              <a:t>  </a:t>
            </a:r>
          </a:p>
        </p:txBody>
      </p:sp>
      <p:graphicFrame>
        <p:nvGraphicFramePr>
          <p:cNvPr id="4" name="Chart 3">
            <a:extLst>
              <a:ext uri="{FF2B5EF4-FFF2-40B4-BE49-F238E27FC236}">
                <a16:creationId xmlns:a16="http://schemas.microsoft.com/office/drawing/2014/main" id="{39E3BB6F-BC9F-4399-B03F-EDEB19AB08C1}"/>
              </a:ext>
            </a:extLst>
          </p:cNvPr>
          <p:cNvGraphicFramePr/>
          <p:nvPr>
            <p:extLst>
              <p:ext uri="{D42A27DB-BD31-4B8C-83A1-F6EECF244321}">
                <p14:modId xmlns:p14="http://schemas.microsoft.com/office/powerpoint/2010/main" val="3356741651"/>
              </p:ext>
            </p:extLst>
          </p:nvPr>
        </p:nvGraphicFramePr>
        <p:xfrm>
          <a:off x="3234216" y="1375660"/>
          <a:ext cx="6692978" cy="558754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E1E803D-E636-4B81-BD30-369F747B2E2A}"/>
              </a:ext>
            </a:extLst>
          </p:cNvPr>
          <p:cNvSpPr txBox="1"/>
          <p:nvPr/>
        </p:nvSpPr>
        <p:spPr>
          <a:xfrm>
            <a:off x="1541325" y="2137635"/>
            <a:ext cx="3521143" cy="126188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Pfizer FDA Approval Impact on Recommending Vaccination to Friends or Family</a:t>
            </a:r>
          </a:p>
          <a:p>
            <a:pPr marL="0" marR="0" lvl="0" indent="0" defTabSz="4572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entury Gothic" panose="020B0502020202020204" pitchFamily="34" charset="0"/>
              </a:rPr>
              <a:t>Among the vaccinated and those with appointments</a:t>
            </a:r>
            <a:endParaRPr kumimoji="0" lang="en-US" sz="140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8" name="Straight Connector 7">
            <a:extLst>
              <a:ext uri="{FF2B5EF4-FFF2-40B4-BE49-F238E27FC236}">
                <a16:creationId xmlns:a16="http://schemas.microsoft.com/office/drawing/2014/main" id="{BD3229B0-C728-4074-B13F-D7FC569B9FBC}"/>
              </a:ext>
            </a:extLst>
          </p:cNvPr>
          <p:cNvCxnSpPr>
            <a:cxnSpLocks/>
          </p:cNvCxnSpPr>
          <p:nvPr/>
        </p:nvCxnSpPr>
        <p:spPr>
          <a:xfrm>
            <a:off x="1000969" y="1849111"/>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BB0CE8AD-864A-488D-BA15-774DDAE5EB70}"/>
              </a:ext>
            </a:extLst>
          </p:cNvPr>
          <p:cNvSpPr txBox="1">
            <a:spLocks/>
          </p:cNvSpPr>
          <p:nvPr/>
        </p:nvSpPr>
        <p:spPr>
          <a:xfrm>
            <a:off x="949532" y="1111319"/>
            <a:ext cx="10564248" cy="619117"/>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19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rPr>
              <a:t>A majority of vaccinated adults say the FDA approval of </a:t>
            </a:r>
            <a:r>
              <a:rPr lang="en-US" sz="1900" b="1" dirty="0">
                <a:solidFill>
                  <a:srgbClr val="4D87A1"/>
                </a:solidFill>
                <a:latin typeface="Century Gothic" panose="020B0502020202020204" pitchFamily="34" charset="0"/>
              </a:rPr>
              <a:t>Pfizer would lead them to more likely </a:t>
            </a:r>
            <a:r>
              <a:rPr kumimoji="0" lang="en-US" sz="19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rPr>
              <a:t>recommend vaccination to family and friends.</a:t>
            </a:r>
          </a:p>
        </p:txBody>
      </p:sp>
      <p:sp>
        <p:nvSpPr>
          <p:cNvPr id="16" name="TextBox 15">
            <a:extLst>
              <a:ext uri="{FF2B5EF4-FFF2-40B4-BE49-F238E27FC236}">
                <a16:creationId xmlns:a16="http://schemas.microsoft.com/office/drawing/2014/main" id="{00E9E912-67AF-47B7-A015-494455B82581}"/>
              </a:ext>
            </a:extLst>
          </p:cNvPr>
          <p:cNvSpPr txBox="1"/>
          <p:nvPr/>
        </p:nvSpPr>
        <p:spPr>
          <a:xfrm>
            <a:off x="864740" y="6330487"/>
            <a:ext cx="10733831" cy="336567"/>
          </a:xfrm>
          <a:prstGeom prst="rect">
            <a:avLst/>
          </a:prstGeom>
          <a:noFill/>
        </p:spPr>
        <p:txBody>
          <a:bodyPr wrap="square" anchor="b">
            <a:spAutoFit/>
          </a:bodyPr>
          <a:lstStyle>
            <a:defPPr>
              <a:defRPr lang="en-US"/>
            </a:defPPr>
            <a:lvl1pPr>
              <a:lnSpc>
                <a:spcPts val="1040"/>
              </a:lnSpc>
              <a:defRPr sz="700" b="1">
                <a:solidFill>
                  <a:prstClr val="black">
                    <a:lumMod val="50000"/>
                    <a:lumOff val="50000"/>
                  </a:prstClr>
                </a:solidFill>
                <a:latin typeface="Century Gothic" panose="020B0502020202020204" pitchFamily="34" charset="0"/>
              </a:defRPr>
            </a:lvl1pPr>
          </a:lstStyle>
          <a:p>
            <a:r>
              <a:rPr lang="en-US" dirty="0"/>
              <a:t>BASE: </a:t>
            </a:r>
            <a:r>
              <a:rPr lang="en-US" b="0" dirty="0"/>
              <a:t>Vaccinated or have appointment: </a:t>
            </a:r>
            <a:r>
              <a:rPr lang="en-US" dirty="0"/>
              <a:t>Sep</a:t>
            </a:r>
            <a:r>
              <a:rPr lang="en-US" sz="700" dirty="0">
                <a:solidFill>
                  <a:prstClr val="black">
                    <a:lumMod val="50000"/>
                    <a:lumOff val="50000"/>
                  </a:prstClr>
                </a:solidFill>
                <a:latin typeface="Century Gothic" panose="020B0502020202020204" pitchFamily="34" charset="0"/>
              </a:rPr>
              <a:t>tember 2021: n=891</a:t>
            </a:r>
          </a:p>
          <a:p>
            <a:r>
              <a:rPr lang="en-US" dirty="0"/>
              <a:t>NEW3Q10: </a:t>
            </a:r>
            <a:r>
              <a:rPr lang="en-US" b="0" dirty="0"/>
              <a:t>Does what you’ve heard about the Pfizer vaccine now having FDA approval make you more or less likely to recommend that friends or family members get vaccinated?</a:t>
            </a:r>
          </a:p>
        </p:txBody>
      </p:sp>
    </p:spTree>
    <p:extLst>
      <p:ext uri="{BB962C8B-B14F-4D97-AF65-F5344CB8AC3E}">
        <p14:creationId xmlns:p14="http://schemas.microsoft.com/office/powerpoint/2010/main" val="2862891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0BF65547-7EFC-4039-8041-6F2BFA0E837B}"/>
              </a:ext>
            </a:extLst>
          </p:cNvPr>
          <p:cNvGraphicFramePr/>
          <p:nvPr>
            <p:extLst>
              <p:ext uri="{D42A27DB-BD31-4B8C-83A1-F6EECF244321}">
                <p14:modId xmlns:p14="http://schemas.microsoft.com/office/powerpoint/2010/main" val="2928336160"/>
              </p:ext>
            </p:extLst>
          </p:nvPr>
        </p:nvGraphicFramePr>
        <p:xfrm>
          <a:off x="1098544" y="2496663"/>
          <a:ext cx="10727091" cy="434245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B27F758-FB82-45AE-8C9A-0B546E617100}"/>
              </a:ext>
            </a:extLst>
          </p:cNvPr>
          <p:cNvSpPr txBox="1"/>
          <p:nvPr/>
        </p:nvSpPr>
        <p:spPr>
          <a:xfrm>
            <a:off x="940507" y="1920286"/>
            <a:ext cx="9484763" cy="646331"/>
          </a:xfrm>
          <a:prstGeom prst="rect">
            <a:avLst/>
          </a:prstGeom>
          <a:noFill/>
        </p:spPr>
        <p:txBody>
          <a:bodyPr wrap="square">
            <a:spAutoFit/>
          </a:bodyPr>
          <a:lstStyle/>
          <a:p>
            <a:r>
              <a:rPr lang="en-US" sz="1400" b="1" dirty="0">
                <a:latin typeface="Century Gothic" panose="020B0502020202020204" pitchFamily="34" charset="0"/>
              </a:rPr>
              <a:t>Important reasons to get vaccinated</a:t>
            </a:r>
          </a:p>
          <a:p>
            <a:r>
              <a:rPr lang="en-US" sz="1100" b="1" i="1" dirty="0">
                <a:solidFill>
                  <a:schemeClr val="tx2"/>
                </a:solidFill>
                <a:latin typeface="Century Gothic" panose="020B0502020202020204" pitchFamily="34" charset="0"/>
              </a:rPr>
              <a:t>Among those fully or partially vaccinated by recency of vaccination</a:t>
            </a:r>
          </a:p>
          <a:p>
            <a:r>
              <a:rPr lang="en-US" sz="1100" b="1" i="1" dirty="0">
                <a:latin typeface="Century Gothic" panose="020B0502020202020204" pitchFamily="34" charset="0"/>
              </a:rPr>
              <a:t>NOTE: Bolded</a:t>
            </a:r>
            <a:r>
              <a:rPr lang="en-US" sz="1100" i="1" dirty="0">
                <a:latin typeface="Century Gothic" panose="020B0502020202020204" pitchFamily="34" charset="0"/>
              </a:rPr>
              <a:t> </a:t>
            </a:r>
            <a:r>
              <a:rPr lang="en-US" sz="1100" b="1" i="1" dirty="0">
                <a:latin typeface="Century Gothic" panose="020B0502020202020204" pitchFamily="34" charset="0"/>
              </a:rPr>
              <a:t>percentages</a:t>
            </a:r>
            <a:r>
              <a:rPr lang="en-US" sz="1100" i="1" dirty="0">
                <a:latin typeface="Century Gothic" panose="020B0502020202020204" pitchFamily="34" charset="0"/>
              </a:rPr>
              <a:t> are significantly higher than those not bolded</a:t>
            </a:r>
          </a:p>
        </p:txBody>
      </p:sp>
      <p:sp>
        <p:nvSpPr>
          <p:cNvPr id="2" name="Title 1">
            <a:extLst>
              <a:ext uri="{FF2B5EF4-FFF2-40B4-BE49-F238E27FC236}">
                <a16:creationId xmlns:a16="http://schemas.microsoft.com/office/drawing/2014/main" id="{EB2992C6-D452-45EB-920F-173EA13EE004}"/>
              </a:ext>
            </a:extLst>
          </p:cNvPr>
          <p:cNvSpPr>
            <a:spLocks noGrp="1"/>
          </p:cNvSpPr>
          <p:nvPr>
            <p:ph type="title"/>
          </p:nvPr>
        </p:nvSpPr>
        <p:spPr>
          <a:xfrm>
            <a:off x="252334" y="529970"/>
            <a:ext cx="10172937" cy="695740"/>
          </a:xfrm>
        </p:spPr>
        <p:txBody>
          <a:bodyPr/>
          <a:lstStyle/>
          <a:p>
            <a:r>
              <a:rPr lang="en-US" dirty="0"/>
              <a:t> </a:t>
            </a:r>
          </a:p>
        </p:txBody>
      </p:sp>
      <p:sp>
        <p:nvSpPr>
          <p:cNvPr id="3" name="Slide Number Placeholder 2">
            <a:extLst>
              <a:ext uri="{FF2B5EF4-FFF2-40B4-BE49-F238E27FC236}">
                <a16:creationId xmlns:a16="http://schemas.microsoft.com/office/drawing/2014/main" id="{270FC69B-A51F-45ED-8071-D92EFCE2BC35}"/>
              </a:ext>
            </a:extLst>
          </p:cNvPr>
          <p:cNvSpPr>
            <a:spLocks noGrp="1"/>
          </p:cNvSpPr>
          <p:nvPr>
            <p:ph type="sldNum" sz="quarter" idx="11"/>
          </p:nvPr>
        </p:nvSpPr>
        <p:spPr/>
        <p:txBody>
          <a:bodyPr/>
          <a:lstStyle/>
          <a:p>
            <a:r>
              <a:rPr lang="en-ZA" dirty="0"/>
              <a:t>                                                                 </a:t>
            </a:r>
          </a:p>
          <a:p>
            <a:endParaRPr lang="en-ZA" dirty="0"/>
          </a:p>
        </p:txBody>
      </p:sp>
      <p:sp>
        <p:nvSpPr>
          <p:cNvPr id="13" name="Rectangle 12">
            <a:extLst>
              <a:ext uri="{FF2B5EF4-FFF2-40B4-BE49-F238E27FC236}">
                <a16:creationId xmlns:a16="http://schemas.microsoft.com/office/drawing/2014/main" id="{BE01EC10-6C1D-4DD5-9CB9-542B3B565262}"/>
              </a:ext>
            </a:extLst>
          </p:cNvPr>
          <p:cNvSpPr/>
          <p:nvPr/>
        </p:nvSpPr>
        <p:spPr>
          <a:xfrm>
            <a:off x="742475" y="6082526"/>
            <a:ext cx="2860417" cy="721351"/>
          </a:xfrm>
          <a:prstGeom prst="rect">
            <a:avLst/>
          </a:prstGeom>
          <a:noFill/>
        </p:spPr>
        <p:txBody>
          <a:bodyPr wrap="square" anchor="b">
            <a:spAutoFit/>
          </a:bodyPr>
          <a:lstStyle/>
          <a:p>
            <a:pPr>
              <a:lnSpc>
                <a:spcPts val="1040"/>
              </a:lnSpc>
            </a:pPr>
            <a:r>
              <a:rPr lang="en-US" sz="700" b="1" dirty="0">
                <a:solidFill>
                  <a:schemeClr val="tx1">
                    <a:lumMod val="50000"/>
                    <a:lumOff val="50000"/>
                  </a:schemeClr>
                </a:solidFill>
                <a:latin typeface="Century Gothic" panose="020B0502020202020204" pitchFamily="34" charset="0"/>
              </a:rPr>
              <a:t>Base: September 2021 Vaccinated (partially or fully) (N=866)</a:t>
            </a:r>
          </a:p>
          <a:p>
            <a:pPr>
              <a:lnSpc>
                <a:spcPts val="1040"/>
              </a:lnSpc>
            </a:pPr>
            <a:r>
              <a:rPr lang="en-US" sz="700" b="1" dirty="0">
                <a:solidFill>
                  <a:schemeClr val="tx1">
                    <a:lumMod val="50000"/>
                    <a:lumOff val="50000"/>
                  </a:schemeClr>
                </a:solidFill>
                <a:latin typeface="Century Gothic" panose="020B0502020202020204" pitchFamily="34" charset="0"/>
              </a:rPr>
              <a:t>NEW2Q18. </a:t>
            </a:r>
            <a:r>
              <a:rPr lang="en-US" sz="700" dirty="0">
                <a:solidFill>
                  <a:schemeClr val="tx1">
                    <a:lumMod val="50000"/>
                    <a:lumOff val="50000"/>
                  </a:schemeClr>
                </a:solidFill>
                <a:latin typeface="Century Gothic" panose="020B0502020202020204" pitchFamily="34" charset="0"/>
              </a:rPr>
              <a:t>There are many different reasons people choose to get vaccinated. Select the reasons that were most important to you. Select the reasons that were important to you and the one most important reason. </a:t>
            </a:r>
          </a:p>
        </p:txBody>
      </p:sp>
      <p:sp>
        <p:nvSpPr>
          <p:cNvPr id="11" name="Title 1">
            <a:extLst>
              <a:ext uri="{FF2B5EF4-FFF2-40B4-BE49-F238E27FC236}">
                <a16:creationId xmlns:a16="http://schemas.microsoft.com/office/drawing/2014/main" id="{88D547B8-AC1F-446F-B334-3DF738A75FC1}"/>
              </a:ext>
            </a:extLst>
          </p:cNvPr>
          <p:cNvSpPr txBox="1">
            <a:spLocks/>
          </p:cNvSpPr>
          <p:nvPr/>
        </p:nvSpPr>
        <p:spPr>
          <a:xfrm>
            <a:off x="900254" y="970898"/>
            <a:ext cx="11123672" cy="725571"/>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800" b="1" dirty="0">
                <a:solidFill>
                  <a:srgbClr val="4D87A1"/>
                </a:solidFill>
                <a:latin typeface="Century Gothic" panose="020B0502020202020204" pitchFamily="34" charset="0"/>
                <a:ea typeface="+mn-ea"/>
                <a:cs typeface="+mn-cs"/>
              </a:rPr>
              <a:t>Protecting unvaccinated family members, job/school requirements, everyone they know getting the COVID-19 vaccination and incentives are more likely to be reasons for vaccination among those more recently vaccinated.</a:t>
            </a:r>
          </a:p>
        </p:txBody>
      </p:sp>
      <p:cxnSp>
        <p:nvCxnSpPr>
          <p:cNvPr id="14" name="Straight Connector 13">
            <a:extLst>
              <a:ext uri="{FF2B5EF4-FFF2-40B4-BE49-F238E27FC236}">
                <a16:creationId xmlns:a16="http://schemas.microsoft.com/office/drawing/2014/main" id="{101DD6BB-0DB2-4817-9963-DE0C1A3E4F5A}"/>
              </a:ext>
            </a:extLst>
          </p:cNvPr>
          <p:cNvCxnSpPr>
            <a:cxnSpLocks/>
          </p:cNvCxnSpPr>
          <p:nvPr/>
        </p:nvCxnSpPr>
        <p:spPr>
          <a:xfrm>
            <a:off x="940508" y="1889588"/>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017138B-65D5-46D6-A5A1-F4AEBD0D5831}"/>
              </a:ext>
            </a:extLst>
          </p:cNvPr>
          <p:cNvSpPr txBox="1"/>
          <p:nvPr/>
        </p:nvSpPr>
        <p:spPr>
          <a:xfrm>
            <a:off x="7359718" y="1988912"/>
            <a:ext cx="3891775" cy="553998"/>
          </a:xfrm>
          <a:prstGeom prst="rect">
            <a:avLst/>
          </a:prstGeom>
          <a:noFill/>
        </p:spPr>
        <p:txBody>
          <a:bodyPr wrap="square" rtlCol="0">
            <a:spAutoFit/>
          </a:bodyPr>
          <a:lstStyle/>
          <a:p>
            <a:pPr marL="171450" indent="-171450">
              <a:buClr>
                <a:schemeClr val="tx2"/>
              </a:buClr>
              <a:buFont typeface="Wingdings" panose="05000000000000000000" pitchFamily="2" charset="2"/>
              <a:buChar char="n"/>
            </a:pPr>
            <a:r>
              <a:rPr lang="en-US" sz="1000" dirty="0">
                <a:solidFill>
                  <a:schemeClr val="tx1">
                    <a:lumMod val="75000"/>
                    <a:lumOff val="25000"/>
                  </a:schemeClr>
                </a:solidFill>
                <a:latin typeface="Century Gothic" panose="020B0502020202020204" pitchFamily="34" charset="0"/>
                <a:sym typeface="Wingdings" panose="05000000000000000000" pitchFamily="2" charset="2"/>
              </a:rPr>
              <a:t>Vaccinated July to September 2021</a:t>
            </a:r>
          </a:p>
          <a:p>
            <a:pPr marL="171450" indent="-171450">
              <a:buClr>
                <a:schemeClr val="tx2">
                  <a:lumMod val="60000"/>
                  <a:lumOff val="40000"/>
                </a:schemeClr>
              </a:buClr>
              <a:buFont typeface="Wingdings" panose="05000000000000000000" pitchFamily="2" charset="2"/>
              <a:buChar char="n"/>
            </a:pPr>
            <a:r>
              <a:rPr lang="en-US" sz="1000" dirty="0">
                <a:solidFill>
                  <a:schemeClr val="tx1">
                    <a:lumMod val="75000"/>
                    <a:lumOff val="25000"/>
                  </a:schemeClr>
                </a:solidFill>
                <a:latin typeface="Century Gothic" panose="020B0502020202020204" pitchFamily="34" charset="0"/>
                <a:sym typeface="Wingdings" panose="05000000000000000000" pitchFamily="2" charset="2"/>
              </a:rPr>
              <a:t>Vaccinated May or June 2021</a:t>
            </a:r>
          </a:p>
          <a:p>
            <a:pPr marL="171450" indent="-171450">
              <a:buClr>
                <a:schemeClr val="bg1">
                  <a:lumMod val="85000"/>
                </a:schemeClr>
              </a:buClr>
              <a:buFont typeface="Wingdings" panose="05000000000000000000" pitchFamily="2" charset="2"/>
              <a:buChar char="n"/>
            </a:pPr>
            <a:r>
              <a:rPr lang="en-US" sz="1000" dirty="0">
                <a:solidFill>
                  <a:schemeClr val="tx1">
                    <a:lumMod val="75000"/>
                    <a:lumOff val="25000"/>
                  </a:schemeClr>
                </a:solidFill>
                <a:latin typeface="Century Gothic" panose="020B0502020202020204" pitchFamily="34" charset="0"/>
                <a:sym typeface="Wingdings" panose="05000000000000000000" pitchFamily="2" charset="2"/>
              </a:rPr>
              <a:t>Vaccinated April 2021 or before</a:t>
            </a:r>
            <a:endParaRPr lang="en-US" sz="10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80973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98331D7-264F-415D-A761-67122DE6A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78658" y="-879229"/>
            <a:ext cx="13886733" cy="7898876"/>
          </a:xfrm>
        </p:spPr>
      </p:pic>
      <p:sp>
        <p:nvSpPr>
          <p:cNvPr id="4" name="Rectangle 3">
            <a:extLst>
              <a:ext uri="{FF2B5EF4-FFF2-40B4-BE49-F238E27FC236}">
                <a16:creationId xmlns:a16="http://schemas.microsoft.com/office/drawing/2014/main" id="{36BB4765-58FD-B249-A41B-42F80C34F9F4}"/>
              </a:ext>
            </a:extLst>
          </p:cNvPr>
          <p:cNvSpPr/>
          <p:nvPr/>
        </p:nvSpPr>
        <p:spPr>
          <a:xfrm>
            <a:off x="66676" y="3476347"/>
            <a:ext cx="6085508" cy="2215991"/>
          </a:xfrm>
          <a:prstGeom prst="rect">
            <a:avLst/>
          </a:prstGeom>
          <a:solidFill>
            <a:srgbClr val="467233"/>
          </a:solidFill>
        </p:spPr>
        <p:txBody>
          <a:bodyPr wrap="square" lIns="274320" tIns="274320" rIns="274320" bIns="274320">
            <a:spAutoFit/>
          </a:bodyPr>
          <a:lstStyle/>
          <a:p>
            <a:r>
              <a:rPr lang="en-US" sz="3600" dirty="0">
                <a:solidFill>
                  <a:srgbClr val="FFFFFF"/>
                </a:solidFill>
                <a:latin typeface="Century Gothic" panose="020B0502020202020204" pitchFamily="34" charset="0"/>
                <a:ea typeface="Arial"/>
                <a:cs typeface="Arial"/>
                <a:sym typeface="Helvetica Neue" pitchFamily="-109" charset="0"/>
              </a:rPr>
              <a:t>COVID-19 Vaccination Status and Intent</a:t>
            </a:r>
          </a:p>
          <a:p>
            <a:endParaRPr lang="en-US" sz="3600" dirty="0">
              <a:solidFill>
                <a:srgbClr val="FFFFFF"/>
              </a:solidFill>
              <a:latin typeface="Century Gothic" panose="020B0502020202020204" pitchFamily="34" charset="0"/>
              <a:ea typeface="Arial"/>
              <a:cs typeface="Arial"/>
              <a:sym typeface="Helvetica Neue" pitchFamily="-109" charset="0"/>
            </a:endParaRPr>
          </a:p>
        </p:txBody>
      </p:sp>
    </p:spTree>
    <p:extLst>
      <p:ext uri="{BB962C8B-B14F-4D97-AF65-F5344CB8AC3E}">
        <p14:creationId xmlns:p14="http://schemas.microsoft.com/office/powerpoint/2010/main" val="428839997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98331D7-264F-415D-A761-67122DE6A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78658" y="-879229"/>
            <a:ext cx="13886733" cy="7898876"/>
          </a:xfrm>
        </p:spPr>
      </p:pic>
      <p:sp>
        <p:nvSpPr>
          <p:cNvPr id="4" name="Rectangle 3">
            <a:extLst>
              <a:ext uri="{FF2B5EF4-FFF2-40B4-BE49-F238E27FC236}">
                <a16:creationId xmlns:a16="http://schemas.microsoft.com/office/drawing/2014/main" id="{36BB4765-58FD-B249-A41B-42F80C34F9F4}"/>
              </a:ext>
            </a:extLst>
          </p:cNvPr>
          <p:cNvSpPr/>
          <p:nvPr/>
        </p:nvSpPr>
        <p:spPr>
          <a:xfrm>
            <a:off x="66675" y="3476347"/>
            <a:ext cx="8567451" cy="1107996"/>
          </a:xfrm>
          <a:prstGeom prst="rect">
            <a:avLst/>
          </a:prstGeom>
          <a:solidFill>
            <a:srgbClr val="467233"/>
          </a:solidFill>
        </p:spPr>
        <p:txBody>
          <a:bodyPr wrap="square" lIns="274320" tIns="274320" rIns="274320" bIns="274320">
            <a:spAutoFit/>
          </a:bodyPr>
          <a:lstStyle/>
          <a:p>
            <a:r>
              <a:rPr lang="en-US" sz="3600" dirty="0">
                <a:solidFill>
                  <a:srgbClr val="FFFFFF"/>
                </a:solidFill>
                <a:latin typeface="Century Gothic" panose="020B0502020202020204" pitchFamily="34" charset="0"/>
                <a:ea typeface="Arial"/>
                <a:cs typeface="Arial"/>
                <a:sym typeface="Helvetica Neue" pitchFamily="-109" charset="0"/>
              </a:rPr>
              <a:t>Boosters</a:t>
            </a:r>
          </a:p>
        </p:txBody>
      </p:sp>
    </p:spTree>
    <p:extLst>
      <p:ext uri="{BB962C8B-B14F-4D97-AF65-F5344CB8AC3E}">
        <p14:creationId xmlns:p14="http://schemas.microsoft.com/office/powerpoint/2010/main" val="173704354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D1AB32F3-E5B3-4A95-A704-D865D10A3DDE}"/>
              </a:ext>
            </a:extLst>
          </p:cNvPr>
          <p:cNvGraphicFramePr>
            <a:graphicFrameLocks noGrp="1"/>
          </p:cNvGraphicFramePr>
          <p:nvPr>
            <p:extLst>
              <p:ext uri="{D42A27DB-BD31-4B8C-83A1-F6EECF244321}">
                <p14:modId xmlns:p14="http://schemas.microsoft.com/office/powerpoint/2010/main" val="476607025"/>
              </p:ext>
            </p:extLst>
          </p:nvPr>
        </p:nvGraphicFramePr>
        <p:xfrm>
          <a:off x="852054" y="2434908"/>
          <a:ext cx="11187546" cy="3459632"/>
        </p:xfrm>
        <a:graphic>
          <a:graphicData uri="http://schemas.openxmlformats.org/drawingml/2006/table">
            <a:tbl>
              <a:tblPr>
                <a:tableStyleId>{5940675A-B579-460E-94D1-54222C63F5DA}</a:tableStyleId>
              </a:tblPr>
              <a:tblGrid>
                <a:gridCol w="5650346">
                  <a:extLst>
                    <a:ext uri="{9D8B030D-6E8A-4147-A177-3AD203B41FA5}">
                      <a16:colId xmlns:a16="http://schemas.microsoft.com/office/drawing/2014/main" val="2545539589"/>
                    </a:ext>
                  </a:extLst>
                </a:gridCol>
                <a:gridCol w="2654300">
                  <a:extLst>
                    <a:ext uri="{9D8B030D-6E8A-4147-A177-3AD203B41FA5}">
                      <a16:colId xmlns:a16="http://schemas.microsoft.com/office/drawing/2014/main" val="4053369390"/>
                    </a:ext>
                  </a:extLst>
                </a:gridCol>
                <a:gridCol w="2882900">
                  <a:extLst>
                    <a:ext uri="{9D8B030D-6E8A-4147-A177-3AD203B41FA5}">
                      <a16:colId xmlns:a16="http://schemas.microsoft.com/office/drawing/2014/main" val="3631550232"/>
                    </a:ext>
                  </a:extLst>
                </a:gridCol>
              </a:tblGrid>
              <a:tr h="864908">
                <a:tc>
                  <a:txBody>
                    <a:bodyPr/>
                    <a:lstStyle/>
                    <a:p>
                      <a:pPr algn="l" fontAlgn="b"/>
                      <a:r>
                        <a:rPr lang="en-US" sz="1200" b="0" i="0" u="none" strike="noStrike" kern="1200" dirty="0">
                          <a:solidFill>
                            <a:srgbClr val="000000"/>
                          </a:solidFill>
                          <a:effectLst/>
                          <a:latin typeface="Century Gothic" panose="020B0502020202020204" pitchFamily="34" charset="0"/>
                          <a:ea typeface="+mn-ea"/>
                          <a:cs typeface="+mn-cs"/>
                        </a:rPr>
                        <a:t>I worry that the COVID-19 vaccine isn’t that effective because the CDC is now telling people they need booster shots.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kern="1200" dirty="0">
                        <a:solidFill>
                          <a:srgbClr val="000000"/>
                        </a:solidFill>
                        <a:effectLst/>
                        <a:latin typeface="Century Gothic" panose="020B0502020202020204" pitchFamily="34" charset="0"/>
                        <a:ea typeface="+mn-ea"/>
                        <a:cs typeface="+mn-cs"/>
                      </a:endParaRP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5855434"/>
                  </a:ext>
                </a:extLst>
              </a:tr>
              <a:tr h="864908">
                <a:tc>
                  <a:txBody>
                    <a:bodyPr/>
                    <a:lstStyle/>
                    <a:p>
                      <a:pPr algn="l" fontAlgn="b"/>
                      <a:r>
                        <a:rPr lang="en-US" sz="1200" b="0" i="0" u="none" strike="noStrike" kern="1200" dirty="0">
                          <a:solidFill>
                            <a:srgbClr val="000000"/>
                          </a:solidFill>
                          <a:effectLst/>
                          <a:latin typeface="Century Gothic" panose="020B0502020202020204" pitchFamily="34" charset="0"/>
                          <a:ea typeface="+mn-ea"/>
                          <a:cs typeface="+mn-cs"/>
                        </a:rPr>
                        <a:t>COVID-19 boosters are another effective way to fight this pandemic and prevent severe illness, hospitalization and death.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kern="1200" dirty="0">
                        <a:solidFill>
                          <a:srgbClr val="000000"/>
                        </a:solidFill>
                        <a:effectLst/>
                        <a:latin typeface="Century Gothic" panose="020B0502020202020204" pitchFamily="34" charset="0"/>
                        <a:ea typeface="+mn-ea"/>
                        <a:cs typeface="+mn-cs"/>
                      </a:endParaRP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8599027"/>
                  </a:ext>
                </a:extLst>
              </a:tr>
              <a:tr h="864908">
                <a:tc>
                  <a:txBody>
                    <a:bodyPr/>
                    <a:lstStyle/>
                    <a:p>
                      <a:pPr algn="l" fontAlgn="b"/>
                      <a:r>
                        <a:rPr lang="en-US" sz="1200" b="0" i="0" u="none" strike="noStrike" kern="1200" dirty="0">
                          <a:solidFill>
                            <a:srgbClr val="000000"/>
                          </a:solidFill>
                          <a:effectLst/>
                          <a:latin typeface="Century Gothic" panose="020B0502020202020204" pitchFamily="34" charset="0"/>
                          <a:ea typeface="+mn-ea"/>
                          <a:cs typeface="+mn-cs"/>
                        </a:rPr>
                        <a:t>COVID-19 boosters can help us win the fight against the pandemic by extending the vaccine’s effectiveness.</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kern="1200" dirty="0">
                        <a:solidFill>
                          <a:srgbClr val="000000"/>
                        </a:solidFill>
                        <a:effectLst/>
                        <a:latin typeface="Century Gothic" panose="020B0502020202020204" pitchFamily="34" charset="0"/>
                        <a:ea typeface="+mn-ea"/>
                        <a:cs typeface="+mn-cs"/>
                      </a:endParaRP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7553724"/>
                  </a:ext>
                </a:extLst>
              </a:tr>
              <a:tr h="864908">
                <a:tc>
                  <a:txBody>
                    <a:bodyPr/>
                    <a:lstStyle/>
                    <a:p>
                      <a:pPr algn="l" fontAlgn="b"/>
                      <a:r>
                        <a:rPr lang="en-US" sz="1200" b="0" i="0" u="none" strike="noStrike" kern="1200" dirty="0">
                          <a:solidFill>
                            <a:srgbClr val="000000"/>
                          </a:solidFill>
                          <a:effectLst/>
                          <a:latin typeface="Century Gothic" panose="020B0502020202020204" pitchFamily="34" charset="0"/>
                          <a:ea typeface="+mn-ea"/>
                          <a:cs typeface="+mn-cs"/>
                        </a:rPr>
                        <a:t>I want to get a COVID-19 booster shot to make sure I am protected against getting really sick, hospitalization and death. </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kern="1200" dirty="0">
                        <a:solidFill>
                          <a:srgbClr val="000000"/>
                        </a:solidFill>
                        <a:effectLst/>
                        <a:latin typeface="Century Gothic" panose="020B0502020202020204" pitchFamily="34" charset="0"/>
                        <a:ea typeface="+mn-ea"/>
                        <a:cs typeface="+mn-cs"/>
                      </a:endParaRP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6240675"/>
                  </a:ext>
                </a:extLst>
              </a:tr>
            </a:tbl>
          </a:graphicData>
        </a:graphic>
      </p:graphicFrame>
      <p:pic>
        <p:nvPicPr>
          <p:cNvPr id="3" name="Picture 2">
            <a:extLst>
              <a:ext uri="{FF2B5EF4-FFF2-40B4-BE49-F238E27FC236}">
                <a16:creationId xmlns:a16="http://schemas.microsoft.com/office/drawing/2014/main" id="{E77435E4-1721-471E-A88C-5E45AF0DE147}"/>
              </a:ext>
            </a:extLst>
          </p:cNvPr>
          <p:cNvPicPr>
            <a:picLocks noChangeAspect="1"/>
          </p:cNvPicPr>
          <p:nvPr/>
        </p:nvPicPr>
        <p:blipFill rotWithShape="1">
          <a:blip r:embed="rId3"/>
          <a:srcRect b="33142"/>
          <a:stretch/>
        </p:blipFill>
        <p:spPr>
          <a:xfrm>
            <a:off x="7912463" y="1210989"/>
            <a:ext cx="2270206" cy="455650"/>
          </a:xfrm>
          <a:prstGeom prst="rect">
            <a:avLst/>
          </a:prstGeom>
        </p:spPr>
      </p:pic>
      <p:graphicFrame>
        <p:nvGraphicFramePr>
          <p:cNvPr id="15" name="Chart 14">
            <a:extLst>
              <a:ext uri="{FF2B5EF4-FFF2-40B4-BE49-F238E27FC236}">
                <a16:creationId xmlns:a16="http://schemas.microsoft.com/office/drawing/2014/main" id="{B25BC8E4-10E5-454F-88E2-95114F6711D0}"/>
              </a:ext>
            </a:extLst>
          </p:cNvPr>
          <p:cNvGraphicFramePr/>
          <p:nvPr>
            <p:extLst>
              <p:ext uri="{D42A27DB-BD31-4B8C-83A1-F6EECF244321}">
                <p14:modId xmlns:p14="http://schemas.microsoft.com/office/powerpoint/2010/main" val="3537420790"/>
              </p:ext>
            </p:extLst>
          </p:nvPr>
        </p:nvGraphicFramePr>
        <p:xfrm>
          <a:off x="3219841" y="2308460"/>
          <a:ext cx="8502517" cy="3320023"/>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D3109FB8-7951-4B40-AEF2-BD0910EDC5EF}"/>
              </a:ext>
            </a:extLst>
          </p:cNvPr>
          <p:cNvSpPr txBox="1"/>
          <p:nvPr/>
        </p:nvSpPr>
        <p:spPr>
          <a:xfrm>
            <a:off x="638249" y="1848367"/>
            <a:ext cx="7103982" cy="307777"/>
          </a:xfrm>
          <a:prstGeom prst="rect">
            <a:avLst/>
          </a:prstGeom>
          <a:noFill/>
        </p:spPr>
        <p:txBody>
          <a:bodyPr wrap="square">
            <a:spAutoFit/>
          </a:bodyPr>
          <a:lstStyle>
            <a:defPPr>
              <a:defRPr lang="en-US"/>
            </a:defPPr>
            <a:lvl1pPr marR="0" lvl="0" indent="0" fontAlgn="b">
              <a:lnSpc>
                <a:spcPct val="100000"/>
              </a:lnSpc>
              <a:spcBef>
                <a:spcPts val="0"/>
              </a:spcBef>
              <a:spcAft>
                <a:spcPts val="0"/>
              </a:spcAft>
              <a:buClrTx/>
              <a:buSzTx/>
              <a:buFontTx/>
              <a:buNone/>
              <a:tabLst/>
              <a:defRPr sz="1400" b="1" i="0" u="none" strike="noStrike">
                <a:solidFill>
                  <a:schemeClr val="tx1">
                    <a:lumMod val="65000"/>
                    <a:lumOff val="35000"/>
                  </a:schemeClr>
                </a:solidFill>
                <a:effectLst/>
                <a:latin typeface="Century Gothic" panose="020B0502020202020204" pitchFamily="34" charset="0"/>
                <a:cs typeface="Arial" panose="020B0604020202020204" pitchFamily="34" charset="0"/>
              </a:defRPr>
            </a:lvl1pPr>
          </a:lstStyle>
          <a:p>
            <a:r>
              <a:rPr lang="en-US" dirty="0"/>
              <a:t>Vaccine Perceptions of Boosters</a:t>
            </a:r>
          </a:p>
        </p:txBody>
      </p:sp>
      <p:sp>
        <p:nvSpPr>
          <p:cNvPr id="21" name="Title 1">
            <a:extLst>
              <a:ext uri="{FF2B5EF4-FFF2-40B4-BE49-F238E27FC236}">
                <a16:creationId xmlns:a16="http://schemas.microsoft.com/office/drawing/2014/main" id="{5DE30BF4-2BD1-442E-8E23-9F96DBA53A60}"/>
              </a:ext>
            </a:extLst>
          </p:cNvPr>
          <p:cNvSpPr txBox="1">
            <a:spLocks/>
          </p:cNvSpPr>
          <p:nvPr/>
        </p:nvSpPr>
        <p:spPr>
          <a:xfrm>
            <a:off x="911012" y="970899"/>
            <a:ext cx="10868032" cy="695740"/>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endParaRPr lang="en-US" sz="1900" b="1" dirty="0">
              <a:solidFill>
                <a:srgbClr val="4D87A1"/>
              </a:solidFill>
              <a:latin typeface="Century Gothic" panose="020B0502020202020204" pitchFamily="34" charset="0"/>
              <a:ea typeface="+mn-ea"/>
              <a:cs typeface="+mn-cs"/>
            </a:endParaRPr>
          </a:p>
        </p:txBody>
      </p:sp>
      <p:sp>
        <p:nvSpPr>
          <p:cNvPr id="13" name="Title 1">
            <a:extLst>
              <a:ext uri="{FF2B5EF4-FFF2-40B4-BE49-F238E27FC236}">
                <a16:creationId xmlns:a16="http://schemas.microsoft.com/office/drawing/2014/main" id="{27B7B088-24D5-4903-B9CE-C7569D9DBBCE}"/>
              </a:ext>
            </a:extLst>
          </p:cNvPr>
          <p:cNvSpPr txBox="1">
            <a:spLocks/>
          </p:cNvSpPr>
          <p:nvPr/>
        </p:nvSpPr>
        <p:spPr>
          <a:xfrm>
            <a:off x="957029" y="923200"/>
            <a:ext cx="10868032" cy="1038971"/>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endParaRPr lang="en-US" sz="1600" dirty="0">
              <a:solidFill>
                <a:srgbClr val="4D87A1"/>
              </a:solidFill>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285A1F7E-C65E-4211-AFB0-53F8BDDD6F75}"/>
              </a:ext>
            </a:extLst>
          </p:cNvPr>
          <p:cNvSpPr txBox="1"/>
          <p:nvPr/>
        </p:nvSpPr>
        <p:spPr>
          <a:xfrm>
            <a:off x="10020185" y="999205"/>
            <a:ext cx="1964266" cy="707886"/>
          </a:xfrm>
          <a:prstGeom prst="rect">
            <a:avLst/>
          </a:prstGeom>
          <a:noFill/>
        </p:spPr>
        <p:txBody>
          <a:bodyPr wrap="square" rtlCol="0">
            <a:spAutoFit/>
          </a:bodyPr>
          <a:lstStyle/>
          <a:p>
            <a:r>
              <a:rPr lang="en-US" sz="1600" dirty="0"/>
              <a:t> </a:t>
            </a:r>
          </a:p>
          <a:p>
            <a:r>
              <a:rPr lang="en-US" sz="1200" b="1" dirty="0">
                <a:solidFill>
                  <a:schemeClr val="tx1">
                    <a:lumMod val="75000"/>
                    <a:lumOff val="25000"/>
                  </a:schemeClr>
                </a:solidFill>
                <a:latin typeface="Century Gothic" panose="020B0502020202020204" pitchFamily="34" charset="0"/>
              </a:rPr>
              <a:t>Total</a:t>
            </a:r>
          </a:p>
          <a:p>
            <a:r>
              <a:rPr lang="en-US" sz="1200" b="1" dirty="0">
                <a:solidFill>
                  <a:schemeClr val="tx1">
                    <a:lumMod val="75000"/>
                    <a:lumOff val="25000"/>
                  </a:schemeClr>
                </a:solidFill>
                <a:latin typeface="Century Gothic" panose="020B0502020202020204" pitchFamily="34" charset="0"/>
              </a:rPr>
              <a:t>Agree</a:t>
            </a:r>
          </a:p>
        </p:txBody>
      </p:sp>
      <p:sp>
        <p:nvSpPr>
          <p:cNvPr id="24" name="Title 1">
            <a:extLst>
              <a:ext uri="{FF2B5EF4-FFF2-40B4-BE49-F238E27FC236}">
                <a16:creationId xmlns:a16="http://schemas.microsoft.com/office/drawing/2014/main" id="{00FDBB94-D30E-47FE-81A0-797A3CBAA0AE}"/>
              </a:ext>
            </a:extLst>
          </p:cNvPr>
          <p:cNvSpPr txBox="1">
            <a:spLocks/>
          </p:cNvSpPr>
          <p:nvPr/>
        </p:nvSpPr>
        <p:spPr>
          <a:xfrm>
            <a:off x="638249" y="820900"/>
            <a:ext cx="10868032" cy="900080"/>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600" b="1" dirty="0">
                <a:solidFill>
                  <a:srgbClr val="4D87A1"/>
                </a:solidFill>
                <a:latin typeface="Century Gothic" panose="020B0502020202020204" pitchFamily="34" charset="0"/>
                <a:ea typeface="+mn-ea"/>
                <a:cs typeface="+mn-cs"/>
              </a:rPr>
              <a:t>The suggestion of boosters raises further suspicion of effectiveness in the unvaccinated while the vaccinated view them as yet another way to fight the pandemic.  </a:t>
            </a:r>
          </a:p>
        </p:txBody>
      </p:sp>
      <p:sp>
        <p:nvSpPr>
          <p:cNvPr id="11" name="TextBox 10">
            <a:extLst>
              <a:ext uri="{FF2B5EF4-FFF2-40B4-BE49-F238E27FC236}">
                <a16:creationId xmlns:a16="http://schemas.microsoft.com/office/drawing/2014/main" id="{170D7ADF-CB3F-4777-8425-A876AC863D61}"/>
              </a:ext>
            </a:extLst>
          </p:cNvPr>
          <p:cNvSpPr txBox="1"/>
          <p:nvPr/>
        </p:nvSpPr>
        <p:spPr>
          <a:xfrm>
            <a:off x="864740" y="6406814"/>
            <a:ext cx="10733831" cy="336567"/>
          </a:xfrm>
          <a:prstGeom prst="rect">
            <a:avLst/>
          </a:prstGeom>
          <a:noFill/>
        </p:spPr>
        <p:txBody>
          <a:bodyPr wrap="square" anchor="b">
            <a:spAutoFit/>
          </a:bodyPr>
          <a:lstStyle>
            <a:defPPr>
              <a:defRPr lang="en-US"/>
            </a:defPPr>
            <a:lvl1pPr>
              <a:lnSpc>
                <a:spcPts val="1040"/>
              </a:lnSpc>
              <a:defRPr sz="700" b="1">
                <a:solidFill>
                  <a:prstClr val="black">
                    <a:lumMod val="50000"/>
                    <a:lumOff val="50000"/>
                  </a:prstClr>
                </a:solidFill>
                <a:latin typeface="Century Gothic" panose="020B0502020202020204" pitchFamily="34" charset="0"/>
              </a:defRPr>
            </a:lvl1pPr>
          </a:lstStyle>
          <a:p>
            <a:r>
              <a:rPr lang="en-US" dirty="0"/>
              <a:t>BASE: </a:t>
            </a:r>
            <a:r>
              <a:rPr lang="en-US" b="0" dirty="0"/>
              <a:t>Unvaccinated/No appointment: Sep</a:t>
            </a:r>
            <a:r>
              <a:rPr lang="en-US" sz="700" b="0" dirty="0">
                <a:solidFill>
                  <a:prstClr val="black">
                    <a:lumMod val="50000"/>
                    <a:lumOff val="50000"/>
                  </a:prstClr>
                </a:solidFill>
                <a:latin typeface="Century Gothic" panose="020B0502020202020204" pitchFamily="34" charset="0"/>
              </a:rPr>
              <a:t>tember 2021: n=631;</a:t>
            </a:r>
            <a:r>
              <a:rPr lang="en-US" dirty="0"/>
              <a:t> BASE: </a:t>
            </a:r>
            <a:r>
              <a:rPr lang="en-US" b="0" dirty="0"/>
              <a:t>Vaccinated/Appointment: </a:t>
            </a:r>
            <a:r>
              <a:rPr lang="en-US" dirty="0"/>
              <a:t>Se</a:t>
            </a:r>
            <a:r>
              <a:rPr lang="en-US" sz="800" dirty="0"/>
              <a:t>p</a:t>
            </a:r>
            <a:r>
              <a:rPr lang="en-US" sz="800" dirty="0">
                <a:solidFill>
                  <a:prstClr val="black">
                    <a:lumMod val="50000"/>
                    <a:lumOff val="50000"/>
                  </a:prstClr>
                </a:solidFill>
                <a:latin typeface="Century Gothic" panose="020B0502020202020204" pitchFamily="34" charset="0"/>
              </a:rPr>
              <a:t>tember 2021: 891</a:t>
            </a:r>
            <a:r>
              <a:rPr lang="en-US" sz="800" b="0" dirty="0">
                <a:solidFill>
                  <a:prstClr val="black">
                    <a:lumMod val="50000"/>
                    <a:lumOff val="50000"/>
                  </a:prstClr>
                </a:solidFill>
                <a:latin typeface="Century Gothic" panose="020B0502020202020204" pitchFamily="34" charset="0"/>
              </a:rPr>
              <a:t> </a:t>
            </a:r>
          </a:p>
          <a:p>
            <a:r>
              <a:rPr lang="en-US" dirty="0"/>
              <a:t>NEW3Q6. </a:t>
            </a:r>
            <a:r>
              <a:rPr lang="en-US" b="0" dirty="0"/>
              <a:t>Below is another series of statements about COVID-19 based on recent news or events.  Please indicate the extent to which you agree or disagree with each using the scale shown.</a:t>
            </a:r>
          </a:p>
        </p:txBody>
      </p:sp>
      <p:graphicFrame>
        <p:nvGraphicFramePr>
          <p:cNvPr id="16" name="Chart 15">
            <a:extLst>
              <a:ext uri="{FF2B5EF4-FFF2-40B4-BE49-F238E27FC236}">
                <a16:creationId xmlns:a16="http://schemas.microsoft.com/office/drawing/2014/main" id="{83946489-4AAD-454F-B5DE-6EC85EE3ED1C}"/>
              </a:ext>
            </a:extLst>
          </p:cNvPr>
          <p:cNvGraphicFramePr/>
          <p:nvPr>
            <p:extLst>
              <p:ext uri="{D42A27DB-BD31-4B8C-83A1-F6EECF244321}">
                <p14:modId xmlns:p14="http://schemas.microsoft.com/office/powerpoint/2010/main" val="2631079155"/>
              </p:ext>
            </p:extLst>
          </p:nvPr>
        </p:nvGraphicFramePr>
        <p:xfrm>
          <a:off x="5258990" y="2434908"/>
          <a:ext cx="8502517" cy="4443443"/>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324375CC-D161-4A4E-B78A-41A0B1A0BEC9}"/>
              </a:ext>
            </a:extLst>
          </p:cNvPr>
          <p:cNvSpPr txBox="1"/>
          <p:nvPr/>
        </p:nvSpPr>
        <p:spPr>
          <a:xfrm>
            <a:off x="6882343" y="1848464"/>
            <a:ext cx="2380160" cy="523220"/>
          </a:xfrm>
          <a:prstGeom prst="rect">
            <a:avLst/>
          </a:prstGeom>
          <a:noFill/>
        </p:spPr>
        <p:txBody>
          <a:bodyPr wrap="square">
            <a:spAutoFit/>
          </a:bodyPr>
          <a:lstStyle/>
          <a:p>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rPr>
              <a:t>Among the </a:t>
            </a:r>
          </a:p>
          <a:p>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rPr>
              <a:t>Unvaccinated/No Appt. </a:t>
            </a:r>
            <a:endParaRPr lang="en-US" sz="1400" b="1" dirty="0">
              <a:latin typeface="Century Gothic" panose="020B0502020202020204" pitchFamily="34" charset="0"/>
            </a:endParaRPr>
          </a:p>
        </p:txBody>
      </p:sp>
      <p:sp>
        <p:nvSpPr>
          <p:cNvPr id="25" name="TextBox 24">
            <a:extLst>
              <a:ext uri="{FF2B5EF4-FFF2-40B4-BE49-F238E27FC236}">
                <a16:creationId xmlns:a16="http://schemas.microsoft.com/office/drawing/2014/main" id="{6D19A62B-3F72-433B-8284-E3FE3D6D7787}"/>
              </a:ext>
            </a:extLst>
          </p:cNvPr>
          <p:cNvSpPr txBox="1"/>
          <p:nvPr/>
        </p:nvSpPr>
        <p:spPr>
          <a:xfrm>
            <a:off x="9342198" y="1889285"/>
            <a:ext cx="2380160" cy="523220"/>
          </a:xfrm>
          <a:prstGeom prst="rect">
            <a:avLst/>
          </a:prstGeom>
          <a:noFill/>
        </p:spPr>
        <p:txBody>
          <a:bodyPr wrap="square">
            <a:spAutoFit/>
          </a:bodyPr>
          <a:lstStyle/>
          <a:p>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rPr>
              <a:t>Among the </a:t>
            </a:r>
          </a:p>
          <a:p>
            <a:r>
              <a:rPr lang="en-US" sz="1400" b="1" dirty="0">
                <a:solidFill>
                  <a:prstClr val="black"/>
                </a:solidFill>
                <a:latin typeface="Century Gothic" panose="020B0502020202020204" pitchFamily="34" charset="0"/>
              </a:rPr>
              <a:t>Vaccinated/Appt. </a:t>
            </a:r>
            <a:endParaRPr lang="en-US" sz="1400" b="1" dirty="0">
              <a:latin typeface="Century Gothic" panose="020B0502020202020204" pitchFamily="34" charset="0"/>
            </a:endParaRPr>
          </a:p>
        </p:txBody>
      </p:sp>
    </p:spTree>
    <p:extLst>
      <p:ext uri="{BB962C8B-B14F-4D97-AF65-F5344CB8AC3E}">
        <p14:creationId xmlns:p14="http://schemas.microsoft.com/office/powerpoint/2010/main" val="287514631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A2DFC80-5239-164C-AD22-8AEDE429126E}"/>
              </a:ext>
            </a:extLst>
          </p:cNvPr>
          <p:cNvSpPr txBox="1"/>
          <p:nvPr/>
        </p:nvSpPr>
        <p:spPr>
          <a:xfrm>
            <a:off x="1011551" y="1981596"/>
            <a:ext cx="1990267" cy="146193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Booster Intent by Recency of Vaccination</a:t>
            </a:r>
            <a:b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sz="1100" b="1" i="1" dirty="0">
                <a:solidFill>
                  <a:prstClr val="black"/>
                </a:solidFill>
                <a:latin typeface="Century Gothic" panose="020B0502020202020204" pitchFamily="34" charset="0"/>
              </a:rPr>
              <a:t>Bolded</a:t>
            </a:r>
            <a:r>
              <a:rPr lang="en-US" sz="1100" i="1" dirty="0">
                <a:solidFill>
                  <a:prstClr val="black"/>
                </a:solidFill>
                <a:latin typeface="Century Gothic" panose="020B0502020202020204" pitchFamily="34" charset="0"/>
              </a:rPr>
              <a:t> percentages are statistically significantly higher than non-bolded</a:t>
            </a:r>
            <a:endParaRPr kumimoji="0" lang="en-US"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Slide Number Placeholder 2">
            <a:extLst>
              <a:ext uri="{FF2B5EF4-FFF2-40B4-BE49-F238E27FC236}">
                <a16:creationId xmlns:a16="http://schemas.microsoft.com/office/drawing/2014/main" id="{67A12914-40D2-4374-9AB3-5B0632056BA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2A4BF8A4-789E-4940-9E2C-30D72F681379}"/>
              </a:ext>
            </a:extLst>
          </p:cNvPr>
          <p:cNvGraphicFramePr/>
          <p:nvPr/>
        </p:nvGraphicFramePr>
        <p:xfrm>
          <a:off x="1163854" y="2336837"/>
          <a:ext cx="11028146" cy="450575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9194D68-27AE-45E5-B7E6-4D216EAA9A69}"/>
              </a:ext>
            </a:extLst>
          </p:cNvPr>
          <p:cNvSpPr/>
          <p:nvPr/>
        </p:nvSpPr>
        <p:spPr>
          <a:xfrm>
            <a:off x="1011551" y="6101902"/>
            <a:ext cx="9298526" cy="593111"/>
          </a:xfrm>
          <a:prstGeom prst="rect">
            <a:avLst/>
          </a:prstGeom>
          <a:noFill/>
        </p:spPr>
        <p:txBody>
          <a:bodyPr wrap="square" anchor="b">
            <a:spAutoFit/>
          </a:bodyPr>
          <a:lstStyle/>
          <a:p>
            <a:pPr marL="0" marR="0" lvl="0" indent="0" algn="l" defTabSz="457200" rtl="0" eaLnBrk="1" fontAlgn="auto" latinLnBrk="0" hangingPunct="1">
              <a:lnSpc>
                <a:spcPts val="104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ts val="104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Base:</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  Fully vaccinated or partially vaccinated with one or two doses and do not say decided not to get a second vaccination shot (September n=</a:t>
            </a:r>
            <a:r>
              <a:rPr lang="en-US" sz="700" dirty="0">
                <a:solidFill>
                  <a:prstClr val="black">
                    <a:lumMod val="50000"/>
                    <a:lumOff val="50000"/>
                  </a:prstClr>
                </a:solidFill>
                <a:latin typeface="Century Gothic" panose="020B0502020202020204" pitchFamily="34" charset="0"/>
              </a:rPr>
              <a:t>867</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a:t>
            </a:r>
          </a:p>
          <a:p>
            <a:pPr marL="0" marR="0" lvl="0" indent="0" algn="l" defTabSz="457200" rtl="0" eaLnBrk="1" fontAlgn="auto" latinLnBrk="0" hangingPunct="1">
              <a:lnSpc>
                <a:spcPts val="104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NEW3Q2. </a:t>
            </a:r>
            <a:r>
              <a:rPr kumimoji="0" lang="en-US" sz="70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 As you may have heard, the US recently announced that booster shots could be available starting in late September for people around six to eight months after their initial shots. Which of the following best describes your decision whether to get a COVID-19 vaccine booster when it is available to you?</a:t>
            </a:r>
          </a:p>
        </p:txBody>
      </p:sp>
      <p:cxnSp>
        <p:nvCxnSpPr>
          <p:cNvPr id="24" name="Straight Connector 23">
            <a:extLst>
              <a:ext uri="{FF2B5EF4-FFF2-40B4-BE49-F238E27FC236}">
                <a16:creationId xmlns:a16="http://schemas.microsoft.com/office/drawing/2014/main" id="{17B1770C-9B3D-418E-8752-1E967ADA5F77}"/>
              </a:ext>
            </a:extLst>
          </p:cNvPr>
          <p:cNvCxnSpPr>
            <a:cxnSpLocks/>
          </p:cNvCxnSpPr>
          <p:nvPr/>
        </p:nvCxnSpPr>
        <p:spPr>
          <a:xfrm>
            <a:off x="1024703" y="4416859"/>
            <a:ext cx="10391442"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DF4E819-033D-4172-A5F5-EF93B551A3A5}"/>
              </a:ext>
            </a:extLst>
          </p:cNvPr>
          <p:cNvCxnSpPr>
            <a:cxnSpLocks/>
          </p:cNvCxnSpPr>
          <p:nvPr/>
        </p:nvCxnSpPr>
        <p:spPr>
          <a:xfrm>
            <a:off x="949532" y="1696021"/>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CDA1A79E-6A8F-46BE-8F5C-2BCD89CDBDFD}"/>
              </a:ext>
            </a:extLst>
          </p:cNvPr>
          <p:cNvSpPr txBox="1">
            <a:spLocks/>
          </p:cNvSpPr>
          <p:nvPr/>
        </p:nvSpPr>
        <p:spPr>
          <a:xfrm>
            <a:off x="949532" y="1080500"/>
            <a:ext cx="10868032" cy="406993"/>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lang="en-US" sz="1900" b="1" dirty="0">
                <a:solidFill>
                  <a:srgbClr val="4D87A1"/>
                </a:solidFill>
                <a:latin typeface="Century Gothic" panose="020B0502020202020204" pitchFamily="34" charset="0"/>
              </a:rPr>
              <a:t>Six in ten vaccinated North Carolinians say they are likely to get a booster when it is available to them, the number is much higher among those vaccinated earliest.  </a:t>
            </a:r>
            <a:endParaRPr kumimoji="0" lang="en-US" sz="1900" b="1" i="0" u="none" strike="noStrike" kern="1200" cap="none" spc="0" normalizeH="0" baseline="0" noProof="0" dirty="0">
              <a:ln>
                <a:noFill/>
              </a:ln>
              <a:solidFill>
                <a:srgbClr val="4D87A1"/>
              </a:solidFill>
              <a:effectLst/>
              <a:highlight>
                <a:srgbClr val="FFFF00"/>
              </a:highlight>
              <a:uLnTx/>
              <a:uFillTx/>
              <a:latin typeface="Century Gothic" panose="020B0502020202020204" pitchFamily="34" charset="0"/>
              <a:ea typeface="+mj-ea"/>
              <a:cs typeface="Arial" panose="020B0604020202020204" pitchFamily="34" charset="0"/>
            </a:endParaRPr>
          </a:p>
        </p:txBody>
      </p:sp>
      <p:sp>
        <p:nvSpPr>
          <p:cNvPr id="15" name="TextBox 14">
            <a:extLst>
              <a:ext uri="{FF2B5EF4-FFF2-40B4-BE49-F238E27FC236}">
                <a16:creationId xmlns:a16="http://schemas.microsoft.com/office/drawing/2014/main" id="{71BBCF94-4CED-48EE-820A-98F4F51D30B6}"/>
              </a:ext>
            </a:extLst>
          </p:cNvPr>
          <p:cNvSpPr txBox="1"/>
          <p:nvPr/>
        </p:nvSpPr>
        <p:spPr>
          <a:xfrm>
            <a:off x="1024703" y="3566567"/>
            <a:ext cx="1692230" cy="1938992"/>
          </a:xfrm>
          <a:prstGeom prst="rect">
            <a:avLst/>
          </a:prstGeom>
          <a:noFill/>
        </p:spPr>
        <p:txBody>
          <a:bodyPr wrap="square" rtlCol="0">
            <a:spAutoFit/>
          </a:bodyPr>
          <a:lstStyle/>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3494BA">
                    <a:lumMod val="50000"/>
                  </a:srgbClr>
                </a:solidFill>
                <a:effectLst/>
                <a:uLnTx/>
                <a:uFillTx/>
                <a:latin typeface="Century Gothic" panose="020B0502020202020204" pitchFamily="34" charset="0"/>
                <a:ea typeface="+mn-ea"/>
                <a:cs typeface="+mn-cs"/>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Probably/Definitely Get (NET)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3494BA">
                    <a:lumMod val="50000"/>
                  </a:srgb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Definitely get it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3494BA"/>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 get it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Don’t know</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3494BA">
                    <a:lumMod val="40000"/>
                    <a:lumOff val="60000"/>
                  </a:srgb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 not get it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3494BA">
                    <a:lumMod val="20000"/>
                    <a:lumOff val="80000"/>
                  </a:srgb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Definitely not get it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4F81BD"/>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Probably/Definitely Not (NET)</a:t>
            </a:r>
          </a:p>
        </p:txBody>
      </p:sp>
      <p:graphicFrame>
        <p:nvGraphicFramePr>
          <p:cNvPr id="9" name="Table 10">
            <a:extLst>
              <a:ext uri="{FF2B5EF4-FFF2-40B4-BE49-F238E27FC236}">
                <a16:creationId xmlns:a16="http://schemas.microsoft.com/office/drawing/2014/main" id="{D167ECFB-F8D9-4812-9315-4EC4C62933B2}"/>
              </a:ext>
            </a:extLst>
          </p:cNvPr>
          <p:cNvGraphicFramePr>
            <a:graphicFrameLocks noGrp="1"/>
          </p:cNvGraphicFramePr>
          <p:nvPr>
            <p:extLst>
              <p:ext uri="{D42A27DB-BD31-4B8C-83A1-F6EECF244321}">
                <p14:modId xmlns:p14="http://schemas.microsoft.com/office/powerpoint/2010/main" val="1070625668"/>
              </p:ext>
            </p:extLst>
          </p:nvPr>
        </p:nvGraphicFramePr>
        <p:xfrm>
          <a:off x="3119498" y="1926165"/>
          <a:ext cx="8014768" cy="701040"/>
        </p:xfrm>
        <a:graphic>
          <a:graphicData uri="http://schemas.openxmlformats.org/drawingml/2006/table">
            <a:tbl>
              <a:tblPr firstRow="1" bandRow="1">
                <a:tableStyleId>{5C22544A-7EE6-4342-B048-85BDC9FD1C3A}</a:tableStyleId>
              </a:tblPr>
              <a:tblGrid>
                <a:gridCol w="2003692">
                  <a:extLst>
                    <a:ext uri="{9D8B030D-6E8A-4147-A177-3AD203B41FA5}">
                      <a16:colId xmlns:a16="http://schemas.microsoft.com/office/drawing/2014/main" val="2628739953"/>
                    </a:ext>
                  </a:extLst>
                </a:gridCol>
                <a:gridCol w="2003692">
                  <a:extLst>
                    <a:ext uri="{9D8B030D-6E8A-4147-A177-3AD203B41FA5}">
                      <a16:colId xmlns:a16="http://schemas.microsoft.com/office/drawing/2014/main" val="3255404574"/>
                    </a:ext>
                  </a:extLst>
                </a:gridCol>
                <a:gridCol w="2003692">
                  <a:extLst>
                    <a:ext uri="{9D8B030D-6E8A-4147-A177-3AD203B41FA5}">
                      <a16:colId xmlns:a16="http://schemas.microsoft.com/office/drawing/2014/main" val="1387586208"/>
                    </a:ext>
                  </a:extLst>
                </a:gridCol>
                <a:gridCol w="2003692">
                  <a:extLst>
                    <a:ext uri="{9D8B030D-6E8A-4147-A177-3AD203B41FA5}">
                      <a16:colId xmlns:a16="http://schemas.microsoft.com/office/drawing/2014/main" val="139359871"/>
                    </a:ext>
                  </a:extLst>
                </a:gridCol>
              </a:tblGrid>
              <a:tr h="370840">
                <a:tc>
                  <a:txBody>
                    <a:bodyPr/>
                    <a:lstStyle/>
                    <a:p>
                      <a:pPr algn="ctr"/>
                      <a:r>
                        <a:rPr lang="en-US" sz="1400" b="1" dirty="0">
                          <a:solidFill>
                            <a:schemeClr val="tx1">
                              <a:lumMod val="75000"/>
                              <a:lumOff val="25000"/>
                            </a:schemeClr>
                          </a:solidFill>
                          <a:latin typeface="Century Gothic" panose="020B0502020202020204" pitchFamily="34" charset="0"/>
                        </a:rPr>
                        <a:t>Total</a:t>
                      </a:r>
                    </a:p>
                    <a:p>
                      <a:pPr algn="ctr"/>
                      <a:r>
                        <a:rPr lang="en-US" sz="1200" b="0" dirty="0">
                          <a:solidFill>
                            <a:schemeClr val="tx1">
                              <a:lumMod val="75000"/>
                              <a:lumOff val="25000"/>
                            </a:schemeClr>
                          </a:solidFill>
                          <a:latin typeface="Century Gothic" panose="020B0502020202020204" pitchFamily="34" charset="0"/>
                        </a:rPr>
                        <a:t>(September 2021) </a:t>
                      </a:r>
                    </a:p>
                    <a:p>
                      <a:pPr algn="ctr"/>
                      <a:r>
                        <a:rPr lang="en-US" sz="1200" b="0" dirty="0">
                          <a:solidFill>
                            <a:schemeClr val="tx1">
                              <a:lumMod val="75000"/>
                              <a:lumOff val="25000"/>
                            </a:schemeClr>
                          </a:solidFill>
                          <a:latin typeface="Century Gothic" panose="020B0502020202020204" pitchFamily="34" charset="0"/>
                        </a:rPr>
                        <a:t>N=867</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chemeClr val="tx1">
                              <a:lumMod val="75000"/>
                              <a:lumOff val="25000"/>
                            </a:schemeClr>
                          </a:solidFill>
                          <a:latin typeface="Century Gothic" panose="020B0502020202020204" pitchFamily="34" charset="0"/>
                        </a:rPr>
                        <a:t>Vaccinated </a:t>
                      </a:r>
                      <a:br>
                        <a:rPr lang="en-US" sz="1400" b="0" dirty="0">
                          <a:solidFill>
                            <a:schemeClr val="tx1">
                              <a:lumMod val="75000"/>
                              <a:lumOff val="25000"/>
                            </a:schemeClr>
                          </a:solidFill>
                          <a:latin typeface="Century Gothic" panose="020B0502020202020204" pitchFamily="34" charset="0"/>
                        </a:rPr>
                      </a:br>
                      <a:r>
                        <a:rPr lang="en-US" sz="1400" b="0" dirty="0">
                          <a:solidFill>
                            <a:schemeClr val="tx1">
                              <a:lumMod val="75000"/>
                              <a:lumOff val="25000"/>
                            </a:schemeClr>
                          </a:solidFill>
                          <a:latin typeface="Century Gothic" panose="020B0502020202020204" pitchFamily="34" charset="0"/>
                        </a:rPr>
                        <a:t>April or before</a:t>
                      </a:r>
                    </a:p>
                    <a:p>
                      <a:pPr algn="ctr"/>
                      <a:r>
                        <a:rPr lang="en-US" sz="1200" b="0" dirty="0">
                          <a:solidFill>
                            <a:schemeClr val="tx1">
                              <a:lumMod val="75000"/>
                              <a:lumOff val="25000"/>
                            </a:schemeClr>
                          </a:solidFill>
                          <a:latin typeface="Century Gothic" panose="020B0502020202020204" pitchFamily="34" charset="0"/>
                        </a:rPr>
                        <a:t>N=527</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chemeClr val="tx1">
                              <a:lumMod val="75000"/>
                              <a:lumOff val="25000"/>
                            </a:schemeClr>
                          </a:solidFill>
                          <a:latin typeface="Century Gothic" panose="020B0502020202020204" pitchFamily="34" charset="0"/>
                        </a:rPr>
                        <a:t>Vaccinated </a:t>
                      </a:r>
                      <a:br>
                        <a:rPr lang="en-US" sz="1400" b="0" dirty="0">
                          <a:solidFill>
                            <a:schemeClr val="tx1">
                              <a:lumMod val="75000"/>
                              <a:lumOff val="25000"/>
                            </a:schemeClr>
                          </a:solidFill>
                          <a:latin typeface="Century Gothic" panose="020B0502020202020204" pitchFamily="34" charset="0"/>
                        </a:rPr>
                      </a:br>
                      <a:r>
                        <a:rPr lang="en-US" sz="1400" b="0" dirty="0">
                          <a:solidFill>
                            <a:schemeClr val="tx1">
                              <a:lumMod val="75000"/>
                              <a:lumOff val="25000"/>
                            </a:schemeClr>
                          </a:solidFill>
                          <a:latin typeface="Century Gothic" panose="020B0502020202020204" pitchFamily="34" charset="0"/>
                        </a:rPr>
                        <a:t>May or June</a:t>
                      </a:r>
                    </a:p>
                    <a:p>
                      <a:pPr algn="ctr"/>
                      <a:r>
                        <a:rPr lang="en-US" sz="1200" b="0" dirty="0">
                          <a:solidFill>
                            <a:schemeClr val="tx1">
                              <a:lumMod val="75000"/>
                              <a:lumOff val="25000"/>
                            </a:schemeClr>
                          </a:solidFill>
                          <a:latin typeface="Century Gothic" panose="020B0502020202020204" pitchFamily="34" charset="0"/>
                        </a:rPr>
                        <a:t>N=195</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chemeClr val="tx1">
                              <a:lumMod val="75000"/>
                              <a:lumOff val="25000"/>
                            </a:schemeClr>
                          </a:solidFill>
                          <a:latin typeface="Century Gothic" panose="020B0502020202020204" pitchFamily="34" charset="0"/>
                        </a:rPr>
                        <a:t>Vaccinated</a:t>
                      </a:r>
                      <a:r>
                        <a:rPr lang="en-US" sz="1400" b="0" dirty="0">
                          <a:solidFill>
                            <a:schemeClr val="tx1">
                              <a:lumMod val="75000"/>
                              <a:lumOff val="25000"/>
                            </a:schemeClr>
                          </a:solidFill>
                          <a:latin typeface="Century Gothic" panose="020B0502020202020204" pitchFamily="34" charset="0"/>
                        </a:rPr>
                        <a:t> </a:t>
                      </a:r>
                      <a:br>
                        <a:rPr lang="en-US" sz="1400" b="0" dirty="0">
                          <a:solidFill>
                            <a:schemeClr val="tx1">
                              <a:lumMod val="75000"/>
                              <a:lumOff val="25000"/>
                            </a:schemeClr>
                          </a:solidFill>
                          <a:latin typeface="Century Gothic" panose="020B0502020202020204" pitchFamily="34" charset="0"/>
                        </a:rPr>
                      </a:br>
                      <a:r>
                        <a:rPr lang="en-US" sz="1400" b="0" dirty="0">
                          <a:solidFill>
                            <a:schemeClr val="tx1">
                              <a:lumMod val="75000"/>
                              <a:lumOff val="25000"/>
                            </a:schemeClr>
                          </a:solidFill>
                          <a:latin typeface="Century Gothic" panose="020B0502020202020204" pitchFamily="34" charset="0"/>
                        </a:rPr>
                        <a:t>July to September</a:t>
                      </a:r>
                    </a:p>
                    <a:p>
                      <a:pPr algn="ctr"/>
                      <a:r>
                        <a:rPr lang="en-US" sz="1200" b="0" dirty="0">
                          <a:solidFill>
                            <a:schemeClr val="tx1">
                              <a:lumMod val="75000"/>
                              <a:lumOff val="25000"/>
                            </a:schemeClr>
                          </a:solidFill>
                          <a:latin typeface="Century Gothic" panose="020B0502020202020204" pitchFamily="34" charset="0"/>
                        </a:rPr>
                        <a:t>N=139</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2440779"/>
                  </a:ext>
                </a:extLst>
              </a:tr>
            </a:tbl>
          </a:graphicData>
        </a:graphic>
      </p:graphicFrame>
      <p:cxnSp>
        <p:nvCxnSpPr>
          <p:cNvPr id="17" name="Straight Connector 16">
            <a:extLst>
              <a:ext uri="{FF2B5EF4-FFF2-40B4-BE49-F238E27FC236}">
                <a16:creationId xmlns:a16="http://schemas.microsoft.com/office/drawing/2014/main" id="{D633176A-DBA2-478D-B063-28B8414A851D}"/>
              </a:ext>
            </a:extLst>
          </p:cNvPr>
          <p:cNvCxnSpPr/>
          <p:nvPr/>
        </p:nvCxnSpPr>
        <p:spPr>
          <a:xfrm>
            <a:off x="5139530" y="1926165"/>
            <a:ext cx="0" cy="3617018"/>
          </a:xfrm>
          <a:prstGeom prst="line">
            <a:avLst/>
          </a:prstGeom>
          <a:ln w="1270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3" name="Chart 12">
            <a:extLst>
              <a:ext uri="{FF2B5EF4-FFF2-40B4-BE49-F238E27FC236}">
                <a16:creationId xmlns:a16="http://schemas.microsoft.com/office/drawing/2014/main" id="{97A4A1C1-17AF-4946-B34C-5745BE32A06D}"/>
              </a:ext>
            </a:extLst>
          </p:cNvPr>
          <p:cNvGraphicFramePr/>
          <p:nvPr>
            <p:extLst>
              <p:ext uri="{D42A27DB-BD31-4B8C-83A1-F6EECF244321}">
                <p14:modId xmlns:p14="http://schemas.microsoft.com/office/powerpoint/2010/main" val="255540697"/>
              </p:ext>
            </p:extLst>
          </p:nvPr>
        </p:nvGraphicFramePr>
        <p:xfrm>
          <a:off x="2577781" y="152628"/>
          <a:ext cx="8602667" cy="56878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871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a:extLst>
              <a:ext uri="{FF2B5EF4-FFF2-40B4-BE49-F238E27FC236}">
                <a16:creationId xmlns:a16="http://schemas.microsoft.com/office/drawing/2014/main" id="{212574B0-5EE3-4496-AADD-7838ABB57318}"/>
              </a:ext>
            </a:extLst>
          </p:cNvPr>
          <p:cNvGraphicFramePr/>
          <p:nvPr/>
        </p:nvGraphicFramePr>
        <p:xfrm>
          <a:off x="3033183" y="1210400"/>
          <a:ext cx="7274101" cy="5942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Table 22">
            <a:extLst>
              <a:ext uri="{FF2B5EF4-FFF2-40B4-BE49-F238E27FC236}">
                <a16:creationId xmlns:a16="http://schemas.microsoft.com/office/drawing/2014/main" id="{17CB297C-572F-4256-972B-8CD2CF08D8E5}"/>
              </a:ext>
            </a:extLst>
          </p:cNvPr>
          <p:cNvGraphicFramePr>
            <a:graphicFrameLocks noGrp="1"/>
          </p:cNvGraphicFramePr>
          <p:nvPr/>
        </p:nvGraphicFramePr>
        <p:xfrm>
          <a:off x="3240201" y="2141443"/>
          <a:ext cx="6742465" cy="1085850"/>
        </p:xfrm>
        <a:graphic>
          <a:graphicData uri="http://schemas.openxmlformats.org/drawingml/2006/table">
            <a:tbl>
              <a:tblPr firstRow="1" bandRow="1">
                <a:tableStyleId>{5C22544A-7EE6-4342-B048-85BDC9FD1C3A}</a:tableStyleId>
              </a:tblPr>
              <a:tblGrid>
                <a:gridCol w="488421">
                  <a:extLst>
                    <a:ext uri="{9D8B030D-6E8A-4147-A177-3AD203B41FA5}">
                      <a16:colId xmlns:a16="http://schemas.microsoft.com/office/drawing/2014/main" val="3645618989"/>
                    </a:ext>
                  </a:extLst>
                </a:gridCol>
                <a:gridCol w="1978673">
                  <a:extLst>
                    <a:ext uri="{9D8B030D-6E8A-4147-A177-3AD203B41FA5}">
                      <a16:colId xmlns:a16="http://schemas.microsoft.com/office/drawing/2014/main" val="2804522045"/>
                    </a:ext>
                  </a:extLst>
                </a:gridCol>
                <a:gridCol w="1329524">
                  <a:extLst>
                    <a:ext uri="{9D8B030D-6E8A-4147-A177-3AD203B41FA5}">
                      <a16:colId xmlns:a16="http://schemas.microsoft.com/office/drawing/2014/main" val="1608082513"/>
                    </a:ext>
                  </a:extLst>
                </a:gridCol>
                <a:gridCol w="1638300">
                  <a:extLst>
                    <a:ext uri="{9D8B030D-6E8A-4147-A177-3AD203B41FA5}">
                      <a16:colId xmlns:a16="http://schemas.microsoft.com/office/drawing/2014/main" val="2369623995"/>
                    </a:ext>
                  </a:extLst>
                </a:gridCol>
                <a:gridCol w="1307547">
                  <a:extLst>
                    <a:ext uri="{9D8B030D-6E8A-4147-A177-3AD203B41FA5}">
                      <a16:colId xmlns:a16="http://schemas.microsoft.com/office/drawing/2014/main" val="1101851897"/>
                    </a:ext>
                  </a:extLst>
                </a:gridCol>
              </a:tblGrid>
              <a:tr h="635358">
                <a:tc>
                  <a:txBody>
                    <a:bodyPr/>
                    <a:lstStyle/>
                    <a:p>
                      <a:pPr marL="0" algn="ctr" defTabSz="457200" rtl="0" eaLnBrk="1" fontAlgn="b" latinLnBrk="0" hangingPunct="1"/>
                      <a:endParaRPr lang="en-US" sz="900" b="1" i="0" u="none" strike="noStrike" kern="1200" dirty="0">
                        <a:solidFill>
                          <a:schemeClr val="accent1"/>
                        </a:solidFill>
                        <a:effectLst/>
                        <a:latin typeface="Century Gothic" panose="020B0502020202020204" pitchFamily="34" charset="0"/>
                        <a:ea typeface="+mn-ea"/>
                        <a:cs typeface="+mn-cs"/>
                      </a:endParaRPr>
                    </a:p>
                  </a:txBody>
                  <a:tcPr marL="9525" marR="9525" marT="9525"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1000" b="1" i="0" u="none" strike="noStrike" kern="1200" dirty="0">
                        <a:solidFill>
                          <a:schemeClr val="accent1"/>
                        </a:solidFill>
                        <a:effectLst/>
                        <a:latin typeface="Century Gothic" panose="020B0502020202020204" pitchFamily="34" charset="0"/>
                        <a:ea typeface="+mn-ea"/>
                        <a:cs typeface="+mn-cs"/>
                      </a:endParaRPr>
                    </a:p>
                  </a:txBody>
                  <a:tcPr marL="9525" marR="9525" marT="9525"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kern="1200" dirty="0">
                          <a:solidFill>
                            <a:schemeClr val="accent1"/>
                          </a:solidFill>
                          <a:effectLst/>
                          <a:latin typeface="Century Gothic" panose="020B0502020202020204" pitchFamily="34" charset="0"/>
                          <a:ea typeface="+mn-ea"/>
                          <a:cs typeface="+mn-cs"/>
                        </a:rPr>
                        <a:t>TOTAL</a:t>
                      </a:r>
                    </a:p>
                    <a:p>
                      <a:pPr marL="0" marR="0" lvl="0" indent="0" algn="ctr" defTabSz="457200" rtl="0" eaLnBrk="1" fontAlgn="b" latinLnBrk="0" hangingPunct="1">
                        <a:lnSpc>
                          <a:spcPct val="100000"/>
                        </a:lnSpc>
                        <a:spcBef>
                          <a:spcPts val="0"/>
                        </a:spcBef>
                        <a:spcAft>
                          <a:spcPts val="0"/>
                        </a:spcAft>
                        <a:buClrTx/>
                        <a:buSzTx/>
                        <a:buFontTx/>
                        <a:buNone/>
                        <a:tabLst/>
                        <a:defRPr/>
                      </a:pPr>
                      <a:br>
                        <a:rPr lang="en-US" sz="1200" b="1" i="0" u="none" strike="noStrike" dirty="0">
                          <a:solidFill>
                            <a:schemeClr val="accent1"/>
                          </a:solidFill>
                          <a:effectLst/>
                          <a:latin typeface="Century Gothic" panose="020B0502020202020204" pitchFamily="34" charset="0"/>
                        </a:rPr>
                      </a:br>
                      <a:r>
                        <a:rPr lang="en-US" sz="1200" b="1" i="0" u="none" strike="noStrike" dirty="0">
                          <a:solidFill>
                            <a:schemeClr val="accent1"/>
                          </a:solidFill>
                          <a:effectLst/>
                          <a:latin typeface="Century Gothic" panose="020B0502020202020204" pitchFamily="34" charset="0"/>
                        </a:rPr>
                        <a:t>Sept. 2021</a:t>
                      </a:r>
                    </a:p>
                    <a:p>
                      <a:pPr marL="0" marR="0" lvl="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kern="1200" dirty="0">
                          <a:solidFill>
                            <a:schemeClr val="accent1"/>
                          </a:solidFill>
                          <a:effectLst/>
                          <a:latin typeface="Century Gothic" panose="020B0502020202020204" pitchFamily="34" charset="0"/>
                          <a:ea typeface="+mn-ea"/>
                          <a:cs typeface="+mn-cs"/>
                        </a:rPr>
                        <a:t>(n=1522)</a:t>
                      </a:r>
                    </a:p>
                  </a:txBody>
                  <a:tcPr marL="9525" marR="9525" marT="9525"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accent1"/>
                          </a:solidFill>
                          <a:effectLst/>
                          <a:latin typeface="Century Gothic" panose="020B0502020202020204" pitchFamily="34" charset="0"/>
                        </a:rPr>
                        <a:t>COVID-19 Vaccinated </a:t>
                      </a:r>
                      <a:br>
                        <a:rPr lang="en-US" sz="1200" b="1" i="0" u="none" strike="noStrike" dirty="0">
                          <a:solidFill>
                            <a:schemeClr val="accent1"/>
                          </a:solidFill>
                          <a:effectLst/>
                          <a:latin typeface="Century Gothic" panose="020B0502020202020204" pitchFamily="34" charset="0"/>
                        </a:rPr>
                      </a:br>
                      <a:r>
                        <a:rPr lang="en-US" sz="1200" b="1" i="0" u="none" strike="noStrike" dirty="0">
                          <a:solidFill>
                            <a:schemeClr val="accent1"/>
                          </a:solidFill>
                          <a:effectLst/>
                          <a:latin typeface="Century Gothic" panose="020B0502020202020204" pitchFamily="34" charset="0"/>
                        </a:rPr>
                        <a:t>Sept. 2021</a:t>
                      </a:r>
                    </a:p>
                    <a:p>
                      <a:pPr marL="0" marR="0" lvl="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kern="1200" dirty="0">
                          <a:solidFill>
                            <a:schemeClr val="accent1"/>
                          </a:solidFill>
                          <a:effectLst/>
                          <a:latin typeface="Century Gothic" panose="020B0502020202020204" pitchFamily="34" charset="0"/>
                          <a:ea typeface="+mn-ea"/>
                          <a:cs typeface="+mn-cs"/>
                        </a:rPr>
                        <a:t>(n=891)</a:t>
                      </a:r>
                    </a:p>
                    <a:p>
                      <a:pPr marL="0" marR="0" lvl="0" indent="0" algn="ctr" defTabSz="457200" rtl="0" eaLnBrk="1" fontAlgn="b" latinLnBrk="0" hangingPunct="1">
                        <a:lnSpc>
                          <a:spcPct val="100000"/>
                        </a:lnSpc>
                        <a:spcBef>
                          <a:spcPts val="0"/>
                        </a:spcBef>
                        <a:spcAft>
                          <a:spcPts val="0"/>
                        </a:spcAft>
                        <a:buClrTx/>
                        <a:buSzTx/>
                        <a:buFontTx/>
                        <a:buNone/>
                        <a:tabLst/>
                        <a:defRPr/>
                      </a:pPr>
                      <a:endParaRPr lang="en-US" sz="1200" b="1" i="0" u="none" strike="noStrike" kern="1200" dirty="0">
                        <a:solidFill>
                          <a:schemeClr val="accent1"/>
                        </a:solidFill>
                        <a:effectLst/>
                        <a:latin typeface="Century Gothic" panose="020B0502020202020204" pitchFamily="34" charset="0"/>
                        <a:ea typeface="+mn-ea"/>
                        <a:cs typeface="+mn-cs"/>
                      </a:endParaRPr>
                    </a:p>
                  </a:txBody>
                  <a:tcPr marL="9525" marR="9525" marT="9525"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accent1"/>
                          </a:solidFill>
                          <a:effectLst/>
                          <a:latin typeface="Century Gothic" panose="020B0502020202020204" pitchFamily="34" charset="0"/>
                        </a:rPr>
                        <a:t>COVID-19 Unvaccinated</a:t>
                      </a:r>
                      <a:endParaRPr lang="en-US" sz="1200" b="1" i="0" u="none" strike="noStrike" kern="1200" dirty="0">
                        <a:solidFill>
                          <a:schemeClr val="accent1"/>
                        </a:solidFill>
                        <a:effectLst/>
                        <a:latin typeface="Century Gothic" panose="020B0502020202020204" pitchFamily="34" charset="0"/>
                        <a:ea typeface="+mn-ea"/>
                        <a:cs typeface="+mn-cs"/>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accent1"/>
                          </a:solidFill>
                          <a:effectLst/>
                          <a:latin typeface="Century Gothic" panose="020B0502020202020204" pitchFamily="34" charset="0"/>
                        </a:rPr>
                        <a:t>Sept. 2021</a:t>
                      </a:r>
                    </a:p>
                    <a:p>
                      <a:pPr marL="0" marR="0" lvl="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kern="1200" dirty="0">
                          <a:solidFill>
                            <a:schemeClr val="accent1"/>
                          </a:solidFill>
                          <a:effectLst/>
                          <a:latin typeface="Century Gothic" panose="020B0502020202020204" pitchFamily="34" charset="0"/>
                          <a:ea typeface="+mn-ea"/>
                          <a:cs typeface="+mn-cs"/>
                        </a:rPr>
                        <a:t>(n=631)</a:t>
                      </a:r>
                    </a:p>
                  </a:txBody>
                  <a:tcPr marL="9525" marR="9525" marT="9525"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9394259"/>
                  </a:ext>
                </a:extLst>
              </a:tr>
              <a:tr h="59643">
                <a:tc>
                  <a:txBody>
                    <a:bodyPr/>
                    <a:lstStyle/>
                    <a:p>
                      <a:pPr algn="ctr" fontAlgn="b"/>
                      <a:endParaRPr lang="en-US" sz="1000" b="0" i="0" u="none" strike="noStrike" dirty="0">
                        <a:solidFill>
                          <a:schemeClr val="accent1"/>
                        </a:solidFill>
                        <a:effectLst/>
                        <a:latin typeface="Century Gothic" panose="020B0502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chemeClr val="accent1"/>
                        </a:solidFill>
                        <a:effectLst/>
                        <a:latin typeface="Century Gothic" panose="020B0502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chemeClr val="accent1"/>
                        </a:solidFill>
                        <a:effectLst/>
                        <a:latin typeface="Century Gothic" panose="020B0502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chemeClr val="accent1"/>
                        </a:solidFill>
                        <a:effectLst/>
                        <a:latin typeface="Century Gothic" panose="020B0502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chemeClr val="accent1"/>
                        </a:solidFill>
                        <a:effectLst/>
                        <a:latin typeface="Century Gothic" panose="020B0502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7407410"/>
                  </a:ext>
                </a:extLst>
              </a:tr>
            </a:tbl>
          </a:graphicData>
        </a:graphic>
      </p:graphicFrame>
      <p:sp>
        <p:nvSpPr>
          <p:cNvPr id="3" name="Slide Number Placeholder 2">
            <a:extLst>
              <a:ext uri="{FF2B5EF4-FFF2-40B4-BE49-F238E27FC236}">
                <a16:creationId xmlns:a16="http://schemas.microsoft.com/office/drawing/2014/main" id="{67A12914-40D2-4374-9AB3-5B0632056BA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2A4BF8A4-789E-4940-9E2C-30D72F681379}"/>
              </a:ext>
            </a:extLst>
          </p:cNvPr>
          <p:cNvGraphicFramePr/>
          <p:nvPr/>
        </p:nvGraphicFramePr>
        <p:xfrm>
          <a:off x="1163854" y="2252419"/>
          <a:ext cx="7067992" cy="450575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9194D68-27AE-45E5-B7E6-4D216EAA9A69}"/>
              </a:ext>
            </a:extLst>
          </p:cNvPr>
          <p:cNvSpPr/>
          <p:nvPr/>
        </p:nvSpPr>
        <p:spPr>
          <a:xfrm>
            <a:off x="852193" y="6424336"/>
            <a:ext cx="9298526" cy="336567"/>
          </a:xfrm>
          <a:prstGeom prst="rect">
            <a:avLst/>
          </a:prstGeom>
          <a:noFill/>
        </p:spPr>
        <p:txBody>
          <a:bodyPr wrap="square" anchor="b">
            <a:spAutoFit/>
          </a:bodyPr>
          <a:lstStyle/>
          <a:p>
            <a:pPr>
              <a:lnSpc>
                <a:spcPts val="1040"/>
              </a:lnSpc>
            </a:pPr>
            <a:r>
              <a:rPr lang="en-US" sz="700" dirty="0">
                <a:solidFill>
                  <a:schemeClr val="tx1">
                    <a:lumMod val="50000"/>
                    <a:lumOff val="50000"/>
                  </a:schemeClr>
                </a:solidFill>
                <a:latin typeface="Century Gothic" panose="020B0502020202020204" pitchFamily="34" charset="0"/>
              </a:rPr>
              <a:t>Base:  September 2021 Total N=1522; Vaccinated/scheduled to be vaccinated (n=891); Unvaccinated/no appointment (n=631)</a:t>
            </a:r>
            <a:br>
              <a:rPr lang="en-US" sz="700" dirty="0">
                <a:solidFill>
                  <a:schemeClr val="tx1">
                    <a:lumMod val="50000"/>
                    <a:lumOff val="50000"/>
                  </a:schemeClr>
                </a:solidFill>
                <a:latin typeface="Century Gothic" panose="020B0502020202020204" pitchFamily="34" charset="0"/>
              </a:rPr>
            </a:br>
            <a:r>
              <a:rPr lang="en-US" sz="700" b="1" dirty="0">
                <a:solidFill>
                  <a:schemeClr val="tx1">
                    <a:lumMod val="50000"/>
                    <a:lumOff val="50000"/>
                  </a:schemeClr>
                </a:solidFill>
                <a:latin typeface="Century Gothic" panose="020B0502020202020204" pitchFamily="34" charset="0"/>
              </a:rPr>
              <a:t>NEW3Q16</a:t>
            </a:r>
            <a:r>
              <a:rPr lang="en-US" sz="700" dirty="0">
                <a:solidFill>
                  <a:schemeClr val="tx1">
                    <a:lumMod val="50000"/>
                    <a:lumOff val="50000"/>
                  </a:schemeClr>
                </a:solidFill>
                <a:latin typeface="Century Gothic" panose="020B0502020202020204" pitchFamily="34" charset="0"/>
              </a:rPr>
              <a:t>. Which of the following best describes your expectations for getting a flu shot this fall?    </a:t>
            </a:r>
          </a:p>
        </p:txBody>
      </p:sp>
      <p:cxnSp>
        <p:nvCxnSpPr>
          <p:cNvPr id="24" name="Straight Connector 23">
            <a:extLst>
              <a:ext uri="{FF2B5EF4-FFF2-40B4-BE49-F238E27FC236}">
                <a16:creationId xmlns:a16="http://schemas.microsoft.com/office/drawing/2014/main" id="{17B1770C-9B3D-418E-8752-1E967ADA5F77}"/>
              </a:ext>
            </a:extLst>
          </p:cNvPr>
          <p:cNvCxnSpPr>
            <a:cxnSpLocks/>
          </p:cNvCxnSpPr>
          <p:nvPr/>
        </p:nvCxnSpPr>
        <p:spPr>
          <a:xfrm>
            <a:off x="2514600" y="4614757"/>
            <a:ext cx="7792684"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DF4E819-033D-4172-A5F5-EF93B551A3A5}"/>
              </a:ext>
            </a:extLst>
          </p:cNvPr>
          <p:cNvCxnSpPr>
            <a:cxnSpLocks/>
          </p:cNvCxnSpPr>
          <p:nvPr/>
        </p:nvCxnSpPr>
        <p:spPr>
          <a:xfrm>
            <a:off x="949532" y="1696021"/>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CDA1A79E-6A8F-46BE-8F5C-2BCD89CDBDFD}"/>
              </a:ext>
            </a:extLst>
          </p:cNvPr>
          <p:cNvSpPr txBox="1">
            <a:spLocks/>
          </p:cNvSpPr>
          <p:nvPr/>
        </p:nvSpPr>
        <p:spPr>
          <a:xfrm>
            <a:off x="1010837" y="993658"/>
            <a:ext cx="10868032" cy="822083"/>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lang="en-US" sz="1800" b="1" dirty="0">
                <a:solidFill>
                  <a:srgbClr val="4D87A1"/>
                </a:solidFill>
                <a:latin typeface="Century Gothic" panose="020B0502020202020204" pitchFamily="34" charset="0"/>
              </a:rPr>
              <a:t>Significantly more COVID-19 vaccinated North Carolina adults have already or expect to get the flu vaccine this fall compared to those who are unvaccinated for COVID-19.</a:t>
            </a:r>
            <a:endParaRPr kumimoji="0" lang="en-US" sz="1800" b="1" i="0" u="none" strike="noStrike" kern="1200" cap="none" spc="0" normalizeH="0" baseline="0" noProof="0" dirty="0">
              <a:ln>
                <a:noFill/>
              </a:ln>
              <a:solidFill>
                <a:srgbClr val="4D87A1"/>
              </a:solidFill>
              <a:effectLst/>
              <a:highlight>
                <a:srgbClr val="FFFF00"/>
              </a:highlight>
              <a:uLnTx/>
              <a:uFillTx/>
              <a:latin typeface="Century Gothic" panose="020B0502020202020204" pitchFamily="34" charset="0"/>
              <a:ea typeface="+mj-ea"/>
              <a:cs typeface="Arial" panose="020B0604020202020204" pitchFamily="34" charset="0"/>
            </a:endParaRPr>
          </a:p>
        </p:txBody>
      </p:sp>
      <p:sp>
        <p:nvSpPr>
          <p:cNvPr id="33" name="TextBox 32">
            <a:extLst>
              <a:ext uri="{FF2B5EF4-FFF2-40B4-BE49-F238E27FC236}">
                <a16:creationId xmlns:a16="http://schemas.microsoft.com/office/drawing/2014/main" id="{8F63C7F1-F1B8-4027-8FC3-715E6701009F}"/>
              </a:ext>
            </a:extLst>
          </p:cNvPr>
          <p:cNvSpPr txBox="1"/>
          <p:nvPr/>
        </p:nvSpPr>
        <p:spPr>
          <a:xfrm>
            <a:off x="2750434" y="3395918"/>
            <a:ext cx="1933263" cy="2477601"/>
          </a:xfrm>
          <a:prstGeom prst="rect">
            <a:avLst/>
          </a:prstGeom>
          <a:noFill/>
        </p:spPr>
        <p:txBody>
          <a:bodyPr wrap="square" rtlCol="0">
            <a:spAutoFit/>
          </a:bodyPr>
          <a:lstStyle/>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3494BA">
                    <a:lumMod val="50000"/>
                  </a:srgbClr>
                </a:solidFill>
                <a:effectLst/>
                <a:uLnTx/>
                <a:uFillTx/>
                <a:latin typeface="Century Gothic" panose="020B0502020202020204" pitchFamily="34" charset="0"/>
                <a:ea typeface="+mn-ea"/>
                <a:cs typeface="+mn-cs"/>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Already Have or Prob/Definitely Will Get Flu Shot (NET)</a:t>
            </a:r>
          </a:p>
          <a:p>
            <a:pPr marL="227013" indent="-227013">
              <a:spcBef>
                <a:spcPts val="600"/>
              </a:spcBef>
              <a:defRPr/>
            </a:pPr>
            <a:r>
              <a:rPr kumimoji="0" lang="en-US" sz="1000" b="0" i="0" u="none" strike="noStrike" kern="1200" cap="none" spc="0" normalizeH="0" baseline="0" noProof="0" dirty="0">
                <a:ln>
                  <a:noFill/>
                </a:ln>
                <a:effectLst/>
                <a:uLnTx/>
                <a:uFillTx/>
                <a:latin typeface="Century Gothic" panose="020B0502020202020204" pitchFamily="34" charset="0"/>
                <a:ea typeface="+mn-ea"/>
                <a:cs typeface="+mn-cs"/>
                <a:sym typeface="Wingdings" panose="05000000000000000000" pitchFamily="2" charset="2"/>
              </a:rPr>
              <a:t> 	Already got a flu shot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3494BA">
                    <a:lumMod val="50000"/>
                  </a:srgb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Definitely will</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3494BA"/>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 will</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Don’t know/Prefer not to Say (NET)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B9CDE5"/>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 not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DCE6F2"/>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Definitely not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4F81BD"/>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Probably/Definitely Not (NET)</a:t>
            </a:r>
          </a:p>
        </p:txBody>
      </p:sp>
      <p:sp>
        <p:nvSpPr>
          <p:cNvPr id="35" name="TextBox 34">
            <a:extLst>
              <a:ext uri="{FF2B5EF4-FFF2-40B4-BE49-F238E27FC236}">
                <a16:creationId xmlns:a16="http://schemas.microsoft.com/office/drawing/2014/main" id="{4D7C4517-BBBC-42EB-919E-0348F6B5E359}"/>
              </a:ext>
            </a:extLst>
          </p:cNvPr>
          <p:cNvSpPr txBox="1"/>
          <p:nvPr/>
        </p:nvSpPr>
        <p:spPr>
          <a:xfrm>
            <a:off x="1257301" y="2132699"/>
            <a:ext cx="3869528" cy="104644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Expectation for Getting a Flu Shot This Fall</a:t>
            </a:r>
            <a:b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lang="en-US" sz="1000" b="1" i="1" dirty="0">
                <a:solidFill>
                  <a:prstClr val="black"/>
                </a:solidFill>
                <a:latin typeface="Century Gothic" panose="020B0502020202020204" pitchFamily="34" charset="0"/>
              </a:rPr>
            </a:br>
            <a:r>
              <a:rPr lang="en-US" sz="1200" b="1" i="1" dirty="0">
                <a:solidFill>
                  <a:prstClr val="black"/>
                </a:solidFill>
                <a:latin typeface="Century Gothic" panose="020B0502020202020204" pitchFamily="34" charset="0"/>
              </a:rPr>
              <a:t>Bolded</a:t>
            </a:r>
            <a:r>
              <a:rPr lang="en-US" sz="1200" i="1" dirty="0">
                <a:solidFill>
                  <a:prstClr val="black"/>
                </a:solidFill>
                <a:latin typeface="Century Gothic" panose="020B0502020202020204" pitchFamily="34" charset="0"/>
              </a:rPr>
              <a:t> percentages are statistically significantly higher than non-bolded</a:t>
            </a:r>
            <a:endPar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4" name="Straight Connector 3">
            <a:extLst>
              <a:ext uri="{FF2B5EF4-FFF2-40B4-BE49-F238E27FC236}">
                <a16:creationId xmlns:a16="http://schemas.microsoft.com/office/drawing/2014/main" id="{E21B6D87-E5A2-48EA-A74B-8E1D5B5C0A82}"/>
              </a:ext>
            </a:extLst>
          </p:cNvPr>
          <p:cNvCxnSpPr>
            <a:cxnSpLocks/>
          </p:cNvCxnSpPr>
          <p:nvPr/>
        </p:nvCxnSpPr>
        <p:spPr>
          <a:xfrm>
            <a:off x="7153789" y="2141443"/>
            <a:ext cx="0" cy="4078382"/>
          </a:xfrm>
          <a:prstGeom prst="line">
            <a:avLst/>
          </a:prstGeom>
          <a:ln w="127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448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98331D7-264F-415D-A761-67122DE6A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78658" y="-879229"/>
            <a:ext cx="13886733" cy="7898876"/>
          </a:xfrm>
        </p:spPr>
      </p:pic>
      <p:sp>
        <p:nvSpPr>
          <p:cNvPr id="4" name="Rectangle 3">
            <a:extLst>
              <a:ext uri="{FF2B5EF4-FFF2-40B4-BE49-F238E27FC236}">
                <a16:creationId xmlns:a16="http://schemas.microsoft.com/office/drawing/2014/main" id="{36BB4765-58FD-B249-A41B-42F80C34F9F4}"/>
              </a:ext>
            </a:extLst>
          </p:cNvPr>
          <p:cNvSpPr/>
          <p:nvPr/>
        </p:nvSpPr>
        <p:spPr>
          <a:xfrm>
            <a:off x="66676" y="3476347"/>
            <a:ext cx="7682548" cy="1661993"/>
          </a:xfrm>
          <a:prstGeom prst="rect">
            <a:avLst/>
          </a:prstGeom>
          <a:solidFill>
            <a:srgbClr val="467233"/>
          </a:solidFill>
        </p:spPr>
        <p:txBody>
          <a:bodyPr wrap="square" lIns="274320" tIns="274320" rIns="274320" bIns="274320">
            <a:spAutoFit/>
          </a:bodyPr>
          <a:lstStyle/>
          <a:p>
            <a:r>
              <a:rPr lang="en-US" sz="3600" dirty="0">
                <a:solidFill>
                  <a:srgbClr val="FFFFFF"/>
                </a:solidFill>
                <a:latin typeface="Century Gothic" panose="020B0502020202020204" pitchFamily="34" charset="0"/>
                <a:ea typeface="Arial"/>
                <a:cs typeface="Arial"/>
                <a:sym typeface="Helvetica Neue" pitchFamily="-109" charset="0"/>
              </a:rPr>
              <a:t>Vaccinating Kids Against COVID-19: Parental Perspective</a:t>
            </a:r>
          </a:p>
        </p:txBody>
      </p:sp>
    </p:spTree>
    <p:extLst>
      <p:ext uri="{BB962C8B-B14F-4D97-AF65-F5344CB8AC3E}">
        <p14:creationId xmlns:p14="http://schemas.microsoft.com/office/powerpoint/2010/main" val="391664637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DD9E85FE-8D22-418B-8735-1C6DE38F4348}"/>
              </a:ext>
            </a:extLst>
          </p:cNvPr>
          <p:cNvGraphicFramePr/>
          <p:nvPr>
            <p:extLst>
              <p:ext uri="{D42A27DB-BD31-4B8C-83A1-F6EECF244321}">
                <p14:modId xmlns:p14="http://schemas.microsoft.com/office/powerpoint/2010/main" val="2385134150"/>
              </p:ext>
            </p:extLst>
          </p:nvPr>
        </p:nvGraphicFramePr>
        <p:xfrm>
          <a:off x="2660449" y="949792"/>
          <a:ext cx="3103168" cy="561277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67A12914-40D2-4374-9AB3-5B0632056BA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endParaRPr>
          </a:p>
        </p:txBody>
      </p:sp>
      <p:cxnSp>
        <p:nvCxnSpPr>
          <p:cNvPr id="14" name="Straight Connector 13">
            <a:extLst>
              <a:ext uri="{FF2B5EF4-FFF2-40B4-BE49-F238E27FC236}">
                <a16:creationId xmlns:a16="http://schemas.microsoft.com/office/drawing/2014/main" id="{CDF4E819-033D-4172-A5F5-EF93B551A3A5}"/>
              </a:ext>
            </a:extLst>
          </p:cNvPr>
          <p:cNvCxnSpPr>
            <a:cxnSpLocks/>
          </p:cNvCxnSpPr>
          <p:nvPr/>
        </p:nvCxnSpPr>
        <p:spPr>
          <a:xfrm>
            <a:off x="949532" y="1696021"/>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3B443EA-3CE7-44D8-9058-A318A665B808}"/>
              </a:ext>
            </a:extLst>
          </p:cNvPr>
          <p:cNvSpPr txBox="1"/>
          <p:nvPr/>
        </p:nvSpPr>
        <p:spPr>
          <a:xfrm>
            <a:off x="2863188" y="1915602"/>
            <a:ext cx="6338737" cy="553998"/>
          </a:xfrm>
          <a:prstGeom prst="rect">
            <a:avLst/>
          </a:prstGeom>
          <a:noFill/>
          <a:ln w="19050">
            <a:solidFill>
              <a:schemeClr val="accent1"/>
            </a:solidFill>
          </a:ln>
        </p:spPr>
        <p:txBody>
          <a:bodyPr wrap="square" rtlCol="0">
            <a:spAutoFit/>
          </a:bodyPr>
          <a:lstStyle/>
          <a:p>
            <a:pPr algn="ctr"/>
            <a:r>
              <a:rPr lang="en-US" b="1" dirty="0">
                <a:latin typeface="Century Gothic" panose="020B0502020202020204" pitchFamily="34" charset="0"/>
              </a:rPr>
              <a:t>Worry About School Age Child…</a:t>
            </a:r>
          </a:p>
          <a:p>
            <a:pPr algn="ctr"/>
            <a:r>
              <a:rPr lang="en-US" sz="1200" b="1" dirty="0">
                <a:latin typeface="Century Gothic" panose="020B0502020202020204" pitchFamily="34" charset="0"/>
              </a:rPr>
              <a:t> (Among Parents of Kids Ages 5-17)</a:t>
            </a:r>
          </a:p>
        </p:txBody>
      </p:sp>
      <p:sp>
        <p:nvSpPr>
          <p:cNvPr id="21" name="TextBox 20">
            <a:extLst>
              <a:ext uri="{FF2B5EF4-FFF2-40B4-BE49-F238E27FC236}">
                <a16:creationId xmlns:a16="http://schemas.microsoft.com/office/drawing/2014/main" id="{E21E7CFB-5373-43C0-A4E5-CD6B8E38333B}"/>
              </a:ext>
            </a:extLst>
          </p:cNvPr>
          <p:cNvSpPr txBox="1"/>
          <p:nvPr/>
        </p:nvSpPr>
        <p:spPr>
          <a:xfrm>
            <a:off x="731567" y="3641005"/>
            <a:ext cx="1855163" cy="1615827"/>
          </a:xfrm>
          <a:prstGeom prst="rect">
            <a:avLst/>
          </a:prstGeom>
          <a:noFill/>
        </p:spPr>
        <p:txBody>
          <a:bodyPr wrap="square" rtlCol="0">
            <a:spAutoFit/>
          </a:bodyPr>
          <a:lstStyle/>
          <a:p>
            <a:pPr marL="176213" indent="-176213"/>
            <a:r>
              <a:rPr lang="en-US" sz="1400" b="1" dirty="0">
                <a:solidFill>
                  <a:schemeClr val="accent1">
                    <a:lumMod val="75000"/>
                  </a:schemeClr>
                </a:solidFill>
                <a:latin typeface="Century Gothic" panose="020B0502020202020204" pitchFamily="34" charset="0"/>
                <a:sym typeface="Wingdings" panose="05000000000000000000" pitchFamily="2" charset="2"/>
              </a:rPr>
              <a:t>%</a:t>
            </a:r>
            <a:r>
              <a:rPr lang="en-US" sz="1100" dirty="0">
                <a:solidFill>
                  <a:schemeClr val="tx1">
                    <a:lumMod val="75000"/>
                    <a:lumOff val="25000"/>
                  </a:schemeClr>
                </a:solidFill>
                <a:latin typeface="Century Gothic" panose="020B0502020202020204" pitchFamily="34" charset="0"/>
                <a:sym typeface="Wingdings" panose="05000000000000000000" pitchFamily="2" charset="2"/>
              </a:rPr>
              <a:t> NET Very or somewhat worried</a:t>
            </a:r>
          </a:p>
          <a:p>
            <a:r>
              <a:rPr lang="en-US" sz="1400" dirty="0">
                <a:solidFill>
                  <a:srgbClr val="1F497D"/>
                </a:solidFill>
                <a:sym typeface="Wingdings" panose="05000000000000000000" pitchFamily="2" charset="2"/>
              </a:rPr>
              <a:t> </a:t>
            </a:r>
            <a:r>
              <a:rPr lang="en-US" sz="1100" dirty="0">
                <a:solidFill>
                  <a:schemeClr val="tx1">
                    <a:lumMod val="75000"/>
                    <a:lumOff val="25000"/>
                  </a:schemeClr>
                </a:solidFill>
                <a:latin typeface="Century Gothic" panose="020B0502020202020204" pitchFamily="34" charset="0"/>
                <a:sym typeface="Wingdings" panose="05000000000000000000" pitchFamily="2" charset="2"/>
              </a:rPr>
              <a:t>Very worried</a:t>
            </a:r>
          </a:p>
          <a:p>
            <a:r>
              <a:rPr lang="en-US" sz="1400" dirty="0">
                <a:solidFill>
                  <a:srgbClr val="7E9BC8"/>
                </a:solidFill>
                <a:latin typeface="Century Gothic" panose="020B0502020202020204" pitchFamily="34" charset="0"/>
                <a:sym typeface="Wingdings" panose="05000000000000000000" pitchFamily="2" charset="2"/>
              </a:rPr>
              <a:t> </a:t>
            </a:r>
            <a:r>
              <a:rPr lang="en-US" sz="1100" dirty="0">
                <a:solidFill>
                  <a:schemeClr val="tx1">
                    <a:lumMod val="75000"/>
                    <a:lumOff val="25000"/>
                  </a:schemeClr>
                </a:solidFill>
                <a:latin typeface="Century Gothic" panose="020B0502020202020204" pitchFamily="34" charset="0"/>
                <a:sym typeface="Wingdings" panose="05000000000000000000" pitchFamily="2" charset="2"/>
              </a:rPr>
              <a:t>Somewhat worried</a:t>
            </a:r>
          </a:p>
          <a:p>
            <a:r>
              <a:rPr lang="en-US" sz="1400" dirty="0">
                <a:solidFill>
                  <a:srgbClr val="7F7F7F"/>
                </a:solidFill>
                <a:latin typeface="Century Gothic" panose="020B0502020202020204" pitchFamily="34" charset="0"/>
                <a:sym typeface="Wingdings" panose="05000000000000000000" pitchFamily="2" charset="2"/>
              </a:rPr>
              <a:t></a:t>
            </a:r>
            <a:r>
              <a:rPr lang="en-US" sz="1400" dirty="0">
                <a:solidFill>
                  <a:schemeClr val="tx1">
                    <a:lumMod val="75000"/>
                    <a:lumOff val="25000"/>
                  </a:schemeClr>
                </a:solidFill>
                <a:latin typeface="Century Gothic" panose="020B0502020202020204" pitchFamily="34" charset="0"/>
                <a:sym typeface="Wingdings" panose="05000000000000000000" pitchFamily="2" charset="2"/>
              </a:rPr>
              <a:t> </a:t>
            </a:r>
            <a:r>
              <a:rPr lang="en-US" sz="1100" dirty="0">
                <a:solidFill>
                  <a:schemeClr val="tx1">
                    <a:lumMod val="75000"/>
                    <a:lumOff val="25000"/>
                  </a:schemeClr>
                </a:solidFill>
                <a:latin typeface="Century Gothic" panose="020B0502020202020204" pitchFamily="34" charset="0"/>
                <a:sym typeface="Wingdings" panose="05000000000000000000" pitchFamily="2" charset="2"/>
              </a:rPr>
              <a:t>Not very worried</a:t>
            </a:r>
          </a:p>
          <a:p>
            <a:pPr marL="171450" indent="-171450"/>
            <a:r>
              <a:rPr lang="en-US" sz="1400" dirty="0">
                <a:solidFill>
                  <a:schemeClr val="bg1">
                    <a:lumMod val="85000"/>
                  </a:schemeClr>
                </a:solidFill>
                <a:latin typeface="Century Gothic" panose="020B0502020202020204" pitchFamily="34" charset="0"/>
                <a:sym typeface="Wingdings" panose="05000000000000000000" pitchFamily="2" charset="2"/>
              </a:rPr>
              <a:t></a:t>
            </a:r>
            <a:r>
              <a:rPr lang="en-US" sz="1100" dirty="0">
                <a:solidFill>
                  <a:srgbClr val="7F7F7F"/>
                </a:solidFill>
                <a:latin typeface="Century Gothic" panose="020B0502020202020204" pitchFamily="34" charset="0"/>
                <a:sym typeface="Wingdings" panose="05000000000000000000" pitchFamily="2" charset="2"/>
              </a:rPr>
              <a:t>	</a:t>
            </a:r>
            <a:r>
              <a:rPr lang="en-US" sz="1100" dirty="0">
                <a:solidFill>
                  <a:schemeClr val="tx1">
                    <a:lumMod val="75000"/>
                    <a:lumOff val="25000"/>
                  </a:schemeClr>
                </a:solidFill>
                <a:latin typeface="Century Gothic" panose="020B0502020202020204" pitchFamily="34" charset="0"/>
                <a:sym typeface="Wingdings" panose="05000000000000000000" pitchFamily="2" charset="2"/>
              </a:rPr>
              <a:t>Not at all worried</a:t>
            </a:r>
          </a:p>
          <a:p>
            <a:endParaRPr lang="en-US" dirty="0"/>
          </a:p>
        </p:txBody>
      </p:sp>
      <p:sp>
        <p:nvSpPr>
          <p:cNvPr id="22" name="Title 1">
            <a:extLst>
              <a:ext uri="{FF2B5EF4-FFF2-40B4-BE49-F238E27FC236}">
                <a16:creationId xmlns:a16="http://schemas.microsoft.com/office/drawing/2014/main" id="{83D8689D-BF05-4ED1-81A5-B94DFB0E1ECA}"/>
              </a:ext>
            </a:extLst>
          </p:cNvPr>
          <p:cNvSpPr txBox="1">
            <a:spLocks/>
          </p:cNvSpPr>
          <p:nvPr/>
        </p:nvSpPr>
        <p:spPr>
          <a:xfrm>
            <a:off x="949532" y="949792"/>
            <a:ext cx="10868032" cy="714069"/>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900" b="1" dirty="0">
                <a:solidFill>
                  <a:srgbClr val="4D87A1"/>
                </a:solidFill>
                <a:latin typeface="Century Gothic" panose="020B0502020202020204" pitchFamily="34" charset="0"/>
                <a:ea typeface="+mn-ea"/>
                <a:cs typeface="+mn-cs"/>
              </a:rPr>
              <a:t>Three-quarters of North Carolina parents with a school age child worry about their child getting COVID-19 and the health risks from getting COVID-19, a jump from May.  </a:t>
            </a:r>
          </a:p>
        </p:txBody>
      </p:sp>
      <p:sp>
        <p:nvSpPr>
          <p:cNvPr id="11" name="Rectangle 10">
            <a:extLst>
              <a:ext uri="{FF2B5EF4-FFF2-40B4-BE49-F238E27FC236}">
                <a16:creationId xmlns:a16="http://schemas.microsoft.com/office/drawing/2014/main" id="{B2A2820F-8D7F-491E-AC68-72A87E14C3E6}"/>
              </a:ext>
            </a:extLst>
          </p:cNvPr>
          <p:cNvSpPr/>
          <p:nvPr/>
        </p:nvSpPr>
        <p:spPr>
          <a:xfrm>
            <a:off x="949532" y="6189038"/>
            <a:ext cx="8700369" cy="593111"/>
          </a:xfrm>
          <a:prstGeom prst="rect">
            <a:avLst/>
          </a:prstGeom>
          <a:noFill/>
        </p:spPr>
        <p:txBody>
          <a:bodyPr wrap="square" anchor="b">
            <a:spAutoFit/>
          </a:bodyPr>
          <a:lstStyle/>
          <a:p>
            <a:pPr>
              <a:lnSpc>
                <a:spcPts val="1040"/>
              </a:lnSpc>
              <a:defRPr/>
            </a:pPr>
            <a:r>
              <a:rPr lang="en-US" sz="700" dirty="0">
                <a:solidFill>
                  <a:schemeClr val="tx1">
                    <a:lumMod val="50000"/>
                    <a:lumOff val="50000"/>
                  </a:schemeClr>
                </a:solidFill>
                <a:latin typeface="Century Gothic" panose="020B0502020202020204" pitchFamily="34" charset="0"/>
              </a:rPr>
              <a:t>Base: Those with a school age child (age 5-17) May 202: n=676; August 2021 n=425; </a:t>
            </a:r>
          </a:p>
          <a:p>
            <a:pPr>
              <a:lnSpc>
                <a:spcPts val="1040"/>
              </a:lnSpc>
              <a:defRPr/>
            </a:pP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NEW2Q1.  </a:t>
            </a:r>
            <a:r>
              <a:rPr kumimoji="0" lang="en-US" sz="70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How worried are you that your school age child(ren) will get COVID-19?</a:t>
            </a:r>
          </a:p>
          <a:p>
            <a:pPr>
              <a:lnSpc>
                <a:spcPts val="1040"/>
              </a:lnSpc>
              <a:defRPr/>
            </a:pP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NEW2Q2.  </a:t>
            </a:r>
            <a:r>
              <a:rPr kumimoji="0" lang="en-US" sz="70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How worried are you about the health risks to your school age child(ren) getting COVID-19? </a:t>
            </a:r>
          </a:p>
          <a:p>
            <a:pPr>
              <a:lnSpc>
                <a:spcPts val="1040"/>
              </a:lnSpc>
              <a:defRPr/>
            </a:pPr>
            <a:r>
              <a:rPr kumimoji="0" lang="en-US" sz="70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 </a:t>
            </a:r>
          </a:p>
        </p:txBody>
      </p:sp>
      <p:graphicFrame>
        <p:nvGraphicFramePr>
          <p:cNvPr id="15" name="Chart 14">
            <a:extLst>
              <a:ext uri="{FF2B5EF4-FFF2-40B4-BE49-F238E27FC236}">
                <a16:creationId xmlns:a16="http://schemas.microsoft.com/office/drawing/2014/main" id="{4B97DE8E-0C29-4E20-AF72-7DFF7C0CADC9}"/>
              </a:ext>
            </a:extLst>
          </p:cNvPr>
          <p:cNvGraphicFramePr/>
          <p:nvPr>
            <p:extLst>
              <p:ext uri="{D42A27DB-BD31-4B8C-83A1-F6EECF244321}">
                <p14:modId xmlns:p14="http://schemas.microsoft.com/office/powerpoint/2010/main" val="1200836556"/>
              </p:ext>
            </p:extLst>
          </p:nvPr>
        </p:nvGraphicFramePr>
        <p:xfrm>
          <a:off x="6338048" y="911864"/>
          <a:ext cx="3103168" cy="5612777"/>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A519CAEA-CDDA-45BF-B553-ACBF968E3156}"/>
              </a:ext>
            </a:extLst>
          </p:cNvPr>
          <p:cNvSpPr txBox="1"/>
          <p:nvPr/>
        </p:nvSpPr>
        <p:spPr>
          <a:xfrm>
            <a:off x="3211268" y="2596847"/>
            <a:ext cx="1910171" cy="307777"/>
          </a:xfrm>
          <a:prstGeom prst="rect">
            <a:avLst/>
          </a:prstGeom>
          <a:noFill/>
        </p:spPr>
        <p:txBody>
          <a:bodyPr wrap="square">
            <a:spAutoFit/>
          </a:bodyPr>
          <a:lstStyle/>
          <a:p>
            <a:r>
              <a:rPr lang="en-US" sz="1400" b="1" dirty="0">
                <a:latin typeface="Century Gothic" panose="020B0502020202020204" pitchFamily="34" charset="0"/>
              </a:rPr>
              <a:t> Getting COVID-19 </a:t>
            </a:r>
            <a:endParaRPr lang="en-US" sz="1400" dirty="0"/>
          </a:p>
        </p:txBody>
      </p:sp>
      <p:sp>
        <p:nvSpPr>
          <p:cNvPr id="17" name="TextBox 16">
            <a:extLst>
              <a:ext uri="{FF2B5EF4-FFF2-40B4-BE49-F238E27FC236}">
                <a16:creationId xmlns:a16="http://schemas.microsoft.com/office/drawing/2014/main" id="{2536F9C8-C1FF-42EF-8610-041EE5B121F5}"/>
              </a:ext>
            </a:extLst>
          </p:cNvPr>
          <p:cNvSpPr txBox="1"/>
          <p:nvPr/>
        </p:nvSpPr>
        <p:spPr>
          <a:xfrm>
            <a:off x="6215301" y="2596847"/>
            <a:ext cx="6107032" cy="307777"/>
          </a:xfrm>
          <a:prstGeom prst="rect">
            <a:avLst/>
          </a:prstGeom>
          <a:noFill/>
        </p:spPr>
        <p:txBody>
          <a:bodyPr wrap="square">
            <a:spAutoFit/>
          </a:bodyPr>
          <a:lstStyle/>
          <a:p>
            <a:r>
              <a:rPr lang="en-US" sz="1400" b="1" dirty="0">
                <a:latin typeface="Century Gothic" panose="020B0502020202020204" pitchFamily="34" charset="0"/>
              </a:rPr>
              <a:t> Health Risk from Getting COVID-19 </a:t>
            </a:r>
            <a:endParaRPr lang="en-US" sz="1400" dirty="0"/>
          </a:p>
        </p:txBody>
      </p:sp>
    </p:spTree>
    <p:extLst>
      <p:ext uri="{BB962C8B-B14F-4D97-AF65-F5344CB8AC3E}">
        <p14:creationId xmlns:p14="http://schemas.microsoft.com/office/powerpoint/2010/main" val="204128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1699D7C3-2EE4-4859-91BA-643946C1FD9E}"/>
              </a:ext>
            </a:extLst>
          </p:cNvPr>
          <p:cNvGraphicFramePr/>
          <p:nvPr>
            <p:extLst>
              <p:ext uri="{D42A27DB-BD31-4B8C-83A1-F6EECF244321}">
                <p14:modId xmlns:p14="http://schemas.microsoft.com/office/powerpoint/2010/main" val="239682737"/>
              </p:ext>
            </p:extLst>
          </p:nvPr>
        </p:nvGraphicFramePr>
        <p:xfrm>
          <a:off x="4800387" y="1371714"/>
          <a:ext cx="7274101" cy="5463851"/>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CC63B1AE-2A84-44B6-BDC8-8E8AB0CEE434}"/>
              </a:ext>
            </a:extLst>
          </p:cNvPr>
          <p:cNvSpPr txBox="1"/>
          <p:nvPr/>
        </p:nvSpPr>
        <p:spPr>
          <a:xfrm>
            <a:off x="3159908" y="2855020"/>
            <a:ext cx="1933263" cy="3170099"/>
          </a:xfrm>
          <a:prstGeom prst="rect">
            <a:avLst/>
          </a:prstGeom>
          <a:noFill/>
        </p:spPr>
        <p:txBody>
          <a:bodyPr wrap="square" rtlCol="0">
            <a:spAutoFit/>
          </a:bodyPr>
          <a:lstStyle/>
          <a:p>
            <a:pPr marL="227013" marR="0" lvl="0" indent="-227013" algn="l" defTabSz="457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dirty="0">
                <a:ln>
                  <a:noFill/>
                </a:ln>
                <a:solidFill>
                  <a:srgbClr val="3494BA">
                    <a:lumMod val="50000"/>
                  </a:srgbClr>
                </a:solidFill>
                <a:effectLst/>
                <a:uLnTx/>
                <a:uFillTx/>
                <a:latin typeface="Century Gothic" panose="020B0502020202020204" pitchFamily="34" charset="0"/>
                <a:ea typeface="+mn-ea"/>
                <a:cs typeface="+mn-cs"/>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Already Have or Prob/Definitely Will Have Child Get Vaccine(NET)</a:t>
            </a:r>
          </a:p>
          <a:p>
            <a:pPr marL="227013" indent="-227013">
              <a:spcBef>
                <a:spcPts val="1200"/>
              </a:spcBef>
              <a:defRPr/>
            </a:pPr>
            <a:r>
              <a:rPr kumimoji="0" lang="en-US" sz="1000" b="0" i="0" u="none" strike="noStrike" kern="1200" cap="none" spc="0" normalizeH="0" baseline="0" noProof="0" dirty="0">
                <a:ln>
                  <a:noFill/>
                </a:ln>
                <a:effectLst/>
                <a:uLnTx/>
                <a:uFillTx/>
                <a:latin typeface="Century Gothic" panose="020B0502020202020204" pitchFamily="34" charset="0"/>
                <a:ea typeface="+mn-ea"/>
                <a:cs typeface="+mn-cs"/>
                <a:sym typeface="Wingdings" panose="05000000000000000000" pitchFamily="2" charset="2"/>
              </a:rPr>
              <a:t> 	Vaccinated or Appointment</a:t>
            </a:r>
          </a:p>
          <a:p>
            <a:pPr marL="227013" marR="0" lvl="0" indent="-227013" algn="l" defTabSz="457200" rtl="0" eaLnBrk="1" fontAlgn="auto" latinLnBrk="0" hangingPunct="1">
              <a:lnSpc>
                <a:spcPct val="100000"/>
              </a:lnSpc>
              <a:spcBef>
                <a:spcPts val="1200"/>
              </a:spcBef>
              <a:spcAft>
                <a:spcPts val="0"/>
              </a:spcAft>
              <a:buClrTx/>
              <a:buSzTx/>
              <a:buFontTx/>
              <a:buNone/>
              <a:tabLst/>
              <a:defRPr/>
            </a:pPr>
            <a:r>
              <a:rPr kumimoji="0" lang="en-US" sz="1000" b="0" i="0" u="none" strike="noStrike" kern="1200" cap="none" spc="0" normalizeH="0" baseline="0" noProof="0" dirty="0">
                <a:ln>
                  <a:noFill/>
                </a:ln>
                <a:solidFill>
                  <a:srgbClr val="3494BA">
                    <a:lumMod val="50000"/>
                  </a:srgb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Definitely will</a:t>
            </a:r>
          </a:p>
          <a:p>
            <a:pPr marL="227013" marR="0" lvl="0" indent="-227013" algn="l" defTabSz="457200" rtl="0" eaLnBrk="1" fontAlgn="auto" latinLnBrk="0" hangingPunct="1">
              <a:lnSpc>
                <a:spcPct val="100000"/>
              </a:lnSpc>
              <a:spcBef>
                <a:spcPts val="1200"/>
              </a:spcBef>
              <a:spcAft>
                <a:spcPts val="0"/>
              </a:spcAft>
              <a:buClrTx/>
              <a:buSzTx/>
              <a:buFontTx/>
              <a:buNone/>
              <a:tabLst/>
              <a:defRPr/>
            </a:pPr>
            <a:r>
              <a:rPr kumimoji="0" lang="en-US" sz="1000" b="0" i="0" u="none" strike="noStrike" kern="1200" cap="none" spc="0" normalizeH="0" baseline="0" noProof="0" dirty="0">
                <a:ln>
                  <a:noFill/>
                </a:ln>
                <a:solidFill>
                  <a:srgbClr val="3494BA"/>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 will</a:t>
            </a:r>
          </a:p>
          <a:p>
            <a:pPr marL="227013" marR="0" lvl="0" indent="-227013" algn="l" defTabSz="457200" rtl="0" eaLnBrk="1" fontAlgn="auto" latinLnBrk="0" hangingPunct="1">
              <a:lnSpc>
                <a:spcPct val="100000"/>
              </a:lnSpc>
              <a:spcBef>
                <a:spcPts val="120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Don’t know/Prefer not to Say (NET)</a:t>
            </a:r>
          </a:p>
          <a:p>
            <a:pPr marL="227013" marR="0" lvl="0" indent="-227013" algn="l" defTabSz="457200" rtl="0" eaLnBrk="1" fontAlgn="auto" latinLnBrk="0" hangingPunct="1">
              <a:lnSpc>
                <a:spcPct val="100000"/>
              </a:lnSpc>
              <a:spcBef>
                <a:spcPts val="1200"/>
              </a:spcBef>
              <a:spcAft>
                <a:spcPts val="0"/>
              </a:spcAft>
              <a:buClrTx/>
              <a:buSzTx/>
              <a:buFontTx/>
              <a:buNone/>
              <a:tabLst/>
              <a:defRPr/>
            </a:pPr>
            <a:r>
              <a:rPr kumimoji="0" lang="en-US" sz="1000" b="0" i="0" u="none" strike="noStrike" kern="1200" cap="none" spc="0" normalizeH="0" baseline="0" noProof="0" dirty="0">
                <a:ln>
                  <a:noFill/>
                </a:ln>
                <a:solidFill>
                  <a:srgbClr val="3494BA">
                    <a:lumMod val="40000"/>
                    <a:lumOff val="60000"/>
                  </a:srgb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 not</a:t>
            </a:r>
          </a:p>
          <a:p>
            <a:pPr marL="227013" marR="0" lvl="0" indent="-227013" algn="l" defTabSz="457200" rtl="0" eaLnBrk="1" fontAlgn="auto" latinLnBrk="0" hangingPunct="1">
              <a:lnSpc>
                <a:spcPct val="100000"/>
              </a:lnSpc>
              <a:spcBef>
                <a:spcPts val="1200"/>
              </a:spcBef>
              <a:spcAft>
                <a:spcPts val="0"/>
              </a:spcAft>
              <a:buClrTx/>
              <a:buSzTx/>
              <a:buFontTx/>
              <a:buNone/>
              <a:tabLst/>
              <a:defRPr/>
            </a:pPr>
            <a:r>
              <a:rPr kumimoji="0" lang="en-US" sz="1000" b="0" i="0" u="none" strike="noStrike" kern="1200" cap="none" spc="0" normalizeH="0" baseline="0" noProof="0" dirty="0">
                <a:ln>
                  <a:noFill/>
                </a:ln>
                <a:solidFill>
                  <a:srgbClr val="3494BA">
                    <a:lumMod val="20000"/>
                    <a:lumOff val="80000"/>
                  </a:srgb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Definitely not</a:t>
            </a:r>
          </a:p>
          <a:p>
            <a:pPr marL="227013" marR="0" lvl="0" indent="-227013" algn="l" defTabSz="457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dirty="0">
                <a:ln>
                  <a:noFill/>
                </a:ln>
                <a:solidFill>
                  <a:srgbClr val="4F81BD"/>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Probably/Definitely Not (NET)</a:t>
            </a:r>
          </a:p>
        </p:txBody>
      </p:sp>
      <p:sp>
        <p:nvSpPr>
          <p:cNvPr id="3" name="Slide Number Placeholder 2">
            <a:extLst>
              <a:ext uri="{FF2B5EF4-FFF2-40B4-BE49-F238E27FC236}">
                <a16:creationId xmlns:a16="http://schemas.microsoft.com/office/drawing/2014/main" id="{67A12914-40D2-4374-9AB3-5B0632056BA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2A4BF8A4-789E-4940-9E2C-30D72F681379}"/>
              </a:ext>
            </a:extLst>
          </p:cNvPr>
          <p:cNvGraphicFramePr/>
          <p:nvPr/>
        </p:nvGraphicFramePr>
        <p:xfrm>
          <a:off x="1163854" y="2252419"/>
          <a:ext cx="11028146" cy="450575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9194D68-27AE-45E5-B7E6-4D216EAA9A69}"/>
              </a:ext>
            </a:extLst>
          </p:cNvPr>
          <p:cNvSpPr/>
          <p:nvPr/>
        </p:nvSpPr>
        <p:spPr>
          <a:xfrm>
            <a:off x="852193" y="6424592"/>
            <a:ext cx="8700369" cy="336311"/>
          </a:xfrm>
          <a:prstGeom prst="rect">
            <a:avLst/>
          </a:prstGeom>
          <a:noFill/>
        </p:spPr>
        <p:txBody>
          <a:bodyPr wrap="square" anchor="b">
            <a:spAutoFit/>
          </a:bodyPr>
          <a:lstStyle/>
          <a:p>
            <a:pPr marL="0" marR="0" lvl="0" indent="0" algn="l" defTabSz="457200" rtl="0" eaLnBrk="1" fontAlgn="auto" latinLnBrk="0" hangingPunct="1">
              <a:lnSpc>
                <a:spcPts val="104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Base:  Have child age 12-15 (May: N=309), (August: N=179), Have child age 16-17 (May: N=156) (August: N=105), </a:t>
            </a:r>
            <a:b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b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NEW2Q4/4A: Which of the following best describes your decision whether to have your 12-15/16-17 year old child get a COVID-19 vaccine?</a:t>
            </a:r>
          </a:p>
        </p:txBody>
      </p:sp>
      <p:cxnSp>
        <p:nvCxnSpPr>
          <p:cNvPr id="24" name="Straight Connector 23">
            <a:extLst>
              <a:ext uri="{FF2B5EF4-FFF2-40B4-BE49-F238E27FC236}">
                <a16:creationId xmlns:a16="http://schemas.microsoft.com/office/drawing/2014/main" id="{17B1770C-9B3D-418E-8752-1E967ADA5F77}"/>
              </a:ext>
            </a:extLst>
          </p:cNvPr>
          <p:cNvCxnSpPr>
            <a:cxnSpLocks/>
          </p:cNvCxnSpPr>
          <p:nvPr/>
        </p:nvCxnSpPr>
        <p:spPr>
          <a:xfrm>
            <a:off x="3159908" y="4505294"/>
            <a:ext cx="7868238"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DF4E819-033D-4172-A5F5-EF93B551A3A5}"/>
              </a:ext>
            </a:extLst>
          </p:cNvPr>
          <p:cNvCxnSpPr>
            <a:cxnSpLocks/>
          </p:cNvCxnSpPr>
          <p:nvPr/>
        </p:nvCxnSpPr>
        <p:spPr>
          <a:xfrm>
            <a:off x="949532" y="1696021"/>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CDA1A79E-6A8F-46BE-8F5C-2BCD89CDBDFD}"/>
              </a:ext>
            </a:extLst>
          </p:cNvPr>
          <p:cNvSpPr txBox="1">
            <a:spLocks/>
          </p:cNvSpPr>
          <p:nvPr/>
        </p:nvSpPr>
        <p:spPr>
          <a:xfrm>
            <a:off x="852081" y="738371"/>
            <a:ext cx="10868032" cy="919333"/>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0" lang="en-US" sz="1900" b="1" i="0" u="none" strike="noStrike" kern="1200" cap="none" spc="0" normalizeH="0" baseline="0" noProof="0" dirty="0">
              <a:ln>
                <a:noFill/>
              </a:ln>
              <a:solidFill>
                <a:srgbClr val="4D87A1"/>
              </a:solidFill>
              <a:effectLst/>
              <a:highlight>
                <a:srgbClr val="FFFF00"/>
              </a:highlight>
              <a:uLnTx/>
              <a:uFillTx/>
              <a:latin typeface="Century Gothic" panose="020B0502020202020204" pitchFamily="34" charset="0"/>
              <a:ea typeface="+mj-ea"/>
              <a:cs typeface="Arial" panose="020B0604020202020204" pitchFamily="34" charset="0"/>
            </a:endParaRPr>
          </a:p>
        </p:txBody>
      </p:sp>
      <p:sp>
        <p:nvSpPr>
          <p:cNvPr id="33" name="TextBox 32">
            <a:extLst>
              <a:ext uri="{FF2B5EF4-FFF2-40B4-BE49-F238E27FC236}">
                <a16:creationId xmlns:a16="http://schemas.microsoft.com/office/drawing/2014/main" id="{79FBE9AB-E7AD-4DED-9D09-DD2F5B9CA413}"/>
              </a:ext>
            </a:extLst>
          </p:cNvPr>
          <p:cNvSpPr txBox="1"/>
          <p:nvPr/>
        </p:nvSpPr>
        <p:spPr>
          <a:xfrm>
            <a:off x="3958691" y="1942109"/>
            <a:ext cx="7069455" cy="4770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Combined </a:t>
            </a:r>
            <a:r>
              <a:rPr lang="en-US" sz="1400" b="1" dirty="0">
                <a:solidFill>
                  <a:prstClr val="black"/>
                </a:solidFill>
                <a:latin typeface="Century Gothic" panose="020B0502020202020204" pitchFamily="34" charset="0"/>
              </a:rPr>
              <a:t>Vaccine Status/</a:t>
            </a: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Intent to Vaccinate Child </a:t>
            </a:r>
            <a:b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US"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Among parents with a child in range (answering about the oldest child if more than one in range)</a:t>
            </a:r>
            <a:endParaRPr kumimoji="0" lang="en-US"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aphicFrame>
        <p:nvGraphicFramePr>
          <p:cNvPr id="9" name="Table 10">
            <a:extLst>
              <a:ext uri="{FF2B5EF4-FFF2-40B4-BE49-F238E27FC236}">
                <a16:creationId xmlns:a16="http://schemas.microsoft.com/office/drawing/2014/main" id="{6C22FAA2-BBA5-4DA5-98C1-D936ACDC8693}"/>
              </a:ext>
            </a:extLst>
          </p:cNvPr>
          <p:cNvGraphicFramePr>
            <a:graphicFrameLocks noGrp="1"/>
          </p:cNvGraphicFramePr>
          <p:nvPr/>
        </p:nvGraphicFramePr>
        <p:xfrm>
          <a:off x="4260434" y="2556197"/>
          <a:ext cx="7305848" cy="457200"/>
        </p:xfrm>
        <a:graphic>
          <a:graphicData uri="http://schemas.openxmlformats.org/drawingml/2006/table">
            <a:tbl>
              <a:tblPr>
                <a:tableStyleId>{5C22544A-7EE6-4342-B048-85BDC9FD1C3A}</a:tableStyleId>
              </a:tblPr>
              <a:tblGrid>
                <a:gridCol w="3652924">
                  <a:extLst>
                    <a:ext uri="{9D8B030D-6E8A-4147-A177-3AD203B41FA5}">
                      <a16:colId xmlns:a16="http://schemas.microsoft.com/office/drawing/2014/main" val="3388602618"/>
                    </a:ext>
                  </a:extLst>
                </a:gridCol>
                <a:gridCol w="3652924">
                  <a:extLst>
                    <a:ext uri="{9D8B030D-6E8A-4147-A177-3AD203B41FA5}">
                      <a16:colId xmlns:a16="http://schemas.microsoft.com/office/drawing/2014/main" val="3439345979"/>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Child </a:t>
                      </a:r>
                      <a:b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Age 12-15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Child </a:t>
                      </a:r>
                      <a:b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Age 16-17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9384236"/>
                  </a:ext>
                </a:extLst>
              </a:tr>
            </a:tbl>
          </a:graphicData>
        </a:graphic>
      </p:graphicFrame>
      <p:sp>
        <p:nvSpPr>
          <p:cNvPr id="16" name="TextBox 15">
            <a:extLst>
              <a:ext uri="{FF2B5EF4-FFF2-40B4-BE49-F238E27FC236}">
                <a16:creationId xmlns:a16="http://schemas.microsoft.com/office/drawing/2014/main" id="{0048D1DC-5F2D-4842-AE3B-8800A5FD3E07}"/>
              </a:ext>
            </a:extLst>
          </p:cNvPr>
          <p:cNvSpPr txBox="1"/>
          <p:nvPr/>
        </p:nvSpPr>
        <p:spPr>
          <a:xfrm>
            <a:off x="974032" y="899368"/>
            <a:ext cx="10868031" cy="840230"/>
          </a:xfrm>
          <a:prstGeom prst="rect">
            <a:avLst/>
          </a:prstGeom>
          <a:noFill/>
        </p:spPr>
        <p:txBody>
          <a:bodyPr wrap="square">
            <a:spAutoFit/>
          </a:body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rPr>
              <a:t>Two-thirds of North Carolina parents of 12-15 year-olds,</a:t>
            </a:r>
            <a:r>
              <a:rPr lang="en-US" b="1" dirty="0">
                <a:solidFill>
                  <a:srgbClr val="4D87A1"/>
                </a:solidFill>
                <a:latin typeface="Century Gothic" panose="020B0502020202020204" pitchFamily="34" charset="0"/>
                <a:ea typeface="+mj-ea"/>
                <a:cs typeface="Arial" panose="020B0604020202020204" pitchFamily="34" charset="0"/>
              </a:rPr>
              <a:t> and nearly seven in ten parents of 16-17 year-olds either have vaccinated their child, have an appointment, or are likely</a:t>
            </a:r>
            <a:r>
              <a:rPr kumimoji="0" lang="en-US" sz="18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rPr>
              <a:t> to get them vaccinated.   </a:t>
            </a:r>
            <a:endParaRPr kumimoji="0" lang="en-US" sz="1800" b="1" i="0" u="none" strike="noStrike" kern="1200" cap="none" spc="0" normalizeH="0" baseline="0" noProof="0" dirty="0">
              <a:ln>
                <a:noFill/>
              </a:ln>
              <a:solidFill>
                <a:srgbClr val="4D87A1"/>
              </a:solidFill>
              <a:effectLst/>
              <a:highlight>
                <a:srgbClr val="FFFF00"/>
              </a:highlight>
              <a:uLnTx/>
              <a:uFillTx/>
              <a:latin typeface="Century Gothic" panose="020B0502020202020204" pitchFamily="34" charset="0"/>
              <a:ea typeface="+mj-ea"/>
              <a:cs typeface="Arial" panose="020B0604020202020204" pitchFamily="34" charset="0"/>
            </a:endParaRPr>
          </a:p>
        </p:txBody>
      </p:sp>
      <p:graphicFrame>
        <p:nvGraphicFramePr>
          <p:cNvPr id="4" name="Table 5">
            <a:extLst>
              <a:ext uri="{FF2B5EF4-FFF2-40B4-BE49-F238E27FC236}">
                <a16:creationId xmlns:a16="http://schemas.microsoft.com/office/drawing/2014/main" id="{8C92482A-E852-4F35-A6DC-A0254DC7FE8E}"/>
              </a:ext>
            </a:extLst>
          </p:cNvPr>
          <p:cNvGraphicFramePr>
            <a:graphicFrameLocks noGrp="1"/>
          </p:cNvGraphicFramePr>
          <p:nvPr>
            <p:extLst>
              <p:ext uri="{D42A27DB-BD31-4B8C-83A1-F6EECF244321}">
                <p14:modId xmlns:p14="http://schemas.microsoft.com/office/powerpoint/2010/main" val="3380818788"/>
              </p:ext>
            </p:extLst>
          </p:nvPr>
        </p:nvGraphicFramePr>
        <p:xfrm>
          <a:off x="5159908" y="5705406"/>
          <a:ext cx="5868238" cy="398399"/>
        </p:xfrm>
        <a:graphic>
          <a:graphicData uri="http://schemas.openxmlformats.org/drawingml/2006/table">
            <a:tbl>
              <a:tblPr firstRow="1" bandRow="1">
                <a:tableStyleId>{5C22544A-7EE6-4342-B048-85BDC9FD1C3A}</a:tableStyleId>
              </a:tblPr>
              <a:tblGrid>
                <a:gridCol w="899420">
                  <a:extLst>
                    <a:ext uri="{9D8B030D-6E8A-4147-A177-3AD203B41FA5}">
                      <a16:colId xmlns:a16="http://schemas.microsoft.com/office/drawing/2014/main" val="1402235571"/>
                    </a:ext>
                  </a:extLst>
                </a:gridCol>
                <a:gridCol w="1552378">
                  <a:extLst>
                    <a:ext uri="{9D8B030D-6E8A-4147-A177-3AD203B41FA5}">
                      <a16:colId xmlns:a16="http://schemas.microsoft.com/office/drawing/2014/main" val="1162466889"/>
                    </a:ext>
                  </a:extLst>
                </a:gridCol>
                <a:gridCol w="619341">
                  <a:extLst>
                    <a:ext uri="{9D8B030D-6E8A-4147-A177-3AD203B41FA5}">
                      <a16:colId xmlns:a16="http://schemas.microsoft.com/office/drawing/2014/main" val="2263879024"/>
                    </a:ext>
                  </a:extLst>
                </a:gridCol>
                <a:gridCol w="259810">
                  <a:extLst>
                    <a:ext uri="{9D8B030D-6E8A-4147-A177-3AD203B41FA5}">
                      <a16:colId xmlns:a16="http://schemas.microsoft.com/office/drawing/2014/main" val="1926772582"/>
                    </a:ext>
                  </a:extLst>
                </a:gridCol>
                <a:gridCol w="1422415">
                  <a:extLst>
                    <a:ext uri="{9D8B030D-6E8A-4147-A177-3AD203B41FA5}">
                      <a16:colId xmlns:a16="http://schemas.microsoft.com/office/drawing/2014/main" val="2042779510"/>
                    </a:ext>
                  </a:extLst>
                </a:gridCol>
                <a:gridCol w="1114874">
                  <a:extLst>
                    <a:ext uri="{9D8B030D-6E8A-4147-A177-3AD203B41FA5}">
                      <a16:colId xmlns:a16="http://schemas.microsoft.com/office/drawing/2014/main" val="2647758451"/>
                    </a:ext>
                  </a:extLst>
                </a:gridCol>
              </a:tblGrid>
              <a:tr h="370840">
                <a:tc>
                  <a:txBody>
                    <a:bodyPr/>
                    <a:lstStyle/>
                    <a:p>
                      <a:pPr algn="ctr">
                        <a:lnSpc>
                          <a:spcPts val="1200"/>
                        </a:lnSpc>
                      </a:pPr>
                      <a:r>
                        <a:rPr lang="en-US" sz="1200" dirty="0">
                          <a:solidFill>
                            <a:srgbClr val="17375E"/>
                          </a:solidFill>
                        </a:rPr>
                        <a:t>May</a:t>
                      </a:r>
                    </a:p>
                    <a:p>
                      <a:pPr algn="ctr">
                        <a:lnSpc>
                          <a:spcPts val="1200"/>
                        </a:lnSpc>
                      </a:pPr>
                      <a:r>
                        <a:rPr lang="en-US" sz="1200" dirty="0">
                          <a:solidFill>
                            <a:srgbClr val="17375E"/>
                          </a:solidFill>
                        </a:rPr>
                        <a:t>2021</a:t>
                      </a:r>
                    </a:p>
                  </a:txBody>
                  <a:tcPr anchor="ctr">
                    <a:noFill/>
                  </a:tcPr>
                </a:tc>
                <a:tc>
                  <a:txBody>
                    <a:bodyPr/>
                    <a:lstStyle/>
                    <a:p>
                      <a:pPr algn="ctr">
                        <a:lnSpc>
                          <a:spcPts val="1200"/>
                        </a:lnSpc>
                      </a:pPr>
                      <a:r>
                        <a:rPr lang="en-US" sz="1200" dirty="0">
                          <a:solidFill>
                            <a:srgbClr val="17375E"/>
                          </a:solidFill>
                        </a:rPr>
                        <a:t>August</a:t>
                      </a:r>
                    </a:p>
                    <a:p>
                      <a:pPr algn="ctr">
                        <a:lnSpc>
                          <a:spcPts val="1200"/>
                        </a:lnSpc>
                      </a:pPr>
                      <a:r>
                        <a:rPr lang="en-US" sz="1200" dirty="0">
                          <a:solidFill>
                            <a:srgbClr val="17375E"/>
                          </a:solidFill>
                        </a:rPr>
                        <a:t>2021</a:t>
                      </a:r>
                    </a:p>
                  </a:txBody>
                  <a:tcPr anchor="ctr">
                    <a:noFill/>
                  </a:tcPr>
                </a:tc>
                <a:tc>
                  <a:txBody>
                    <a:bodyPr/>
                    <a:lstStyle/>
                    <a:p>
                      <a:pPr algn="ctr">
                        <a:lnSpc>
                          <a:spcPts val="1200"/>
                        </a:lnSpc>
                      </a:pPr>
                      <a:endParaRPr lang="en-US" sz="1200" dirty="0">
                        <a:solidFill>
                          <a:srgbClr val="17375E"/>
                        </a:solidFill>
                      </a:endParaRPr>
                    </a:p>
                  </a:txBody>
                  <a:tcPr anchor="ctr">
                    <a:noFill/>
                  </a:tcPr>
                </a:tc>
                <a:tc>
                  <a:txBody>
                    <a:bodyPr/>
                    <a:lstStyle/>
                    <a:p>
                      <a:pPr algn="ctr">
                        <a:lnSpc>
                          <a:spcPts val="1200"/>
                        </a:lnSpc>
                      </a:pPr>
                      <a:endParaRPr lang="en-US" sz="1200" dirty="0">
                        <a:solidFill>
                          <a:srgbClr val="17375E"/>
                        </a:solidFill>
                      </a:endParaRPr>
                    </a:p>
                  </a:txBody>
                  <a:tcPr anchor="ctr">
                    <a:noFill/>
                  </a:tcPr>
                </a:tc>
                <a:tc>
                  <a:txBody>
                    <a:bodyPr/>
                    <a:lstStyle/>
                    <a:p>
                      <a:pPr algn="ctr">
                        <a:lnSpc>
                          <a:spcPts val="1200"/>
                        </a:lnSpc>
                      </a:pPr>
                      <a:r>
                        <a:rPr lang="en-US" sz="1200" dirty="0">
                          <a:solidFill>
                            <a:srgbClr val="17375E"/>
                          </a:solidFill>
                        </a:rPr>
                        <a:t>May</a:t>
                      </a:r>
                    </a:p>
                    <a:p>
                      <a:pPr algn="ctr">
                        <a:lnSpc>
                          <a:spcPts val="1200"/>
                        </a:lnSpc>
                      </a:pPr>
                      <a:r>
                        <a:rPr lang="en-US" sz="1200" dirty="0">
                          <a:solidFill>
                            <a:srgbClr val="17375E"/>
                          </a:solidFill>
                        </a:rPr>
                        <a:t>2021</a:t>
                      </a:r>
                    </a:p>
                  </a:txBody>
                  <a:tcPr anchor="ctr">
                    <a:noFill/>
                  </a:tcPr>
                </a:tc>
                <a:tc>
                  <a:txBody>
                    <a:bodyPr/>
                    <a:lstStyle/>
                    <a:p>
                      <a:pPr algn="ctr">
                        <a:lnSpc>
                          <a:spcPts val="1200"/>
                        </a:lnSpc>
                      </a:pPr>
                      <a:r>
                        <a:rPr lang="en-US" sz="1200" dirty="0">
                          <a:solidFill>
                            <a:srgbClr val="17375E"/>
                          </a:solidFill>
                        </a:rPr>
                        <a:t>August</a:t>
                      </a:r>
                    </a:p>
                    <a:p>
                      <a:pPr algn="ctr">
                        <a:lnSpc>
                          <a:spcPts val="1200"/>
                        </a:lnSpc>
                      </a:pPr>
                      <a:r>
                        <a:rPr lang="en-US" sz="1200" dirty="0">
                          <a:solidFill>
                            <a:srgbClr val="17375E"/>
                          </a:solidFill>
                        </a:rPr>
                        <a:t>2021</a:t>
                      </a:r>
                    </a:p>
                  </a:txBody>
                  <a:tcPr anchor="ctr">
                    <a:noFill/>
                  </a:tcPr>
                </a:tc>
                <a:extLst>
                  <a:ext uri="{0D108BD9-81ED-4DB2-BD59-A6C34878D82A}">
                    <a16:rowId xmlns:a16="http://schemas.microsoft.com/office/drawing/2014/main" val="2628506778"/>
                  </a:ext>
                </a:extLst>
              </a:tr>
            </a:tbl>
          </a:graphicData>
        </a:graphic>
      </p:graphicFrame>
    </p:spTree>
    <p:extLst>
      <p:ext uri="{BB962C8B-B14F-4D97-AF65-F5344CB8AC3E}">
        <p14:creationId xmlns:p14="http://schemas.microsoft.com/office/powerpoint/2010/main" val="3656488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501265E6-6787-4FB3-BF8E-9B335EB18E9E}"/>
              </a:ext>
            </a:extLst>
          </p:cNvPr>
          <p:cNvGraphicFramePr/>
          <p:nvPr>
            <p:extLst>
              <p:ext uri="{D42A27DB-BD31-4B8C-83A1-F6EECF244321}">
                <p14:modId xmlns:p14="http://schemas.microsoft.com/office/powerpoint/2010/main" val="764296801"/>
              </p:ext>
            </p:extLst>
          </p:nvPr>
        </p:nvGraphicFramePr>
        <p:xfrm>
          <a:off x="2860008" y="636838"/>
          <a:ext cx="6852401" cy="5463851"/>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CC63B1AE-2A84-44B6-BDC8-8E8AB0CEE434}"/>
              </a:ext>
            </a:extLst>
          </p:cNvPr>
          <p:cNvSpPr txBox="1"/>
          <p:nvPr/>
        </p:nvSpPr>
        <p:spPr>
          <a:xfrm>
            <a:off x="3392646" y="2900016"/>
            <a:ext cx="1692230" cy="2708434"/>
          </a:xfrm>
          <a:prstGeom prst="rect">
            <a:avLst/>
          </a:prstGeom>
          <a:noFill/>
        </p:spPr>
        <p:txBody>
          <a:bodyPr wrap="square" rtlCol="0">
            <a:spAutoFit/>
          </a:bodyPr>
          <a:lstStyle/>
          <a:p>
            <a:pPr marL="227013" marR="0" lvl="0" indent="-227013" algn="l" defTabSz="457200" rtl="0" eaLnBrk="1" fontAlgn="auto" latinLnBrk="0" hangingPunct="1">
              <a:lnSpc>
                <a:spcPct val="100000"/>
              </a:lnSpc>
              <a:spcAft>
                <a:spcPts val="0"/>
              </a:spcAft>
              <a:buClrTx/>
              <a:buSzTx/>
              <a:buFontTx/>
              <a:buNone/>
              <a:tabLst/>
              <a:defRPr/>
            </a:pPr>
            <a:r>
              <a:rPr kumimoji="0" lang="en-US" sz="1000" b="1" i="0" u="none" strike="noStrike" kern="1200" cap="none" spc="0" normalizeH="0" baseline="0" noProof="0" dirty="0">
                <a:ln>
                  <a:noFill/>
                </a:ln>
                <a:solidFill>
                  <a:srgbClr val="3494BA">
                    <a:lumMod val="50000"/>
                  </a:srgbClr>
                </a:solidFill>
                <a:effectLst/>
                <a:uLnTx/>
                <a:uFillTx/>
                <a:latin typeface="Century Gothic" panose="020B0502020202020204" pitchFamily="34" charset="0"/>
                <a:ea typeface="+mn-ea"/>
                <a:cs typeface="+mn-cs"/>
              </a:rPr>
              <a:t>%</a:t>
            </a:r>
            <a:r>
              <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Probably/Definitely Get (NET)</a:t>
            </a:r>
          </a:p>
          <a:p>
            <a:pPr marL="227013" marR="0" lvl="0" indent="-227013" algn="l" defTabSz="457200" rtl="0" eaLnBrk="1" fontAlgn="auto" latinLnBrk="0" hangingPunct="1">
              <a:lnSpc>
                <a:spcPct val="100000"/>
              </a:lnSpc>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7013" marR="0" lvl="0" indent="-227013" algn="l" defTabSz="457200" rtl="0" eaLnBrk="1" fontAlgn="auto" latinLnBrk="0" hangingPunct="1">
              <a:lnSpc>
                <a:spcPct val="100000"/>
              </a:lnSpc>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7013" marR="0" lvl="0" indent="-227013" algn="l" defTabSz="457200" rtl="0" eaLnBrk="1" fontAlgn="auto" latinLnBrk="0" hangingPunct="1">
              <a:lnSpc>
                <a:spcPct val="100000"/>
              </a:lnSpc>
              <a:spcAft>
                <a:spcPts val="0"/>
              </a:spcAft>
              <a:buClrTx/>
              <a:buSzTx/>
              <a:buFontTx/>
              <a:buNone/>
              <a:tabLst/>
              <a:defRPr/>
            </a:pPr>
            <a:r>
              <a:rPr kumimoji="0" lang="en-US" sz="1000" b="0" i="0" u="none" strike="noStrike" kern="1200" cap="none" spc="0" normalizeH="0" baseline="0" noProof="0" dirty="0">
                <a:ln>
                  <a:noFill/>
                </a:ln>
                <a:solidFill>
                  <a:srgbClr val="3494BA">
                    <a:lumMod val="50000"/>
                  </a:srgb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Definitely get it</a:t>
            </a:r>
          </a:p>
          <a:p>
            <a:pPr marL="227013" marR="0" lvl="0" indent="-227013" algn="l" defTabSz="457200" rtl="0" eaLnBrk="1" fontAlgn="auto" latinLnBrk="0" hangingPunct="1">
              <a:lnSpc>
                <a:spcPct val="100000"/>
              </a:lnSpc>
              <a:spcBef>
                <a:spcPts val="1200"/>
              </a:spcBef>
              <a:spcAft>
                <a:spcPts val="0"/>
              </a:spcAft>
              <a:buClrTx/>
              <a:buSzTx/>
              <a:buFontTx/>
              <a:buNone/>
              <a:tabLst/>
              <a:defRPr/>
            </a:pPr>
            <a:r>
              <a:rPr kumimoji="0" lang="en-US" sz="1000" b="0" i="0" u="none" strike="noStrike" kern="1200" cap="none" spc="0" normalizeH="0" baseline="0" noProof="0" dirty="0">
                <a:ln>
                  <a:noFill/>
                </a:ln>
                <a:solidFill>
                  <a:srgbClr val="3494BA"/>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 get it</a:t>
            </a:r>
          </a:p>
          <a:p>
            <a:pPr marL="227013" marR="0" lvl="0" indent="-227013" algn="l" defTabSz="457200" rtl="0" eaLnBrk="1" fontAlgn="auto" latinLnBrk="0" hangingPunct="1">
              <a:lnSpc>
                <a:spcPct val="100000"/>
              </a:lnSpc>
              <a:spcBef>
                <a:spcPts val="120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Don’t know/Prefer not to Say (NET)</a:t>
            </a:r>
          </a:p>
          <a:p>
            <a:pPr marL="227013" marR="0" lvl="0" indent="-227013" algn="l" defTabSz="457200" rtl="0" eaLnBrk="1" fontAlgn="auto" latinLnBrk="0" hangingPunct="1">
              <a:lnSpc>
                <a:spcPct val="100000"/>
              </a:lnSpc>
              <a:spcBef>
                <a:spcPts val="1200"/>
              </a:spcBef>
              <a:spcAft>
                <a:spcPts val="0"/>
              </a:spcAft>
              <a:buClrTx/>
              <a:buSzTx/>
              <a:buFontTx/>
              <a:buNone/>
              <a:tabLst/>
              <a:defRPr/>
            </a:pPr>
            <a:r>
              <a:rPr kumimoji="0" lang="en-US" sz="1000" b="0" i="0" u="none" strike="noStrike" kern="1200" cap="none" spc="0" normalizeH="0" baseline="0" noProof="0" dirty="0">
                <a:ln>
                  <a:noFill/>
                </a:ln>
                <a:solidFill>
                  <a:srgbClr val="3494BA">
                    <a:lumMod val="40000"/>
                    <a:lumOff val="60000"/>
                  </a:srgb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 not get it</a:t>
            </a:r>
          </a:p>
          <a:p>
            <a:pPr marL="227013" marR="0" lvl="0" indent="-227013" algn="l" defTabSz="457200" rtl="0" eaLnBrk="1" fontAlgn="auto" latinLnBrk="0" hangingPunct="1">
              <a:lnSpc>
                <a:spcPct val="100000"/>
              </a:lnSpc>
              <a:spcBef>
                <a:spcPts val="1200"/>
              </a:spcBef>
              <a:spcAft>
                <a:spcPts val="0"/>
              </a:spcAft>
              <a:buClrTx/>
              <a:buSzTx/>
              <a:buFontTx/>
              <a:buNone/>
              <a:tabLst/>
              <a:defRPr/>
            </a:pPr>
            <a:r>
              <a:rPr kumimoji="0" lang="en-US" sz="1000" b="0" i="0" u="none" strike="noStrike" kern="1200" cap="none" spc="0" normalizeH="0" baseline="0" noProof="0" dirty="0">
                <a:ln>
                  <a:noFill/>
                </a:ln>
                <a:solidFill>
                  <a:srgbClr val="3494BA">
                    <a:lumMod val="20000"/>
                    <a:lumOff val="80000"/>
                  </a:srgb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Definitely not get it</a:t>
            </a:r>
          </a:p>
          <a:p>
            <a:pPr marL="227013" marR="0" lvl="0" indent="-227013" algn="l" defTabSz="457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dirty="0">
                <a:ln>
                  <a:noFill/>
                </a:ln>
                <a:solidFill>
                  <a:srgbClr val="4F81BD"/>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Probably/Definitely Not (NET)</a:t>
            </a:r>
          </a:p>
        </p:txBody>
      </p:sp>
      <p:sp>
        <p:nvSpPr>
          <p:cNvPr id="3" name="Slide Number Placeholder 2">
            <a:extLst>
              <a:ext uri="{FF2B5EF4-FFF2-40B4-BE49-F238E27FC236}">
                <a16:creationId xmlns:a16="http://schemas.microsoft.com/office/drawing/2014/main" id="{67A12914-40D2-4374-9AB3-5B0632056BA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2A4BF8A4-789E-4940-9E2C-30D72F681379}"/>
              </a:ext>
            </a:extLst>
          </p:cNvPr>
          <p:cNvGraphicFramePr/>
          <p:nvPr/>
        </p:nvGraphicFramePr>
        <p:xfrm>
          <a:off x="1163854" y="2252419"/>
          <a:ext cx="11028146" cy="450575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9194D68-27AE-45E5-B7E6-4D216EAA9A69}"/>
              </a:ext>
            </a:extLst>
          </p:cNvPr>
          <p:cNvSpPr/>
          <p:nvPr/>
        </p:nvSpPr>
        <p:spPr>
          <a:xfrm>
            <a:off x="852193" y="6424592"/>
            <a:ext cx="8700369" cy="336311"/>
          </a:xfrm>
          <a:prstGeom prst="rect">
            <a:avLst/>
          </a:prstGeom>
          <a:noFill/>
        </p:spPr>
        <p:txBody>
          <a:bodyPr wrap="square" anchor="b">
            <a:spAutoFit/>
          </a:bodyPr>
          <a:lstStyle/>
          <a:p>
            <a:pPr>
              <a:lnSpc>
                <a:spcPts val="1040"/>
              </a:lnSpc>
              <a:defRPr/>
            </a:pP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Base:  Have child age 2-11 and do not have child age 12-17 (May: N=382) (August: N=244)</a:t>
            </a:r>
            <a:endPar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ts val="104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NEW2Q5: When your child becomes eligible to get the COVID-19 vaccine, will you… </a:t>
            </a:r>
          </a:p>
        </p:txBody>
      </p:sp>
      <p:cxnSp>
        <p:nvCxnSpPr>
          <p:cNvPr id="24" name="Straight Connector 23">
            <a:extLst>
              <a:ext uri="{FF2B5EF4-FFF2-40B4-BE49-F238E27FC236}">
                <a16:creationId xmlns:a16="http://schemas.microsoft.com/office/drawing/2014/main" id="{17B1770C-9B3D-418E-8752-1E967ADA5F77}"/>
              </a:ext>
            </a:extLst>
          </p:cNvPr>
          <p:cNvCxnSpPr>
            <a:cxnSpLocks/>
          </p:cNvCxnSpPr>
          <p:nvPr/>
        </p:nvCxnSpPr>
        <p:spPr>
          <a:xfrm>
            <a:off x="2609528" y="4123597"/>
            <a:ext cx="5992622"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DF4E819-033D-4172-A5F5-EF93B551A3A5}"/>
              </a:ext>
            </a:extLst>
          </p:cNvPr>
          <p:cNvCxnSpPr>
            <a:cxnSpLocks/>
          </p:cNvCxnSpPr>
          <p:nvPr/>
        </p:nvCxnSpPr>
        <p:spPr>
          <a:xfrm>
            <a:off x="949532" y="1696021"/>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CDA1A79E-6A8F-46BE-8F5C-2BCD89CDBDFD}"/>
              </a:ext>
            </a:extLst>
          </p:cNvPr>
          <p:cNvSpPr txBox="1">
            <a:spLocks/>
          </p:cNvSpPr>
          <p:nvPr/>
        </p:nvSpPr>
        <p:spPr>
          <a:xfrm>
            <a:off x="852193" y="910758"/>
            <a:ext cx="10868032" cy="919333"/>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19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rPr>
              <a:t>One-third of parents of young children, age two to 11, say they will definitely get their child vaccinated when </a:t>
            </a:r>
            <a:r>
              <a:rPr lang="en-US" sz="1900" b="1" dirty="0">
                <a:solidFill>
                  <a:srgbClr val="4D87A1"/>
                </a:solidFill>
                <a:latin typeface="Century Gothic" panose="020B0502020202020204" pitchFamily="34" charset="0"/>
              </a:rPr>
              <a:t>their child becomes eligible to receive it</a:t>
            </a:r>
            <a:endParaRPr kumimoji="0" lang="en-US" sz="1900" b="1" i="0" u="none" strike="noStrike" kern="1200" cap="none" spc="0" normalizeH="0" baseline="0" noProof="0" dirty="0">
              <a:ln>
                <a:noFill/>
              </a:ln>
              <a:solidFill>
                <a:srgbClr val="4D87A1"/>
              </a:solidFill>
              <a:effectLst/>
              <a:highlight>
                <a:srgbClr val="FFFF00"/>
              </a:highlight>
              <a:uLnTx/>
              <a:uFillTx/>
              <a:latin typeface="Century Gothic" panose="020B0502020202020204" pitchFamily="34" charset="0"/>
              <a:ea typeface="+mj-ea"/>
              <a:cs typeface="Arial" panose="020B0604020202020204" pitchFamily="34" charset="0"/>
            </a:endParaRPr>
          </a:p>
        </p:txBody>
      </p:sp>
      <p:sp>
        <p:nvSpPr>
          <p:cNvPr id="33" name="TextBox 32">
            <a:extLst>
              <a:ext uri="{FF2B5EF4-FFF2-40B4-BE49-F238E27FC236}">
                <a16:creationId xmlns:a16="http://schemas.microsoft.com/office/drawing/2014/main" id="{79FBE9AB-E7AD-4DED-9D09-DD2F5B9CA413}"/>
              </a:ext>
            </a:extLst>
          </p:cNvPr>
          <p:cNvSpPr txBox="1"/>
          <p:nvPr/>
        </p:nvSpPr>
        <p:spPr>
          <a:xfrm>
            <a:off x="2113599" y="2002912"/>
            <a:ext cx="706945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Intent to Vaccinate for Child Age 2-11 When Eligible </a:t>
            </a:r>
            <a:b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US"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Among parents whose oldest child is under 12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(answering about the oldest child if more than one in range)</a:t>
            </a:r>
            <a:endParaRPr kumimoji="0" lang="en-US"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aphicFrame>
        <p:nvGraphicFramePr>
          <p:cNvPr id="13" name="Table 5">
            <a:extLst>
              <a:ext uri="{FF2B5EF4-FFF2-40B4-BE49-F238E27FC236}">
                <a16:creationId xmlns:a16="http://schemas.microsoft.com/office/drawing/2014/main" id="{D371D6A5-6E29-42F2-A579-D7821290A267}"/>
              </a:ext>
            </a:extLst>
          </p:cNvPr>
          <p:cNvGraphicFramePr>
            <a:graphicFrameLocks noGrp="1"/>
          </p:cNvGraphicFramePr>
          <p:nvPr>
            <p:extLst>
              <p:ext uri="{D42A27DB-BD31-4B8C-83A1-F6EECF244321}">
                <p14:modId xmlns:p14="http://schemas.microsoft.com/office/powerpoint/2010/main" val="3267063547"/>
              </p:ext>
            </p:extLst>
          </p:nvPr>
        </p:nvGraphicFramePr>
        <p:xfrm>
          <a:off x="5379618" y="5378387"/>
          <a:ext cx="2984290" cy="398399"/>
        </p:xfrm>
        <a:graphic>
          <a:graphicData uri="http://schemas.openxmlformats.org/drawingml/2006/table">
            <a:tbl>
              <a:tblPr firstRow="1" bandRow="1">
                <a:tableStyleId>{5C22544A-7EE6-4342-B048-85BDC9FD1C3A}</a:tableStyleId>
              </a:tblPr>
              <a:tblGrid>
                <a:gridCol w="1094760">
                  <a:extLst>
                    <a:ext uri="{9D8B030D-6E8A-4147-A177-3AD203B41FA5}">
                      <a16:colId xmlns:a16="http://schemas.microsoft.com/office/drawing/2014/main" val="1402235571"/>
                    </a:ext>
                  </a:extLst>
                </a:gridCol>
                <a:gridCol w="1889530">
                  <a:extLst>
                    <a:ext uri="{9D8B030D-6E8A-4147-A177-3AD203B41FA5}">
                      <a16:colId xmlns:a16="http://schemas.microsoft.com/office/drawing/2014/main" val="1162466889"/>
                    </a:ext>
                  </a:extLst>
                </a:gridCol>
              </a:tblGrid>
              <a:tr h="370840">
                <a:tc>
                  <a:txBody>
                    <a:bodyPr/>
                    <a:lstStyle/>
                    <a:p>
                      <a:pPr algn="ctr">
                        <a:lnSpc>
                          <a:spcPts val="1200"/>
                        </a:lnSpc>
                      </a:pPr>
                      <a:r>
                        <a:rPr lang="en-US" sz="1200" dirty="0">
                          <a:solidFill>
                            <a:srgbClr val="17375E"/>
                          </a:solidFill>
                        </a:rPr>
                        <a:t>May</a:t>
                      </a:r>
                    </a:p>
                    <a:p>
                      <a:pPr algn="ctr">
                        <a:lnSpc>
                          <a:spcPts val="1200"/>
                        </a:lnSpc>
                      </a:pPr>
                      <a:r>
                        <a:rPr lang="en-US" sz="1200" dirty="0">
                          <a:solidFill>
                            <a:srgbClr val="17375E"/>
                          </a:solidFill>
                        </a:rPr>
                        <a:t>2021</a:t>
                      </a:r>
                    </a:p>
                  </a:txBody>
                  <a:tcPr anchor="ctr">
                    <a:noFill/>
                  </a:tcPr>
                </a:tc>
                <a:tc>
                  <a:txBody>
                    <a:bodyPr/>
                    <a:lstStyle/>
                    <a:p>
                      <a:pPr algn="ctr">
                        <a:lnSpc>
                          <a:spcPts val="1200"/>
                        </a:lnSpc>
                      </a:pPr>
                      <a:r>
                        <a:rPr lang="en-US" sz="1200" dirty="0">
                          <a:solidFill>
                            <a:srgbClr val="17375E"/>
                          </a:solidFill>
                        </a:rPr>
                        <a:t>August</a:t>
                      </a:r>
                    </a:p>
                    <a:p>
                      <a:pPr algn="ctr">
                        <a:lnSpc>
                          <a:spcPts val="1200"/>
                        </a:lnSpc>
                      </a:pPr>
                      <a:r>
                        <a:rPr lang="en-US" sz="1200" dirty="0">
                          <a:solidFill>
                            <a:srgbClr val="17375E"/>
                          </a:solidFill>
                        </a:rPr>
                        <a:t>2021</a:t>
                      </a:r>
                    </a:p>
                  </a:txBody>
                  <a:tcPr anchor="ctr">
                    <a:noFill/>
                  </a:tcPr>
                </a:tc>
                <a:extLst>
                  <a:ext uri="{0D108BD9-81ED-4DB2-BD59-A6C34878D82A}">
                    <a16:rowId xmlns:a16="http://schemas.microsoft.com/office/drawing/2014/main" val="2628506778"/>
                  </a:ext>
                </a:extLst>
              </a:tr>
            </a:tbl>
          </a:graphicData>
        </a:graphic>
      </p:graphicFrame>
    </p:spTree>
    <p:extLst>
      <p:ext uri="{BB962C8B-B14F-4D97-AF65-F5344CB8AC3E}">
        <p14:creationId xmlns:p14="http://schemas.microsoft.com/office/powerpoint/2010/main" val="2369640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B25BC8E4-10E5-454F-88E2-95114F6711D0}"/>
              </a:ext>
            </a:extLst>
          </p:cNvPr>
          <p:cNvGraphicFramePr/>
          <p:nvPr>
            <p:extLst>
              <p:ext uri="{D42A27DB-BD31-4B8C-83A1-F6EECF244321}">
                <p14:modId xmlns:p14="http://schemas.microsoft.com/office/powerpoint/2010/main" val="314371972"/>
              </p:ext>
            </p:extLst>
          </p:nvPr>
        </p:nvGraphicFramePr>
        <p:xfrm>
          <a:off x="1528278" y="2257703"/>
          <a:ext cx="8804272" cy="39834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a:extLst>
              <a:ext uri="{FF2B5EF4-FFF2-40B4-BE49-F238E27FC236}">
                <a16:creationId xmlns:a16="http://schemas.microsoft.com/office/drawing/2014/main" id="{B4B9DFD2-9766-407E-8274-281127698105}"/>
              </a:ext>
            </a:extLst>
          </p:cNvPr>
          <p:cNvGraphicFramePr>
            <a:graphicFrameLocks noGrp="1"/>
          </p:cNvGraphicFramePr>
          <p:nvPr>
            <p:extLst>
              <p:ext uri="{D42A27DB-BD31-4B8C-83A1-F6EECF244321}">
                <p14:modId xmlns:p14="http://schemas.microsoft.com/office/powerpoint/2010/main" val="1383930531"/>
              </p:ext>
            </p:extLst>
          </p:nvPr>
        </p:nvGraphicFramePr>
        <p:xfrm>
          <a:off x="1123782" y="2228427"/>
          <a:ext cx="8452297" cy="3848112"/>
        </p:xfrm>
        <a:graphic>
          <a:graphicData uri="http://schemas.openxmlformats.org/drawingml/2006/table">
            <a:tbl>
              <a:tblPr>
                <a:tableStyleId>{5940675A-B579-460E-94D1-54222C63F5DA}</a:tableStyleId>
              </a:tblPr>
              <a:tblGrid>
                <a:gridCol w="5336341">
                  <a:extLst>
                    <a:ext uri="{9D8B030D-6E8A-4147-A177-3AD203B41FA5}">
                      <a16:colId xmlns:a16="http://schemas.microsoft.com/office/drawing/2014/main" val="2545539589"/>
                    </a:ext>
                  </a:extLst>
                </a:gridCol>
                <a:gridCol w="3115956">
                  <a:extLst>
                    <a:ext uri="{9D8B030D-6E8A-4147-A177-3AD203B41FA5}">
                      <a16:colId xmlns:a16="http://schemas.microsoft.com/office/drawing/2014/main" val="3631550232"/>
                    </a:ext>
                  </a:extLst>
                </a:gridCol>
              </a:tblGrid>
              <a:tr h="641352">
                <a:tc>
                  <a:txBody>
                    <a:bodyPr/>
                    <a:lstStyle/>
                    <a:p>
                      <a:pPr algn="l" rtl="0" fontAlgn="b"/>
                      <a:endParaRPr lang="en-US" sz="1100" b="0" i="0" u="none" strike="noStrike" kern="1200" dirty="0">
                        <a:solidFill>
                          <a:srgbClr val="000000"/>
                        </a:solidFill>
                        <a:effectLst/>
                        <a:latin typeface="Century Gothic" panose="020B0502020202020204" pitchFamily="34" charset="0"/>
                        <a:ea typeface="+mn-ea"/>
                        <a:cs typeface="+mn-cs"/>
                      </a:endParaRPr>
                    </a:p>
                  </a:txBody>
                  <a:tcPr marL="6350" marR="6350" marT="6350" marB="0" anchor="ctr">
                    <a:lnL w="12700" cmpd="sng">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1197216"/>
                  </a:ext>
                </a:extLst>
              </a:tr>
              <a:tr h="641352">
                <a:tc>
                  <a:txBody>
                    <a:bodyPr/>
                    <a:lstStyle/>
                    <a:p>
                      <a:pPr algn="l" fontAlgn="b"/>
                      <a:r>
                        <a:rPr lang="en-US" sz="1100" b="0" i="0" u="none" strike="noStrike" kern="1200" dirty="0">
                          <a:solidFill>
                            <a:srgbClr val="000000"/>
                          </a:solidFill>
                          <a:effectLst/>
                          <a:latin typeface="Century Gothic" panose="020B0502020202020204" pitchFamily="34" charset="0"/>
                          <a:ea typeface="+mn-ea"/>
                          <a:cs typeface="+mn-cs"/>
                        </a:rPr>
                        <a:t>We need to get school age kids vaccinated so they can more safely be in the classroom, support their mental health, play sports, attend events, and hang around with other kids</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5855434"/>
                  </a:ext>
                </a:extLst>
              </a:tr>
              <a:tr h="641352">
                <a:tc>
                  <a:txBody>
                    <a:bodyPr/>
                    <a:lstStyle/>
                    <a:p>
                      <a:pPr algn="l" fontAlgn="b"/>
                      <a:r>
                        <a:rPr lang="en-US" sz="1100" b="0" i="0" u="none" strike="noStrike" kern="1200" dirty="0">
                          <a:solidFill>
                            <a:srgbClr val="000000"/>
                          </a:solidFill>
                          <a:effectLst/>
                          <a:latin typeface="Century Gothic" panose="020B0502020202020204" pitchFamily="34" charset="0"/>
                          <a:ea typeface="+mn-ea"/>
                          <a:cs typeface="+mn-cs"/>
                        </a:rPr>
                        <a:t>Families should vaccinate their older children to protect their younger siblings from getting sick</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7464505"/>
                  </a:ext>
                </a:extLst>
              </a:tr>
              <a:tr h="641352">
                <a:tc>
                  <a:txBody>
                    <a:bodyPr/>
                    <a:lstStyle/>
                    <a:p>
                      <a:pPr algn="l" fontAlgn="b"/>
                      <a:r>
                        <a:rPr lang="en-US" sz="1100" b="0" i="0" u="none" strike="noStrike" kern="1200" dirty="0">
                          <a:solidFill>
                            <a:srgbClr val="000000"/>
                          </a:solidFill>
                          <a:effectLst/>
                          <a:latin typeface="Century Gothic" panose="020B0502020202020204" pitchFamily="34" charset="0"/>
                          <a:ea typeface="+mn-ea"/>
                          <a:cs typeface="+mn-cs"/>
                        </a:rPr>
                        <a:t>Getting all school age children vaccinated will slow the spread of COVID-19 and make everyone safer</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983071"/>
                  </a:ext>
                </a:extLst>
              </a:tr>
              <a:tr h="641352">
                <a:tc>
                  <a:txBody>
                    <a:bodyPr/>
                    <a:lstStyle/>
                    <a:p>
                      <a:pPr algn="l" fontAlgn="b"/>
                      <a:r>
                        <a:rPr lang="en-US" sz="1100" b="0" i="0" u="none" strike="noStrike" kern="1200" dirty="0">
                          <a:solidFill>
                            <a:srgbClr val="000000"/>
                          </a:solidFill>
                          <a:effectLst/>
                          <a:latin typeface="Century Gothic" panose="020B0502020202020204" pitchFamily="34" charset="0"/>
                          <a:ea typeface="+mn-ea"/>
                          <a:cs typeface="+mn-cs"/>
                        </a:rPr>
                        <a:t>For school age kids under 16, the health risks from getting COVID-19 are far greater than the health risks from any side effects from the vaccines</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1695413"/>
                  </a:ext>
                </a:extLst>
              </a:tr>
              <a:tr h="641352">
                <a:tc>
                  <a:txBody>
                    <a:bodyPr/>
                    <a:lstStyle/>
                    <a:p>
                      <a:pPr algn="l" fontAlgn="b"/>
                      <a:r>
                        <a:rPr lang="en-US" sz="1100" b="0" i="0" u="none" strike="noStrike" kern="1200" dirty="0">
                          <a:solidFill>
                            <a:srgbClr val="000000"/>
                          </a:solidFill>
                          <a:effectLst/>
                          <a:latin typeface="Century Gothic" panose="020B0502020202020204" pitchFamily="34" charset="0"/>
                          <a:ea typeface="+mn-ea"/>
                          <a:cs typeface="+mn-cs"/>
                        </a:rPr>
                        <a:t>I would only vaccinate my children if it was required for them to attend school or college*</a:t>
                      </a:r>
                    </a:p>
                  </a:txBody>
                  <a:tcPr marL="6350" marR="6350" marT="6350"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4825178"/>
                  </a:ext>
                </a:extLst>
              </a:tr>
            </a:tbl>
          </a:graphicData>
        </a:graphic>
      </p:graphicFrame>
      <p:sp>
        <p:nvSpPr>
          <p:cNvPr id="26" name="Rectangle 25">
            <a:extLst>
              <a:ext uri="{FF2B5EF4-FFF2-40B4-BE49-F238E27FC236}">
                <a16:creationId xmlns:a16="http://schemas.microsoft.com/office/drawing/2014/main" id="{55C25B02-B3F6-FE4A-B029-E48F1CD26FE2}"/>
              </a:ext>
            </a:extLst>
          </p:cNvPr>
          <p:cNvSpPr/>
          <p:nvPr/>
        </p:nvSpPr>
        <p:spPr>
          <a:xfrm>
            <a:off x="838941" y="6372071"/>
            <a:ext cx="6262899" cy="307777"/>
          </a:xfrm>
          <a:prstGeom prst="rect">
            <a:avLst/>
          </a:prstGeom>
          <a:noFill/>
        </p:spPr>
        <p:txBody>
          <a:bodyPr wrap="square"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Base: Total (1248) *Base: Parents  of school age children only (</a:t>
            </a:r>
            <a:r>
              <a:rPr lang="en-US" sz="700" b="1" dirty="0">
                <a:solidFill>
                  <a:prstClr val="black">
                    <a:lumMod val="50000"/>
                    <a:lumOff val="50000"/>
                  </a:prstClr>
                </a:solidFill>
                <a:latin typeface="Century Gothic" panose="020B0502020202020204" pitchFamily="34" charset="0"/>
              </a:rPr>
              <a:t>325</a:t>
            </a: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Q17</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a:t>
            </a: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 </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Please indicate the extent to which you agree or disagree with each of the following statements using the scale shown</a:t>
            </a:r>
          </a:p>
        </p:txBody>
      </p:sp>
      <p:sp>
        <p:nvSpPr>
          <p:cNvPr id="19" name="TextBox 18">
            <a:extLst>
              <a:ext uri="{FF2B5EF4-FFF2-40B4-BE49-F238E27FC236}">
                <a16:creationId xmlns:a16="http://schemas.microsoft.com/office/drawing/2014/main" id="{D3109FB8-7951-4B40-AEF2-BD0910EDC5EF}"/>
              </a:ext>
            </a:extLst>
          </p:cNvPr>
          <p:cNvSpPr txBox="1"/>
          <p:nvPr/>
        </p:nvSpPr>
        <p:spPr>
          <a:xfrm>
            <a:off x="1053374" y="2150314"/>
            <a:ext cx="430094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Perceptions About Vaccinating Kids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Title 1">
            <a:extLst>
              <a:ext uri="{FF2B5EF4-FFF2-40B4-BE49-F238E27FC236}">
                <a16:creationId xmlns:a16="http://schemas.microsoft.com/office/drawing/2014/main" id="{5DE30BF4-2BD1-442E-8E23-9F96DBA53A60}"/>
              </a:ext>
            </a:extLst>
          </p:cNvPr>
          <p:cNvSpPr txBox="1">
            <a:spLocks/>
          </p:cNvSpPr>
          <p:nvPr/>
        </p:nvSpPr>
        <p:spPr>
          <a:xfrm>
            <a:off x="911012" y="970899"/>
            <a:ext cx="10868032" cy="695740"/>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0" lang="en-US" sz="19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endParaRPr>
          </a:p>
        </p:txBody>
      </p:sp>
      <p:sp>
        <p:nvSpPr>
          <p:cNvPr id="13" name="Title 1">
            <a:extLst>
              <a:ext uri="{FF2B5EF4-FFF2-40B4-BE49-F238E27FC236}">
                <a16:creationId xmlns:a16="http://schemas.microsoft.com/office/drawing/2014/main" id="{27B7B088-24D5-4903-B9CE-C7569D9DBBCE}"/>
              </a:ext>
            </a:extLst>
          </p:cNvPr>
          <p:cNvSpPr txBox="1">
            <a:spLocks/>
          </p:cNvSpPr>
          <p:nvPr/>
        </p:nvSpPr>
        <p:spPr>
          <a:xfrm>
            <a:off x="957029" y="923200"/>
            <a:ext cx="10868032" cy="1038971"/>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endParaRPr>
          </a:p>
        </p:txBody>
      </p:sp>
      <p:sp>
        <p:nvSpPr>
          <p:cNvPr id="20" name="TextBox 19">
            <a:extLst>
              <a:ext uri="{FF2B5EF4-FFF2-40B4-BE49-F238E27FC236}">
                <a16:creationId xmlns:a16="http://schemas.microsoft.com/office/drawing/2014/main" id="{285A1F7E-C65E-4211-AFB0-53F8BDDD6F75}"/>
              </a:ext>
            </a:extLst>
          </p:cNvPr>
          <p:cNvSpPr txBox="1"/>
          <p:nvPr/>
        </p:nvSpPr>
        <p:spPr>
          <a:xfrm>
            <a:off x="8315876" y="2416208"/>
            <a:ext cx="196426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Total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Agree</a:t>
            </a:r>
          </a:p>
        </p:txBody>
      </p:sp>
      <p:sp>
        <p:nvSpPr>
          <p:cNvPr id="24" name="Title 1">
            <a:extLst>
              <a:ext uri="{FF2B5EF4-FFF2-40B4-BE49-F238E27FC236}">
                <a16:creationId xmlns:a16="http://schemas.microsoft.com/office/drawing/2014/main" id="{00FDBB94-D30E-47FE-81A0-797A3CBAA0AE}"/>
              </a:ext>
            </a:extLst>
          </p:cNvPr>
          <p:cNvSpPr txBox="1">
            <a:spLocks/>
          </p:cNvSpPr>
          <p:nvPr/>
        </p:nvSpPr>
        <p:spPr>
          <a:xfrm>
            <a:off x="1053374" y="1024862"/>
            <a:ext cx="10868032" cy="1038971"/>
          </a:xfrm>
          <a:solidFill>
            <a:srgbClr val="FFFF00"/>
          </a:solidFill>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rPr>
              <a:t>Three-quarters of North Carolinians agree that getting school age kids vaccinated will get kids safely back to their normal activities, to protect their younger siblings, and make everyone safer by slowing the spread of COVID-19.  </a:t>
            </a:r>
            <a:endParaRPr kumimoji="0" lang="en-US" sz="1600" b="0"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endParaRPr>
          </a:p>
        </p:txBody>
      </p:sp>
    </p:spTree>
    <p:extLst>
      <p:ext uri="{BB962C8B-B14F-4D97-AF65-F5344CB8AC3E}">
        <p14:creationId xmlns:p14="http://schemas.microsoft.com/office/powerpoint/2010/main" val="3063003728"/>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98331D7-264F-415D-A761-67122DE6A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78658" y="-879229"/>
            <a:ext cx="13886733" cy="7898876"/>
          </a:xfrm>
        </p:spPr>
      </p:pic>
      <p:sp>
        <p:nvSpPr>
          <p:cNvPr id="4" name="Rectangle 3">
            <a:extLst>
              <a:ext uri="{FF2B5EF4-FFF2-40B4-BE49-F238E27FC236}">
                <a16:creationId xmlns:a16="http://schemas.microsoft.com/office/drawing/2014/main" id="{36BB4765-58FD-B249-A41B-42F80C34F9F4}"/>
              </a:ext>
            </a:extLst>
          </p:cNvPr>
          <p:cNvSpPr/>
          <p:nvPr/>
        </p:nvSpPr>
        <p:spPr>
          <a:xfrm>
            <a:off x="66676" y="3476347"/>
            <a:ext cx="7682548" cy="1661993"/>
          </a:xfrm>
          <a:prstGeom prst="rect">
            <a:avLst/>
          </a:prstGeom>
          <a:solidFill>
            <a:srgbClr val="467233"/>
          </a:solidFill>
        </p:spPr>
        <p:txBody>
          <a:bodyPr wrap="square" lIns="274320" tIns="274320" rIns="274320" bIns="274320">
            <a:spAutoFit/>
          </a:bodyPr>
          <a:lstStyle/>
          <a:p>
            <a:r>
              <a:rPr lang="en-US" sz="3600" dirty="0">
                <a:solidFill>
                  <a:srgbClr val="FFFFFF"/>
                </a:solidFill>
                <a:latin typeface="Century Gothic" panose="020B0502020202020204" pitchFamily="34" charset="0"/>
                <a:ea typeface="Arial"/>
                <a:cs typeface="Arial"/>
                <a:sym typeface="Helvetica Neue" pitchFamily="-109" charset="0"/>
              </a:rPr>
              <a:t>Facemasks and Social Distancing</a:t>
            </a:r>
          </a:p>
        </p:txBody>
      </p:sp>
    </p:spTree>
    <p:extLst>
      <p:ext uri="{BB962C8B-B14F-4D97-AF65-F5344CB8AC3E}">
        <p14:creationId xmlns:p14="http://schemas.microsoft.com/office/powerpoint/2010/main" val="429092080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3D07-C6A2-6A46-B77C-47D37A560C92}"/>
              </a:ext>
            </a:extLst>
          </p:cNvPr>
          <p:cNvSpPr>
            <a:spLocks noGrp="1"/>
          </p:cNvSpPr>
          <p:nvPr>
            <p:ph type="title"/>
          </p:nvPr>
        </p:nvSpPr>
        <p:spPr>
          <a:xfrm>
            <a:off x="795541" y="896638"/>
            <a:ext cx="10457689" cy="548640"/>
          </a:xfrm>
        </p:spPr>
        <p:txBody>
          <a:bodyPr/>
          <a:lstStyle/>
          <a:p>
            <a:r>
              <a:rPr lang="en-US" dirty="0">
                <a:latin typeface="Century Gothic" panose="020B0502020202020204" pitchFamily="34" charset="0"/>
              </a:rPr>
              <a:t>Summary Findings</a:t>
            </a:r>
          </a:p>
        </p:txBody>
      </p:sp>
      <p:sp>
        <p:nvSpPr>
          <p:cNvPr id="3" name="Text Placeholder 2">
            <a:extLst>
              <a:ext uri="{FF2B5EF4-FFF2-40B4-BE49-F238E27FC236}">
                <a16:creationId xmlns:a16="http://schemas.microsoft.com/office/drawing/2014/main" id="{0323442E-A0B2-5743-A0E1-07BB819AE034}"/>
              </a:ext>
            </a:extLst>
          </p:cNvPr>
          <p:cNvSpPr>
            <a:spLocks noGrp="1"/>
          </p:cNvSpPr>
          <p:nvPr>
            <p:ph type="body" sz="quarter" idx="10"/>
          </p:nvPr>
        </p:nvSpPr>
        <p:spPr>
          <a:xfrm>
            <a:off x="838200" y="1649046"/>
            <a:ext cx="10517717" cy="4594062"/>
          </a:xfrm>
        </p:spPr>
        <p:txBody>
          <a:bodyPr vert="horz" lIns="91440" tIns="45720" rIns="91440" bIns="45720" rtlCol="0" anchor="t">
            <a:noAutofit/>
          </a:bodyPr>
          <a:lstStyle/>
          <a:p>
            <a:pPr marL="514350" indent="-514350">
              <a:buFont typeface="+mj-lt"/>
              <a:buAutoNum type="arabicPeriod"/>
            </a:pPr>
            <a:r>
              <a:rPr lang="en-US" sz="1800" b="0" dirty="0">
                <a:latin typeface="Century Gothic"/>
                <a:cs typeface="Arial"/>
              </a:rPr>
              <a:t>Those reporting having gotten at least one dose of the COVID-19 vaccine has jumped 16 percentage points since the last wave.</a:t>
            </a:r>
            <a:endParaRPr lang="en-US" sz="1800" b="0" dirty="0">
              <a:latin typeface="Century Gothic" panose="020B0502020202020204" pitchFamily="34" charset="0"/>
            </a:endParaRPr>
          </a:p>
          <a:p>
            <a:pPr marL="514350" indent="-514350">
              <a:buFont typeface="+mj-lt"/>
              <a:buAutoNum type="arabicPeriod"/>
            </a:pPr>
            <a:r>
              <a:rPr lang="en-US" sz="1800" b="0" dirty="0">
                <a:latin typeface="Century Gothic"/>
                <a:cs typeface="Arial"/>
              </a:rPr>
              <a:t>Those saying they will probably not/never get the vaccine has dropped 6 percentage points to 15 percent.</a:t>
            </a:r>
            <a:endParaRPr lang="en-US" sz="1800" b="0" dirty="0">
              <a:latin typeface="Century Gothic" panose="020B0502020202020204" pitchFamily="34" charset="0"/>
            </a:endParaRPr>
          </a:p>
          <a:p>
            <a:pPr marL="514350" indent="-514350">
              <a:buFont typeface="+mj-lt"/>
              <a:buAutoNum type="arabicPeriod"/>
            </a:pPr>
            <a:r>
              <a:rPr lang="en-US" sz="1800" b="0" dirty="0">
                <a:latin typeface="Century Gothic"/>
                <a:cs typeface="Arial"/>
              </a:rPr>
              <a:t>Those saying they would advise others to get the vaccine right away has increased by 10 percentage points.</a:t>
            </a:r>
            <a:endParaRPr lang="en-US" sz="1800" b="0" dirty="0">
              <a:latin typeface="Century Gothic" panose="020B0502020202020204" pitchFamily="34" charset="0"/>
            </a:endParaRPr>
          </a:p>
          <a:p>
            <a:pPr marL="514350" indent="-514350">
              <a:buFont typeface="+mj-lt"/>
              <a:buAutoNum type="arabicPeriod"/>
            </a:pPr>
            <a:r>
              <a:rPr lang="en-US" sz="1800" b="0" dirty="0">
                <a:latin typeface="Century Gothic"/>
                <a:cs typeface="Arial"/>
              </a:rPr>
              <a:t>Most unvaccinated say FDA full approval of Pfizer vaccine has no impact on their interest in getting the vaccine, and none of the specific positive messages around FDA approval resonate strongly with the unvaccinated.</a:t>
            </a:r>
            <a:endParaRPr lang="en-US" sz="1800" b="0" dirty="0">
              <a:latin typeface="Century Gothic" panose="020B0502020202020204" pitchFamily="34" charset="0"/>
            </a:endParaRPr>
          </a:p>
          <a:p>
            <a:pPr marL="514350" indent="-514350">
              <a:buFont typeface="+mj-lt"/>
              <a:buAutoNum type="arabicPeriod"/>
            </a:pPr>
            <a:r>
              <a:rPr lang="en-US" sz="1800" b="0" dirty="0">
                <a:latin typeface="Century Gothic"/>
                <a:cs typeface="Arial"/>
              </a:rPr>
              <a:t>Prevention of serious health problems, protection while spending time with family/friends and getting things back to normal remain the most compelling arguments to get the vaccine among unvaccinated, but solid majorities still see a larger range of risks associated with the vaccine.</a:t>
            </a:r>
          </a:p>
          <a:p>
            <a:pPr marL="514350" indent="-514350">
              <a:buFont typeface="+mj-lt"/>
              <a:buAutoNum type="arabicPeriod"/>
            </a:pPr>
            <a:endParaRPr lang="en-US" sz="1800" b="0" dirty="0">
              <a:latin typeface="Century Gothic" panose="020B0502020202020204" pitchFamily="34" charset="0"/>
            </a:endParaRPr>
          </a:p>
          <a:p>
            <a:pPr marL="514350" indent="-514350">
              <a:buFont typeface="+mj-lt"/>
              <a:buAutoNum type="arabicPeriod"/>
            </a:pPr>
            <a:endParaRPr lang="en-US" sz="1800" b="0" dirty="0">
              <a:latin typeface="Century Gothic" panose="020B0502020202020204" pitchFamily="34" charset="0"/>
            </a:endParaRPr>
          </a:p>
          <a:p>
            <a:pPr marL="514350" indent="-514350">
              <a:buFont typeface="+mj-lt"/>
              <a:buAutoNum type="arabicPeriod"/>
            </a:pPr>
            <a:endParaRPr lang="en-US" sz="1800" b="0" dirty="0">
              <a:latin typeface="Century Gothic" panose="020B0502020202020204" pitchFamily="34" charset="0"/>
            </a:endParaRPr>
          </a:p>
          <a:p>
            <a:pPr marL="514350" indent="-514350">
              <a:buFont typeface="+mj-lt"/>
              <a:buAutoNum type="arabicPeriod"/>
            </a:pPr>
            <a:endParaRPr lang="en-US" sz="1800" b="0" dirty="0">
              <a:latin typeface="Century Gothic" panose="020B0502020202020204" pitchFamily="34" charset="0"/>
            </a:endParaRPr>
          </a:p>
        </p:txBody>
      </p:sp>
    </p:spTree>
    <p:extLst>
      <p:ext uri="{BB962C8B-B14F-4D97-AF65-F5344CB8AC3E}">
        <p14:creationId xmlns:p14="http://schemas.microsoft.com/office/powerpoint/2010/main" val="3921685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9C70CA49-82C8-4B82-8EAB-78718B2EF55D}"/>
              </a:ext>
            </a:extLst>
          </p:cNvPr>
          <p:cNvGraphicFramePr>
            <a:graphicFrameLocks noGrp="1"/>
          </p:cNvGraphicFramePr>
          <p:nvPr/>
        </p:nvGraphicFramePr>
        <p:xfrm>
          <a:off x="2791529" y="2305163"/>
          <a:ext cx="8457849" cy="3741946"/>
        </p:xfrm>
        <a:graphic>
          <a:graphicData uri="http://schemas.openxmlformats.org/drawingml/2006/table">
            <a:tbl>
              <a:tblPr firstRow="1" bandRow="1">
                <a:tableStyleId>{5C22544A-7EE6-4342-B048-85BDC9FD1C3A}</a:tableStyleId>
              </a:tblPr>
              <a:tblGrid>
                <a:gridCol w="702993">
                  <a:extLst>
                    <a:ext uri="{9D8B030D-6E8A-4147-A177-3AD203B41FA5}">
                      <a16:colId xmlns:a16="http://schemas.microsoft.com/office/drawing/2014/main" val="107605398"/>
                    </a:ext>
                  </a:extLst>
                </a:gridCol>
                <a:gridCol w="702993">
                  <a:extLst>
                    <a:ext uri="{9D8B030D-6E8A-4147-A177-3AD203B41FA5}">
                      <a16:colId xmlns:a16="http://schemas.microsoft.com/office/drawing/2014/main" val="1254189387"/>
                    </a:ext>
                  </a:extLst>
                </a:gridCol>
                <a:gridCol w="734630">
                  <a:extLst>
                    <a:ext uri="{9D8B030D-6E8A-4147-A177-3AD203B41FA5}">
                      <a16:colId xmlns:a16="http://schemas.microsoft.com/office/drawing/2014/main" val="886568107"/>
                    </a:ext>
                  </a:extLst>
                </a:gridCol>
                <a:gridCol w="698989">
                  <a:extLst>
                    <a:ext uri="{9D8B030D-6E8A-4147-A177-3AD203B41FA5}">
                      <a16:colId xmlns:a16="http://schemas.microsoft.com/office/drawing/2014/main" val="3295542480"/>
                    </a:ext>
                  </a:extLst>
                </a:gridCol>
                <a:gridCol w="830873">
                  <a:extLst>
                    <a:ext uri="{9D8B030D-6E8A-4147-A177-3AD203B41FA5}">
                      <a16:colId xmlns:a16="http://schemas.microsoft.com/office/drawing/2014/main" val="2488847516"/>
                    </a:ext>
                  </a:extLst>
                </a:gridCol>
                <a:gridCol w="794237">
                  <a:extLst>
                    <a:ext uri="{9D8B030D-6E8A-4147-A177-3AD203B41FA5}">
                      <a16:colId xmlns:a16="http://schemas.microsoft.com/office/drawing/2014/main" val="3705630851"/>
                    </a:ext>
                  </a:extLst>
                </a:gridCol>
                <a:gridCol w="731228">
                  <a:extLst>
                    <a:ext uri="{9D8B030D-6E8A-4147-A177-3AD203B41FA5}">
                      <a16:colId xmlns:a16="http://schemas.microsoft.com/office/drawing/2014/main" val="575026231"/>
                    </a:ext>
                  </a:extLst>
                </a:gridCol>
                <a:gridCol w="809232">
                  <a:extLst>
                    <a:ext uri="{9D8B030D-6E8A-4147-A177-3AD203B41FA5}">
                      <a16:colId xmlns:a16="http://schemas.microsoft.com/office/drawing/2014/main" val="4139693129"/>
                    </a:ext>
                  </a:extLst>
                </a:gridCol>
                <a:gridCol w="756138">
                  <a:extLst>
                    <a:ext uri="{9D8B030D-6E8A-4147-A177-3AD203B41FA5}">
                      <a16:colId xmlns:a16="http://schemas.microsoft.com/office/drawing/2014/main" val="2984585693"/>
                    </a:ext>
                  </a:extLst>
                </a:gridCol>
                <a:gridCol w="644469">
                  <a:extLst>
                    <a:ext uri="{9D8B030D-6E8A-4147-A177-3AD203B41FA5}">
                      <a16:colId xmlns:a16="http://schemas.microsoft.com/office/drawing/2014/main" val="2585184348"/>
                    </a:ext>
                  </a:extLst>
                </a:gridCol>
                <a:gridCol w="843787">
                  <a:extLst>
                    <a:ext uri="{9D8B030D-6E8A-4147-A177-3AD203B41FA5}">
                      <a16:colId xmlns:a16="http://schemas.microsoft.com/office/drawing/2014/main" val="3865102182"/>
                    </a:ext>
                  </a:extLst>
                </a:gridCol>
                <a:gridCol w="208280">
                  <a:extLst>
                    <a:ext uri="{9D8B030D-6E8A-4147-A177-3AD203B41FA5}">
                      <a16:colId xmlns:a16="http://schemas.microsoft.com/office/drawing/2014/main" val="3030024372"/>
                    </a:ext>
                  </a:extLst>
                </a:gridCol>
              </a:tblGrid>
              <a:tr h="828398">
                <a:tc gridSpan="3">
                  <a:txBody>
                    <a:bodyPr/>
                    <a:lstStyle/>
                    <a:p>
                      <a:pPr marL="0" algn="ctr" defTabSz="457200" rtl="0" eaLnBrk="1" latinLnBrk="0" hangingPunct="1"/>
                      <a:r>
                        <a:rPr lang="en-US" sz="1200" b="1" kern="1200" dirty="0">
                          <a:solidFill>
                            <a:schemeClr val="tx2"/>
                          </a:solidFill>
                          <a:latin typeface="Century Gothic" panose="020B0502020202020204" pitchFamily="34" charset="0"/>
                          <a:ea typeface="+mn-ea"/>
                          <a:cs typeface="+mn-cs"/>
                        </a:rPr>
                        <a:t>Total</a:t>
                      </a:r>
                    </a:p>
                  </a:txBody>
                  <a:tcPr anchor="b">
                    <a:lnL w="12700" cmpd="sng">
                      <a:noFill/>
                    </a:lnL>
                    <a:lnR w="190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endParaRPr lang="en-US" sz="1000" dirty="0">
                        <a:solidFill>
                          <a:schemeClr val="tx2"/>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algn="ctr" defTabSz="457200" rtl="0" eaLnBrk="1" latinLnBrk="0" hangingPunct="1"/>
                      <a:endParaRPr lang="en-US" sz="1200" b="1" kern="1200" dirty="0">
                        <a:solidFill>
                          <a:schemeClr val="tx2"/>
                        </a:solidFill>
                        <a:latin typeface="Century Gothic" panose="020B0502020202020204" pitchFamily="34" charset="0"/>
                        <a:ea typeface="+mn-ea"/>
                        <a:cs typeface="+mn-cs"/>
                      </a:endParaRPr>
                    </a:p>
                  </a:txBody>
                  <a:tcPr anchor="b">
                    <a:lnL w="1270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algn="ctr" defTabSz="457200" rtl="0" eaLnBrk="1" latinLnBrk="0" hangingPunct="1"/>
                      <a:endParaRPr lang="en-US" sz="1200" b="1" kern="1200" dirty="0">
                        <a:solidFill>
                          <a:schemeClr val="tx2"/>
                        </a:solidFill>
                        <a:latin typeface="Century Gothic" panose="020B0502020202020204" pitchFamily="34" charset="0"/>
                        <a:ea typeface="+mn-ea"/>
                        <a:cs typeface="+mn-cs"/>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3">
                  <a:txBody>
                    <a:bodyPr/>
                    <a:lstStyle/>
                    <a:p>
                      <a:pPr algn="ctr"/>
                      <a:r>
                        <a:rPr lang="en-US" sz="1200" dirty="0">
                          <a:solidFill>
                            <a:schemeClr val="tx2"/>
                          </a:solidFill>
                          <a:latin typeface="Century Gothic" panose="020B0502020202020204" pitchFamily="34" charset="0"/>
                        </a:rPr>
                        <a:t>Unvaccinated/No Appointment</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1200" dirty="0">
                        <a:solidFill>
                          <a:schemeClr val="tx2"/>
                        </a:solidFill>
                        <a:latin typeface="Century Gothic" panose="020B0502020202020204" pitchFamily="34" charset="0"/>
                      </a:endParaRPr>
                    </a:p>
                  </a:txBody>
                  <a:tcPr anchor="b">
                    <a:lnL w="12700" cmpd="sng">
                      <a:noFill/>
                    </a:lnL>
                    <a:lnR w="19050" cap="flat" cmpd="sng" algn="ctr">
                      <a:solidFill>
                        <a:schemeClr val="bg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1200" dirty="0">
                        <a:solidFill>
                          <a:schemeClr val="tx2"/>
                        </a:solidFill>
                        <a:latin typeface="Century Gothic" panose="020B0502020202020204" pitchFamily="34" charset="0"/>
                      </a:endParaRPr>
                    </a:p>
                  </a:txBody>
                  <a:tcPr anchor="b">
                    <a:lnL w="1270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200" dirty="0">
                        <a:solidFill>
                          <a:schemeClr val="tx2"/>
                        </a:solidFill>
                        <a:latin typeface="Century Gothic" panose="020B0502020202020204" pitchFamily="34" charset="0"/>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3">
                  <a:txBody>
                    <a:bodyPr/>
                    <a:lstStyle/>
                    <a:p>
                      <a:pPr algn="ctr"/>
                      <a:r>
                        <a:rPr lang="en-US" sz="1200" dirty="0">
                          <a:solidFill>
                            <a:schemeClr val="tx2"/>
                          </a:solidFill>
                          <a:latin typeface="Century Gothic" panose="020B0502020202020204" pitchFamily="34" charset="0"/>
                        </a:rPr>
                        <a:t>Vaccinated or Appointment</a:t>
                      </a:r>
                    </a:p>
                  </a:txBody>
                  <a:tcPr anchor="b">
                    <a:lnL w="1905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r>
                        <a:rPr lang="en-US" sz="1200" dirty="0">
                          <a:solidFill>
                            <a:schemeClr val="tx2"/>
                          </a:solidFill>
                          <a:latin typeface="Century Gothic" panose="020B0502020202020204" pitchFamily="34" charset="0"/>
                        </a:rPr>
                        <a:t>Vaccinated or Appointment</a:t>
                      </a:r>
                    </a:p>
                  </a:txBody>
                  <a:tcPr anchor="b">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1200" dirty="0">
                        <a:solidFill>
                          <a:schemeClr val="tx2"/>
                        </a:solidFill>
                        <a:latin typeface="Century Gothic" panose="020B0502020202020204" pitchFamily="34" charset="0"/>
                      </a:endParaRPr>
                    </a:p>
                  </a:txBody>
                  <a:tcPr anchor="b">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200" dirty="0">
                        <a:solidFill>
                          <a:schemeClr val="tx2"/>
                        </a:solidFill>
                        <a:latin typeface="Century Gothic" panose="020B0502020202020204" pitchFamily="34" charset="0"/>
                      </a:endParaRPr>
                    </a:p>
                  </a:txBody>
                  <a:tcPr anchor="b">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2763260"/>
                  </a:ext>
                </a:extLst>
              </a:tr>
              <a:tr h="2639228">
                <a:tc>
                  <a:txBody>
                    <a:bodyPr/>
                    <a:lstStyle/>
                    <a:p>
                      <a:endParaRPr lang="en-US" sz="1000" dirty="0">
                        <a:solidFill>
                          <a:schemeClr val="tx2"/>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2"/>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2"/>
                        </a:solidFill>
                        <a:latin typeface="Century Gothic" panose="020B0502020202020204" pitchFamily="34" charset="0"/>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2"/>
                        </a:solidFill>
                        <a:latin typeface="Century Gothic" panose="020B0502020202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2"/>
                        </a:solidFill>
                        <a:latin typeface="Century Gothic" panose="020B0502020202020204" pitchFamily="34" charset="0"/>
                      </a:endParaRPr>
                    </a:p>
                  </a:txBody>
                  <a:tcP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2"/>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2"/>
                        </a:solidFill>
                        <a:latin typeface="Century Gothic" panose="020B0502020202020204" pitchFamily="34" charset="0"/>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2"/>
                        </a:solidFill>
                        <a:latin typeface="Century Gothic" panose="020B0502020202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2"/>
                        </a:solidFill>
                        <a:latin typeface="Century Gothic" panose="020B0502020202020204" pitchFamily="34" charset="0"/>
                      </a:endParaRP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2"/>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2"/>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2"/>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573612"/>
                  </a:ext>
                </a:extLst>
              </a:tr>
              <a:tr h="272720">
                <a:tc>
                  <a:txBody>
                    <a:bodyPr/>
                    <a:lstStyle/>
                    <a:p>
                      <a:pPr algn="ctr"/>
                      <a:r>
                        <a:rPr lang="en-US" sz="1200" dirty="0">
                          <a:solidFill>
                            <a:schemeClr val="tx1">
                              <a:lumMod val="50000"/>
                              <a:lumOff val="50000"/>
                            </a:schemeClr>
                          </a:solidFill>
                          <a:latin typeface="Century Gothic" panose="020B0502020202020204" pitchFamily="34" charset="0"/>
                        </a:rPr>
                        <a:t>March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kern="1200" dirty="0">
                          <a:solidFill>
                            <a:schemeClr val="tx1">
                              <a:lumMod val="50000"/>
                              <a:lumOff val="50000"/>
                            </a:schemeClr>
                          </a:solidFill>
                          <a:latin typeface="Century Gothic" panose="020B0502020202020204" pitchFamily="34" charset="0"/>
                          <a:ea typeface="+mn-ea"/>
                          <a:cs typeface="+mn-cs"/>
                        </a:rPr>
                        <a:t>May</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Century Gothic" panose="020B0502020202020204" pitchFamily="34" charset="0"/>
                        </a:rPr>
                        <a:t>August</a:t>
                      </a: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Century Gothic" panose="020B0502020202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lumMod val="50000"/>
                              <a:lumOff val="50000"/>
                            </a:schemeClr>
                          </a:solidFill>
                          <a:latin typeface="Century Gothic" panose="020B0502020202020204" pitchFamily="34" charset="0"/>
                        </a:rPr>
                        <a:t>March</a:t>
                      </a:r>
                    </a:p>
                  </a:txBody>
                  <a:tcP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kern="1200" dirty="0">
                          <a:solidFill>
                            <a:schemeClr val="tx1">
                              <a:lumMod val="50000"/>
                              <a:lumOff val="50000"/>
                            </a:schemeClr>
                          </a:solidFill>
                          <a:latin typeface="Century Gothic" panose="020B0502020202020204" pitchFamily="34" charset="0"/>
                          <a:ea typeface="+mn-ea"/>
                          <a:cs typeface="+mn-cs"/>
                        </a:rPr>
                        <a:t>May</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Century Gothic" panose="020B0502020202020204" pitchFamily="34" charset="0"/>
                        </a:rPr>
                        <a:t>August</a:t>
                      </a: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Century Gothic" panose="020B0502020202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lumMod val="50000"/>
                              <a:lumOff val="50000"/>
                            </a:schemeClr>
                          </a:solidFill>
                          <a:latin typeface="Century Gothic" panose="020B0502020202020204" pitchFamily="34" charset="0"/>
                        </a:rPr>
                        <a:t>March</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kern="1200" dirty="0">
                          <a:solidFill>
                            <a:schemeClr val="tx1">
                              <a:lumMod val="50000"/>
                              <a:lumOff val="50000"/>
                            </a:schemeClr>
                          </a:solidFill>
                          <a:latin typeface="Century Gothic" panose="020B0502020202020204" pitchFamily="34" charset="0"/>
                          <a:ea typeface="+mn-ea"/>
                          <a:cs typeface="+mn-cs"/>
                        </a:rPr>
                        <a:t>May</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Century Gothic" panose="020B0502020202020204" pitchFamily="34" charset="0"/>
                        </a:rPr>
                        <a:t>August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1036916"/>
                  </a:ext>
                </a:extLst>
              </a:tr>
            </a:tbl>
          </a:graphicData>
        </a:graphic>
      </p:graphicFrame>
      <p:graphicFrame>
        <p:nvGraphicFramePr>
          <p:cNvPr id="25" name="Chart 24">
            <a:extLst>
              <a:ext uri="{FF2B5EF4-FFF2-40B4-BE49-F238E27FC236}">
                <a16:creationId xmlns:a16="http://schemas.microsoft.com/office/drawing/2014/main" id="{3BFBBED0-D0DE-4E01-BB0C-0C2F4397F556}"/>
              </a:ext>
            </a:extLst>
          </p:cNvPr>
          <p:cNvGraphicFramePr/>
          <p:nvPr/>
        </p:nvGraphicFramePr>
        <p:xfrm>
          <a:off x="2718901" y="1203364"/>
          <a:ext cx="8363803" cy="56127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a:extLst>
              <a:ext uri="{FF2B5EF4-FFF2-40B4-BE49-F238E27FC236}">
                <a16:creationId xmlns:a16="http://schemas.microsoft.com/office/drawing/2014/main" id="{DED2CFA6-FC3D-4AA6-822B-951253235626}"/>
              </a:ext>
            </a:extLst>
          </p:cNvPr>
          <p:cNvGraphicFramePr/>
          <p:nvPr/>
        </p:nvGraphicFramePr>
        <p:xfrm>
          <a:off x="6705457" y="2611174"/>
          <a:ext cx="5852160" cy="310896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67A12914-40D2-4374-9AB3-5B0632056BA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29194D68-27AE-45E5-B7E6-4D216EAA9A69}"/>
              </a:ext>
            </a:extLst>
          </p:cNvPr>
          <p:cNvSpPr/>
          <p:nvPr/>
        </p:nvSpPr>
        <p:spPr>
          <a:xfrm>
            <a:off x="834011" y="6127803"/>
            <a:ext cx="10039035" cy="593047"/>
          </a:xfrm>
          <a:prstGeom prst="rect">
            <a:avLst/>
          </a:prstGeom>
          <a:noFill/>
        </p:spPr>
        <p:txBody>
          <a:bodyPr wrap="square" anchor="b">
            <a:spAutoFit/>
          </a:bodyPr>
          <a:lstStyle/>
          <a:p>
            <a:pPr>
              <a:lnSpc>
                <a:spcPts val="1040"/>
              </a:lnSpc>
              <a:defRPr/>
            </a:pP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Base March 2021: Total (n=1290) </a:t>
            </a:r>
            <a:r>
              <a:rPr lang="en-US" sz="700" dirty="0">
                <a:solidFill>
                  <a:schemeClr val="tx1">
                    <a:lumMod val="50000"/>
                    <a:lumOff val="50000"/>
                  </a:schemeClr>
                </a:solidFill>
                <a:latin typeface="Century Gothic" panose="020B0502020202020204" pitchFamily="34" charset="0"/>
              </a:rPr>
              <a:t>Unvaccinated/no appointment </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(n=895); Vaccinated/appointment (n=395)</a:t>
            </a:r>
          </a:p>
          <a:p>
            <a:pPr>
              <a:lnSpc>
                <a:spcPts val="1040"/>
              </a:lnSpc>
              <a:defRPr/>
            </a:pPr>
            <a:r>
              <a:rPr lang="en-US" sz="700" dirty="0">
                <a:solidFill>
                  <a:schemeClr val="tx1">
                    <a:lumMod val="50000"/>
                    <a:lumOff val="50000"/>
                  </a:schemeClr>
                </a:solidFill>
                <a:latin typeface="Century Gothic" panose="020B0502020202020204" pitchFamily="34" charset="0"/>
              </a:rPr>
              <a:t>Base May 2021: Total N=2570; Unvaccinated/no appointment (n=1102);Vaccinated/appointment (n=1468) </a:t>
            </a:r>
            <a:br>
              <a:rPr lang="en-US" sz="700" dirty="0">
                <a:solidFill>
                  <a:schemeClr val="tx1">
                    <a:lumMod val="50000"/>
                    <a:lumOff val="50000"/>
                  </a:schemeClr>
                </a:solidFill>
                <a:latin typeface="Century Gothic" panose="020B0502020202020204" pitchFamily="34" charset="0"/>
              </a:rPr>
            </a:br>
            <a:r>
              <a:rPr lang="en-US" sz="700" dirty="0">
                <a:solidFill>
                  <a:schemeClr val="tx1">
                    <a:lumMod val="50000"/>
                    <a:lumOff val="50000"/>
                  </a:schemeClr>
                </a:solidFill>
                <a:latin typeface="Century Gothic" panose="020B0502020202020204" pitchFamily="34" charset="0"/>
              </a:rPr>
              <a:t>Base August 2021: Total N= 1248; Unvaccinated/no appointment (n=631);Vaccinated/appointment (n=891) </a:t>
            </a:r>
            <a:br>
              <a:rPr lang="en-US" sz="700" dirty="0">
                <a:solidFill>
                  <a:schemeClr val="tx1">
                    <a:lumMod val="50000"/>
                    <a:lumOff val="50000"/>
                  </a:schemeClr>
                </a:solidFill>
                <a:latin typeface="Century Gothic" panose="020B0502020202020204" pitchFamily="34" charset="0"/>
              </a:rPr>
            </a:b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Q7: </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How worried are you about the health risks of getting COVID-19?</a:t>
            </a:r>
          </a:p>
        </p:txBody>
      </p:sp>
      <p:cxnSp>
        <p:nvCxnSpPr>
          <p:cNvPr id="14" name="Straight Connector 13">
            <a:extLst>
              <a:ext uri="{FF2B5EF4-FFF2-40B4-BE49-F238E27FC236}">
                <a16:creationId xmlns:a16="http://schemas.microsoft.com/office/drawing/2014/main" id="{CDF4E819-033D-4172-A5F5-EF93B551A3A5}"/>
              </a:ext>
            </a:extLst>
          </p:cNvPr>
          <p:cNvCxnSpPr>
            <a:cxnSpLocks/>
          </p:cNvCxnSpPr>
          <p:nvPr/>
        </p:nvCxnSpPr>
        <p:spPr>
          <a:xfrm>
            <a:off x="949532" y="1696021"/>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CDA1A79E-6A8F-46BE-8F5C-2BCD89CDBDFD}"/>
              </a:ext>
            </a:extLst>
          </p:cNvPr>
          <p:cNvSpPr txBox="1">
            <a:spLocks/>
          </p:cNvSpPr>
          <p:nvPr/>
        </p:nvSpPr>
        <p:spPr>
          <a:xfrm>
            <a:off x="991451" y="797646"/>
            <a:ext cx="10868032" cy="872351"/>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900" b="1" dirty="0">
                <a:solidFill>
                  <a:srgbClr val="4D87A1"/>
                </a:solidFill>
                <a:latin typeface="Century Gothic" panose="020B0502020202020204" pitchFamily="34" charset="0"/>
                <a:ea typeface="+mn-ea"/>
                <a:cs typeface="+mn-cs"/>
              </a:rPr>
              <a:t>Worry about health risks from COVID-19 risen to levels comparable with March and continues to be higher among those who are vaccinated compared to those not vaccinated.</a:t>
            </a:r>
          </a:p>
        </p:txBody>
      </p:sp>
      <p:sp>
        <p:nvSpPr>
          <p:cNvPr id="16" name="TextBox 15">
            <a:extLst>
              <a:ext uri="{FF2B5EF4-FFF2-40B4-BE49-F238E27FC236}">
                <a16:creationId xmlns:a16="http://schemas.microsoft.com/office/drawing/2014/main" id="{013CC4A0-F402-487A-BEB8-AE07968C9162}"/>
              </a:ext>
            </a:extLst>
          </p:cNvPr>
          <p:cNvSpPr txBox="1"/>
          <p:nvPr/>
        </p:nvSpPr>
        <p:spPr>
          <a:xfrm>
            <a:off x="2718901" y="2181509"/>
            <a:ext cx="8683708" cy="276999"/>
          </a:xfrm>
          <a:prstGeom prst="rect">
            <a:avLst/>
          </a:prstGeom>
          <a:noFill/>
          <a:ln w="19050">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Worry About Health Risks of Getting COVID-19</a:t>
            </a:r>
          </a:p>
        </p:txBody>
      </p:sp>
      <p:sp>
        <p:nvSpPr>
          <p:cNvPr id="8" name="TextBox 7">
            <a:extLst>
              <a:ext uri="{FF2B5EF4-FFF2-40B4-BE49-F238E27FC236}">
                <a16:creationId xmlns:a16="http://schemas.microsoft.com/office/drawing/2014/main" id="{003234D0-45AB-43E6-92BF-5FBE3C8AC880}"/>
              </a:ext>
            </a:extLst>
          </p:cNvPr>
          <p:cNvSpPr txBox="1"/>
          <p:nvPr/>
        </p:nvSpPr>
        <p:spPr>
          <a:xfrm>
            <a:off x="697064" y="3055270"/>
            <a:ext cx="1855163" cy="1615827"/>
          </a:xfrm>
          <a:prstGeom prst="rect">
            <a:avLst/>
          </a:prstGeom>
          <a:noFill/>
        </p:spPr>
        <p:txBody>
          <a:bodyPr wrap="square" rtlCol="0">
            <a:spAutoFit/>
          </a:bodyPr>
          <a:lstStyle/>
          <a:p>
            <a:pPr marL="176213" marR="0" lvl="0" indent="-17621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75000"/>
                  </a:srgbClr>
                </a:solidFill>
                <a:effectLst/>
                <a:uLnTx/>
                <a:uFillTx/>
                <a:latin typeface="Century Gothic" panose="020B0502020202020204" pitchFamily="34" charset="0"/>
                <a:ea typeface="+mn-ea"/>
                <a:cs typeface="+mn-cs"/>
                <a:sym typeface="Wingdings" panose="05000000000000000000" pitchFamily="2" charset="2"/>
              </a:rPr>
              <a:t>%</a:t>
            </a:r>
            <a:r>
              <a:rPr kumimoji="0" lang="en-US" sz="11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sym typeface="Wingdings" panose="05000000000000000000" pitchFamily="2" charset="2"/>
              </a:rPr>
              <a:t> NET Very or somewhat worried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solidFill>
                <a:effectLst/>
                <a:uLnTx/>
                <a:uFillTx/>
                <a:latin typeface="Calibri"/>
                <a:ea typeface="+mn-ea"/>
                <a:cs typeface="+mn-cs"/>
                <a:sym typeface="Wingdings" panose="05000000000000000000" pitchFamily="2" charset="2"/>
              </a:rPr>
              <a:t> </a:t>
            </a:r>
            <a:r>
              <a:rPr kumimoji="0" lang="en-US" sz="11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sym typeface="Wingdings" panose="05000000000000000000" pitchFamily="2" charset="2"/>
              </a:rPr>
              <a:t>Very worried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E9BC8"/>
                </a:solidFill>
                <a:effectLst/>
                <a:uLnTx/>
                <a:uFillTx/>
                <a:latin typeface="Century Gothic" panose="020B0502020202020204" pitchFamily="34" charset="0"/>
                <a:ea typeface="+mn-ea"/>
                <a:cs typeface="+mn-cs"/>
                <a:sym typeface="Wingdings" panose="05000000000000000000" pitchFamily="2" charset="2"/>
              </a:rPr>
              <a:t> </a:t>
            </a:r>
            <a:r>
              <a:rPr kumimoji="0" lang="en-US" sz="11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sym typeface="Wingdings" panose="05000000000000000000" pitchFamily="2" charset="2"/>
              </a:rPr>
              <a:t>Somewhat worried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F7F7F"/>
                </a:solidFill>
                <a:effectLst/>
                <a:uLnTx/>
                <a:uFillTx/>
                <a:latin typeface="Century Gothic" panose="020B0502020202020204" pitchFamily="34" charset="0"/>
                <a:ea typeface="+mn-ea"/>
                <a:cs typeface="+mn-cs"/>
                <a:sym typeface="Wingdings" panose="05000000000000000000" pitchFamily="2" charset="2"/>
              </a:rPr>
              <a:t></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sym typeface="Wingdings" panose="05000000000000000000" pitchFamily="2" charset="2"/>
              </a:rPr>
              <a:t> </a:t>
            </a:r>
            <a:r>
              <a:rPr kumimoji="0" lang="en-US" sz="11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sym typeface="Wingdings" panose="05000000000000000000" pitchFamily="2" charset="2"/>
              </a:rPr>
              <a:t>Not very worried</a:t>
            </a:r>
          </a:p>
          <a:p>
            <a:pPr marL="171450" marR="0" lvl="0" indent="-17145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85000"/>
                  </a:prstClr>
                </a:solidFill>
                <a:effectLst/>
                <a:uLnTx/>
                <a:uFillTx/>
                <a:latin typeface="Century Gothic" panose="020B0502020202020204" pitchFamily="34" charset="0"/>
                <a:ea typeface="+mn-ea"/>
                <a:cs typeface="+mn-cs"/>
                <a:sym typeface="Wingdings" panose="05000000000000000000" pitchFamily="2" charset="2"/>
              </a:rPr>
              <a:t></a:t>
            </a:r>
            <a:r>
              <a:rPr kumimoji="0" lang="en-US" sz="1100" b="0" i="0" u="none" strike="noStrike" kern="1200" cap="none" spc="0" normalizeH="0" baseline="0" noProof="0" dirty="0">
                <a:ln>
                  <a:noFill/>
                </a:ln>
                <a:solidFill>
                  <a:srgbClr val="7F7F7F"/>
                </a:solidFill>
                <a:effectLst/>
                <a:uLnTx/>
                <a:uFillTx/>
                <a:latin typeface="Century Gothic" panose="020B0502020202020204" pitchFamily="34" charset="0"/>
                <a:ea typeface="+mn-ea"/>
                <a:cs typeface="+mn-cs"/>
                <a:sym typeface="Wingdings" panose="05000000000000000000" pitchFamily="2" charset="2"/>
              </a:rPr>
              <a:t>	</a:t>
            </a:r>
            <a:r>
              <a:rPr kumimoji="0" lang="en-US" sz="11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sym typeface="Wingdings" panose="05000000000000000000" pitchFamily="2" charset="2"/>
              </a:rPr>
              <a:t>Not at all worried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1411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9C70CA49-82C8-4B82-8EAB-78718B2EF55D}"/>
              </a:ext>
            </a:extLst>
          </p:cNvPr>
          <p:cNvGraphicFramePr>
            <a:graphicFrameLocks noGrp="1"/>
          </p:cNvGraphicFramePr>
          <p:nvPr/>
        </p:nvGraphicFramePr>
        <p:xfrm>
          <a:off x="2685609" y="2309418"/>
          <a:ext cx="8440290" cy="3945167"/>
        </p:xfrm>
        <a:graphic>
          <a:graphicData uri="http://schemas.openxmlformats.org/drawingml/2006/table">
            <a:tbl>
              <a:tblPr firstRow="1" bandRow="1">
                <a:tableStyleId>{5C22544A-7EE6-4342-B048-85BDC9FD1C3A}</a:tableStyleId>
              </a:tblPr>
              <a:tblGrid>
                <a:gridCol w="1406715">
                  <a:extLst>
                    <a:ext uri="{9D8B030D-6E8A-4147-A177-3AD203B41FA5}">
                      <a16:colId xmlns:a16="http://schemas.microsoft.com/office/drawing/2014/main" val="107605398"/>
                    </a:ext>
                  </a:extLst>
                </a:gridCol>
                <a:gridCol w="1406715">
                  <a:extLst>
                    <a:ext uri="{9D8B030D-6E8A-4147-A177-3AD203B41FA5}">
                      <a16:colId xmlns:a16="http://schemas.microsoft.com/office/drawing/2014/main" val="1254189387"/>
                    </a:ext>
                  </a:extLst>
                </a:gridCol>
                <a:gridCol w="1406715">
                  <a:extLst>
                    <a:ext uri="{9D8B030D-6E8A-4147-A177-3AD203B41FA5}">
                      <a16:colId xmlns:a16="http://schemas.microsoft.com/office/drawing/2014/main" val="2488847516"/>
                    </a:ext>
                  </a:extLst>
                </a:gridCol>
                <a:gridCol w="1406715">
                  <a:extLst>
                    <a:ext uri="{9D8B030D-6E8A-4147-A177-3AD203B41FA5}">
                      <a16:colId xmlns:a16="http://schemas.microsoft.com/office/drawing/2014/main" val="3705630851"/>
                    </a:ext>
                  </a:extLst>
                </a:gridCol>
                <a:gridCol w="1406715">
                  <a:extLst>
                    <a:ext uri="{9D8B030D-6E8A-4147-A177-3AD203B41FA5}">
                      <a16:colId xmlns:a16="http://schemas.microsoft.com/office/drawing/2014/main" val="2984585693"/>
                    </a:ext>
                  </a:extLst>
                </a:gridCol>
                <a:gridCol w="1406715">
                  <a:extLst>
                    <a:ext uri="{9D8B030D-6E8A-4147-A177-3AD203B41FA5}">
                      <a16:colId xmlns:a16="http://schemas.microsoft.com/office/drawing/2014/main" val="2585184348"/>
                    </a:ext>
                  </a:extLst>
                </a:gridCol>
              </a:tblGrid>
              <a:tr h="833257">
                <a:tc gridSpan="2">
                  <a:txBody>
                    <a:bodyPr/>
                    <a:lstStyle/>
                    <a:p>
                      <a:pPr marL="0" algn="ctr" defTabSz="457200" rtl="0" eaLnBrk="1" latinLnBrk="0" hangingPunct="1"/>
                      <a:r>
                        <a:rPr lang="en-US" sz="1200" b="1" kern="1200" dirty="0">
                          <a:solidFill>
                            <a:schemeClr val="tx2"/>
                          </a:solidFill>
                          <a:latin typeface="Century Gothic" panose="020B0502020202020204" pitchFamily="34" charset="0"/>
                          <a:ea typeface="+mn-ea"/>
                          <a:cs typeface="+mn-cs"/>
                        </a:rPr>
                        <a:t>Total</a:t>
                      </a:r>
                    </a:p>
                  </a:txBody>
                  <a:tcPr anchor="b">
                    <a:lnL w="12700" cmpd="sng">
                      <a:noFill/>
                    </a:lnL>
                    <a:lnR w="19050" cap="flat" cmpd="sng" algn="ctr">
                      <a:solidFill>
                        <a:schemeClr val="bg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endParaRPr lang="en-US" sz="1000" dirty="0">
                        <a:solidFill>
                          <a:schemeClr val="tx2"/>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US" sz="1200" dirty="0">
                          <a:solidFill>
                            <a:schemeClr val="tx2"/>
                          </a:solidFill>
                          <a:latin typeface="Century Gothic" panose="020B0502020202020204" pitchFamily="34" charset="0"/>
                        </a:rPr>
                        <a:t>Unvaccinated/No Appointment</a:t>
                      </a:r>
                    </a:p>
                  </a:txBody>
                  <a:tcPr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1200" dirty="0">
                        <a:solidFill>
                          <a:schemeClr val="tx2"/>
                        </a:solidFill>
                        <a:latin typeface="Century Gothic" panose="020B0502020202020204" pitchFamily="34" charset="0"/>
                      </a:endParaRPr>
                    </a:p>
                  </a:txBody>
                  <a:tcPr anchor="b">
                    <a:lnL w="12700" cmpd="sng">
                      <a:noFill/>
                    </a:lnL>
                    <a:lnR w="19050" cap="flat" cmpd="sng" algn="ctr">
                      <a:solidFill>
                        <a:schemeClr val="bg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US" sz="1200" dirty="0">
                          <a:solidFill>
                            <a:schemeClr val="tx2"/>
                          </a:solidFill>
                          <a:latin typeface="Century Gothic" panose="020B0502020202020204" pitchFamily="34" charset="0"/>
                        </a:rPr>
                        <a:t>Vaccinated or Appointment</a:t>
                      </a:r>
                    </a:p>
                  </a:txBody>
                  <a:tcPr anchor="b">
                    <a:lnL w="1905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r>
                        <a:rPr lang="en-US" sz="1200" dirty="0">
                          <a:solidFill>
                            <a:schemeClr val="tx2"/>
                          </a:solidFill>
                          <a:latin typeface="Century Gothic" panose="020B0502020202020204" pitchFamily="34" charset="0"/>
                        </a:rPr>
                        <a:t>Vaccinated or Appointment</a:t>
                      </a:r>
                    </a:p>
                  </a:txBody>
                  <a:tcPr anchor="b">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2763260"/>
                  </a:ext>
                </a:extLst>
              </a:tr>
              <a:tr h="2654710">
                <a:tc>
                  <a:txBody>
                    <a:bodyPr/>
                    <a:lstStyle/>
                    <a:p>
                      <a:endParaRPr lang="en-US" sz="1000" dirty="0">
                        <a:solidFill>
                          <a:schemeClr val="tx2"/>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2"/>
                        </a:solidFill>
                        <a:latin typeface="Century Gothic" panose="020B0502020202020204" pitchFamily="34" charset="0"/>
                      </a:endParaRPr>
                    </a:p>
                  </a:txBody>
                  <a:tcPr>
                    <a:lnL w="12700" cmpd="sng">
                      <a:noFill/>
                    </a:lnL>
                    <a:lnR w="190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2"/>
                        </a:solidFill>
                        <a:latin typeface="Century Gothic" panose="020B0502020202020204" pitchFamily="34" charset="0"/>
                      </a:endParaRPr>
                    </a:p>
                  </a:txBody>
                  <a:tcPr>
                    <a:lnL w="19050" cap="flat" cmpd="sng" algn="ctr">
                      <a:solidFill>
                        <a:schemeClr val="bg1">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2"/>
                        </a:solidFill>
                        <a:latin typeface="Century Gothic" panose="020B0502020202020204" pitchFamily="34" charset="0"/>
                      </a:endParaRPr>
                    </a:p>
                  </a:txBody>
                  <a:tcPr>
                    <a:lnL w="12700" cmpd="sng">
                      <a:noFill/>
                    </a:lnL>
                    <a:lnR w="190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2"/>
                        </a:solidFill>
                        <a:latin typeface="Century Gothic" panose="020B0502020202020204" pitchFamily="34" charset="0"/>
                      </a:endParaRPr>
                    </a:p>
                  </a:txBody>
                  <a:tcPr>
                    <a:lnL w="190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2"/>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573612"/>
                  </a:ext>
                </a:extLst>
              </a:tr>
              <a:tr h="265471">
                <a:tc>
                  <a:txBody>
                    <a:bodyPr/>
                    <a:lstStyle/>
                    <a:p>
                      <a:pPr algn="ctr"/>
                      <a:r>
                        <a:rPr lang="en-US" sz="1200" dirty="0">
                          <a:solidFill>
                            <a:schemeClr val="tx1">
                              <a:lumMod val="50000"/>
                              <a:lumOff val="50000"/>
                            </a:schemeClr>
                          </a:solidFill>
                          <a:latin typeface="Century Gothic" panose="020B0502020202020204" pitchFamily="34" charset="0"/>
                        </a:rPr>
                        <a:t>May</a:t>
                      </a:r>
                    </a:p>
                    <a:p>
                      <a:pPr algn="ctr"/>
                      <a:endParaRPr lang="en-US" sz="1200" dirty="0">
                        <a:solidFill>
                          <a:schemeClr val="tx1">
                            <a:lumMod val="50000"/>
                            <a:lumOff val="50000"/>
                          </a:schemeClr>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Century Gothic" panose="020B0502020202020204" pitchFamily="34" charset="0"/>
                        </a:rPr>
                        <a:t>August</a:t>
                      </a:r>
                    </a:p>
                  </a:txBody>
                  <a:tcPr>
                    <a:lnL w="12700" cmpd="sng">
                      <a:noFill/>
                    </a:lnL>
                    <a:lnR w="190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lumMod val="50000"/>
                              <a:lumOff val="50000"/>
                            </a:schemeClr>
                          </a:solidFill>
                          <a:latin typeface="Century Gothic" panose="020B0502020202020204" pitchFamily="34" charset="0"/>
                        </a:rPr>
                        <a:t>May</a:t>
                      </a:r>
                    </a:p>
                  </a:txBody>
                  <a:tcPr>
                    <a:lnL w="19050" cap="flat" cmpd="sng" algn="ctr">
                      <a:solidFill>
                        <a:schemeClr val="bg1">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Century Gothic" panose="020B0502020202020204" pitchFamily="34" charset="0"/>
                        </a:rPr>
                        <a:t>August</a:t>
                      </a:r>
                    </a:p>
                  </a:txBody>
                  <a:tcPr>
                    <a:lnL w="12700" cmpd="sng">
                      <a:noFill/>
                    </a:lnL>
                    <a:lnR w="190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lumMod val="50000"/>
                              <a:lumOff val="50000"/>
                            </a:schemeClr>
                          </a:solidFill>
                          <a:latin typeface="Century Gothic" panose="020B0502020202020204" pitchFamily="34" charset="0"/>
                        </a:rPr>
                        <a:t>May</a:t>
                      </a:r>
                    </a:p>
                  </a:txBody>
                  <a:tcPr>
                    <a:lnL w="190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Century Gothic" panose="020B0502020202020204" pitchFamily="34" charset="0"/>
                        </a:rPr>
                        <a:t>August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1036916"/>
                  </a:ext>
                </a:extLst>
              </a:tr>
            </a:tbl>
          </a:graphicData>
        </a:graphic>
      </p:graphicFrame>
      <p:graphicFrame>
        <p:nvGraphicFramePr>
          <p:cNvPr id="25" name="Chart 24">
            <a:extLst>
              <a:ext uri="{FF2B5EF4-FFF2-40B4-BE49-F238E27FC236}">
                <a16:creationId xmlns:a16="http://schemas.microsoft.com/office/drawing/2014/main" id="{3BFBBED0-D0DE-4E01-BB0C-0C2F4397F556}"/>
              </a:ext>
            </a:extLst>
          </p:cNvPr>
          <p:cNvGraphicFramePr/>
          <p:nvPr/>
        </p:nvGraphicFramePr>
        <p:xfrm>
          <a:off x="2685608" y="1220431"/>
          <a:ext cx="8717001" cy="56127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a:extLst>
              <a:ext uri="{FF2B5EF4-FFF2-40B4-BE49-F238E27FC236}">
                <a16:creationId xmlns:a16="http://schemas.microsoft.com/office/drawing/2014/main" id="{DED2CFA6-FC3D-4AA6-822B-951253235626}"/>
              </a:ext>
            </a:extLst>
          </p:cNvPr>
          <p:cNvGraphicFramePr/>
          <p:nvPr/>
        </p:nvGraphicFramePr>
        <p:xfrm>
          <a:off x="6705457" y="2611174"/>
          <a:ext cx="5852160" cy="310896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67A12914-40D2-4374-9AB3-5B0632056BA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29194D68-27AE-45E5-B7E6-4D216EAA9A69}"/>
              </a:ext>
            </a:extLst>
          </p:cNvPr>
          <p:cNvSpPr/>
          <p:nvPr/>
        </p:nvSpPr>
        <p:spPr>
          <a:xfrm>
            <a:off x="834011" y="6256043"/>
            <a:ext cx="10039035" cy="464807"/>
          </a:xfrm>
          <a:prstGeom prst="rect">
            <a:avLst/>
          </a:prstGeom>
          <a:noFill/>
        </p:spPr>
        <p:txBody>
          <a:bodyPr wrap="square" anchor="b">
            <a:spAutoFit/>
          </a:bodyPr>
          <a:lstStyle/>
          <a:p>
            <a:pPr>
              <a:lnSpc>
                <a:spcPts val="1040"/>
              </a:lnSpc>
              <a:defRPr/>
            </a:pPr>
            <a:r>
              <a:rPr lang="en-US" sz="700" dirty="0">
                <a:solidFill>
                  <a:schemeClr val="tx1">
                    <a:lumMod val="50000"/>
                    <a:lumOff val="50000"/>
                  </a:schemeClr>
                </a:solidFill>
                <a:latin typeface="Century Gothic" panose="020B0502020202020204" pitchFamily="34" charset="0"/>
              </a:rPr>
              <a:t>Base May 2021: Total N=2570; Unvaccinated/no appointment (n=1102);Vaccinated/appointment (n=1468) </a:t>
            </a:r>
            <a:br>
              <a:rPr lang="en-US" sz="700" dirty="0">
                <a:solidFill>
                  <a:schemeClr val="tx1">
                    <a:lumMod val="50000"/>
                    <a:lumOff val="50000"/>
                  </a:schemeClr>
                </a:solidFill>
                <a:latin typeface="Century Gothic" panose="020B0502020202020204" pitchFamily="34" charset="0"/>
              </a:rPr>
            </a:br>
            <a:r>
              <a:rPr lang="en-US" sz="700" dirty="0">
                <a:solidFill>
                  <a:schemeClr val="tx1">
                    <a:lumMod val="50000"/>
                    <a:lumOff val="50000"/>
                  </a:schemeClr>
                </a:solidFill>
                <a:latin typeface="Century Gothic" panose="020B0502020202020204" pitchFamily="34" charset="0"/>
              </a:rPr>
              <a:t>Base August 2021: Total N=1248; Unvaccinated/no appointment (n=631);Vaccinated/appointment (n=891) </a:t>
            </a:r>
            <a:br>
              <a:rPr lang="en-US" sz="700" dirty="0">
                <a:solidFill>
                  <a:schemeClr val="tx1">
                    <a:lumMod val="50000"/>
                    <a:lumOff val="50000"/>
                  </a:schemeClr>
                </a:solidFill>
                <a:latin typeface="Century Gothic" panose="020B0502020202020204" pitchFamily="34" charset="0"/>
              </a:rPr>
            </a:br>
            <a:r>
              <a:rPr lang="en-US" sz="700" b="1" dirty="0">
                <a:solidFill>
                  <a:prstClr val="black">
                    <a:lumMod val="50000"/>
                    <a:lumOff val="50000"/>
                  </a:prstClr>
                </a:solidFill>
                <a:latin typeface="Century Gothic" panose="020B0502020202020204" pitchFamily="34" charset="0"/>
              </a:rPr>
              <a:t>NEW1Q1</a:t>
            </a: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 </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How worried are you about getting COVID-19?</a:t>
            </a:r>
          </a:p>
        </p:txBody>
      </p:sp>
      <p:cxnSp>
        <p:nvCxnSpPr>
          <p:cNvPr id="14" name="Straight Connector 13">
            <a:extLst>
              <a:ext uri="{FF2B5EF4-FFF2-40B4-BE49-F238E27FC236}">
                <a16:creationId xmlns:a16="http://schemas.microsoft.com/office/drawing/2014/main" id="{CDF4E819-033D-4172-A5F5-EF93B551A3A5}"/>
              </a:ext>
            </a:extLst>
          </p:cNvPr>
          <p:cNvCxnSpPr>
            <a:cxnSpLocks/>
          </p:cNvCxnSpPr>
          <p:nvPr/>
        </p:nvCxnSpPr>
        <p:spPr>
          <a:xfrm>
            <a:off x="949532" y="1696021"/>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CDA1A79E-6A8F-46BE-8F5C-2BCD89CDBDFD}"/>
              </a:ext>
            </a:extLst>
          </p:cNvPr>
          <p:cNvSpPr txBox="1">
            <a:spLocks/>
          </p:cNvSpPr>
          <p:nvPr/>
        </p:nvSpPr>
        <p:spPr>
          <a:xfrm>
            <a:off x="991451" y="891583"/>
            <a:ext cx="10868032" cy="872351"/>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900" b="1" dirty="0">
                <a:solidFill>
                  <a:srgbClr val="4D87A1"/>
                </a:solidFill>
                <a:latin typeface="Century Gothic" panose="020B0502020202020204" pitchFamily="34" charset="0"/>
                <a:ea typeface="+mn-ea"/>
                <a:cs typeface="+mn-cs"/>
              </a:rPr>
              <a:t>Worry about getting COVID-19 has grown since May among both vaccinated and unvaccinated, the unvaccinated remain far less worried.  </a:t>
            </a:r>
          </a:p>
        </p:txBody>
      </p:sp>
      <p:sp>
        <p:nvSpPr>
          <p:cNvPr id="16" name="TextBox 15">
            <a:extLst>
              <a:ext uri="{FF2B5EF4-FFF2-40B4-BE49-F238E27FC236}">
                <a16:creationId xmlns:a16="http://schemas.microsoft.com/office/drawing/2014/main" id="{013CC4A0-F402-487A-BEB8-AE07968C9162}"/>
              </a:ext>
            </a:extLst>
          </p:cNvPr>
          <p:cNvSpPr txBox="1"/>
          <p:nvPr/>
        </p:nvSpPr>
        <p:spPr>
          <a:xfrm>
            <a:off x="2718901" y="1949534"/>
            <a:ext cx="8683708" cy="276999"/>
          </a:xfrm>
          <a:prstGeom prst="rect">
            <a:avLst/>
          </a:prstGeom>
          <a:noFill/>
          <a:ln w="19050">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Worry About Getting COVID-19</a:t>
            </a:r>
          </a:p>
        </p:txBody>
      </p:sp>
      <p:sp>
        <p:nvSpPr>
          <p:cNvPr id="8" name="TextBox 7">
            <a:extLst>
              <a:ext uri="{FF2B5EF4-FFF2-40B4-BE49-F238E27FC236}">
                <a16:creationId xmlns:a16="http://schemas.microsoft.com/office/drawing/2014/main" id="{003234D0-45AB-43E6-92BF-5FBE3C8AC880}"/>
              </a:ext>
            </a:extLst>
          </p:cNvPr>
          <p:cNvSpPr txBox="1"/>
          <p:nvPr/>
        </p:nvSpPr>
        <p:spPr>
          <a:xfrm>
            <a:off x="511339" y="4026820"/>
            <a:ext cx="1855163" cy="1615827"/>
          </a:xfrm>
          <a:prstGeom prst="rect">
            <a:avLst/>
          </a:prstGeom>
          <a:noFill/>
        </p:spPr>
        <p:txBody>
          <a:bodyPr wrap="square" rtlCol="0">
            <a:spAutoFit/>
          </a:bodyPr>
          <a:lstStyle/>
          <a:p>
            <a:pPr marL="176213" marR="0" lvl="0" indent="-17621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75000"/>
                  </a:srgbClr>
                </a:solidFill>
                <a:effectLst/>
                <a:uLnTx/>
                <a:uFillTx/>
                <a:latin typeface="Century Gothic" panose="020B0502020202020204" pitchFamily="34" charset="0"/>
                <a:ea typeface="+mn-ea"/>
                <a:cs typeface="+mn-cs"/>
                <a:sym typeface="Wingdings" panose="05000000000000000000" pitchFamily="2" charset="2"/>
              </a:rPr>
              <a:t>%</a:t>
            </a:r>
            <a:r>
              <a:rPr kumimoji="0" lang="en-US" sz="11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sym typeface="Wingdings" panose="05000000000000000000" pitchFamily="2" charset="2"/>
              </a:rPr>
              <a:t> NET Very or somewhat worried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solidFill>
                <a:effectLst/>
                <a:uLnTx/>
                <a:uFillTx/>
                <a:latin typeface="Calibri"/>
                <a:ea typeface="+mn-ea"/>
                <a:cs typeface="+mn-cs"/>
                <a:sym typeface="Wingdings" panose="05000000000000000000" pitchFamily="2" charset="2"/>
              </a:rPr>
              <a:t> </a:t>
            </a:r>
            <a:r>
              <a:rPr kumimoji="0" lang="en-US" sz="11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sym typeface="Wingdings" panose="05000000000000000000" pitchFamily="2" charset="2"/>
              </a:rPr>
              <a:t>Very worried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E9BC8"/>
                </a:solidFill>
                <a:effectLst/>
                <a:uLnTx/>
                <a:uFillTx/>
                <a:latin typeface="Century Gothic" panose="020B0502020202020204" pitchFamily="34" charset="0"/>
                <a:ea typeface="+mn-ea"/>
                <a:cs typeface="+mn-cs"/>
                <a:sym typeface="Wingdings" panose="05000000000000000000" pitchFamily="2" charset="2"/>
              </a:rPr>
              <a:t> </a:t>
            </a:r>
            <a:r>
              <a:rPr kumimoji="0" lang="en-US" sz="11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sym typeface="Wingdings" panose="05000000000000000000" pitchFamily="2" charset="2"/>
              </a:rPr>
              <a:t>Somewhat worried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F7F7F"/>
                </a:solidFill>
                <a:effectLst/>
                <a:uLnTx/>
                <a:uFillTx/>
                <a:latin typeface="Century Gothic" panose="020B0502020202020204" pitchFamily="34" charset="0"/>
                <a:ea typeface="+mn-ea"/>
                <a:cs typeface="+mn-cs"/>
                <a:sym typeface="Wingdings" panose="05000000000000000000" pitchFamily="2" charset="2"/>
              </a:rPr>
              <a:t></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sym typeface="Wingdings" panose="05000000000000000000" pitchFamily="2" charset="2"/>
              </a:rPr>
              <a:t> </a:t>
            </a:r>
            <a:r>
              <a:rPr kumimoji="0" lang="en-US" sz="11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sym typeface="Wingdings" panose="05000000000000000000" pitchFamily="2" charset="2"/>
              </a:rPr>
              <a:t>Not very worried</a:t>
            </a:r>
          </a:p>
          <a:p>
            <a:pPr marL="171450" marR="0" lvl="0" indent="-17145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85000"/>
                  </a:prstClr>
                </a:solidFill>
                <a:effectLst/>
                <a:uLnTx/>
                <a:uFillTx/>
                <a:latin typeface="Century Gothic" panose="020B0502020202020204" pitchFamily="34" charset="0"/>
                <a:ea typeface="+mn-ea"/>
                <a:cs typeface="+mn-cs"/>
                <a:sym typeface="Wingdings" panose="05000000000000000000" pitchFamily="2" charset="2"/>
              </a:rPr>
              <a:t></a:t>
            </a:r>
            <a:r>
              <a:rPr kumimoji="0" lang="en-US" sz="1100" b="0" i="0" u="none" strike="noStrike" kern="1200" cap="none" spc="0" normalizeH="0" baseline="0" noProof="0" dirty="0">
                <a:ln>
                  <a:noFill/>
                </a:ln>
                <a:solidFill>
                  <a:srgbClr val="7F7F7F"/>
                </a:solidFill>
                <a:effectLst/>
                <a:uLnTx/>
                <a:uFillTx/>
                <a:latin typeface="Century Gothic" panose="020B0502020202020204" pitchFamily="34" charset="0"/>
                <a:ea typeface="+mn-ea"/>
                <a:cs typeface="+mn-cs"/>
                <a:sym typeface="Wingdings" panose="05000000000000000000" pitchFamily="2" charset="2"/>
              </a:rPr>
              <a:t>	</a:t>
            </a:r>
            <a:r>
              <a:rPr kumimoji="0" lang="en-US" sz="11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sym typeface="Wingdings" panose="05000000000000000000" pitchFamily="2" charset="2"/>
              </a:rPr>
              <a:t>Not at all worried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459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a:extLst>
              <a:ext uri="{FF2B5EF4-FFF2-40B4-BE49-F238E27FC236}">
                <a16:creationId xmlns:a16="http://schemas.microsoft.com/office/drawing/2014/main" id="{DED2CFA6-FC3D-4AA6-822B-951253235626}"/>
              </a:ext>
            </a:extLst>
          </p:cNvPr>
          <p:cNvGraphicFramePr/>
          <p:nvPr/>
        </p:nvGraphicFramePr>
        <p:xfrm>
          <a:off x="5981557" y="2611174"/>
          <a:ext cx="585216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67A12914-40D2-4374-9AB3-5B0632056BA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29194D68-27AE-45E5-B7E6-4D216EAA9A69}"/>
              </a:ext>
            </a:extLst>
          </p:cNvPr>
          <p:cNvSpPr/>
          <p:nvPr/>
        </p:nvSpPr>
        <p:spPr>
          <a:xfrm>
            <a:off x="914625" y="6278220"/>
            <a:ext cx="8700369" cy="464871"/>
          </a:xfrm>
          <a:prstGeom prst="rect">
            <a:avLst/>
          </a:prstGeom>
          <a:noFill/>
        </p:spPr>
        <p:txBody>
          <a:bodyPr wrap="square" anchor="b">
            <a:spAutoFit/>
          </a:bodyPr>
          <a:lstStyle/>
          <a:p>
            <a:pPr>
              <a:lnSpc>
                <a:spcPts val="1040"/>
              </a:lnSpc>
              <a:defRPr/>
            </a:pPr>
            <a:r>
              <a:rPr lang="en-US" sz="700" dirty="0">
                <a:solidFill>
                  <a:schemeClr val="tx1">
                    <a:lumMod val="50000"/>
                    <a:lumOff val="50000"/>
                  </a:schemeClr>
                </a:solidFill>
                <a:latin typeface="Century Gothic" panose="020B0502020202020204" pitchFamily="34" charset="0"/>
              </a:rPr>
              <a:t>Base Total November 2020 (n=1922) Total March 2021 (n=1290), </a:t>
            </a:r>
            <a:r>
              <a:rPr lang="en-US" sz="700" b="1" dirty="0">
                <a:solidFill>
                  <a:schemeClr val="tx1">
                    <a:lumMod val="50000"/>
                    <a:lumOff val="50000"/>
                  </a:schemeClr>
                </a:solidFill>
                <a:latin typeface="Century Gothic" panose="020B0502020202020204" pitchFamily="34" charset="0"/>
              </a:rPr>
              <a:t>Q8A: </a:t>
            </a:r>
            <a:r>
              <a:rPr lang="en-US" sz="700" dirty="0">
                <a:solidFill>
                  <a:schemeClr val="tx1">
                    <a:lumMod val="50000"/>
                    <a:lumOff val="50000"/>
                  </a:schemeClr>
                </a:solidFill>
                <a:latin typeface="Century Gothic" panose="020B0502020202020204" pitchFamily="34" charset="0"/>
              </a:rPr>
              <a:t>Thinking back to the past two weeks, how often would you say you took each of these actions when you’ve gone out into public spaces? Wore a facemask; Practiced social distancing </a:t>
            </a:r>
            <a:r>
              <a:rPr lang="en-US" sz="700" b="1" dirty="0">
                <a:solidFill>
                  <a:schemeClr val="tx1">
                    <a:lumMod val="50000"/>
                    <a:lumOff val="50000"/>
                  </a:schemeClr>
                </a:solidFill>
                <a:latin typeface="Century Gothic" panose="020B0502020202020204" pitchFamily="34" charset="0"/>
              </a:rPr>
              <a:t>NEW1Q2:</a:t>
            </a:r>
            <a:r>
              <a:rPr lang="en-US" sz="700" dirty="0">
                <a:solidFill>
                  <a:schemeClr val="tx1">
                    <a:lumMod val="50000"/>
                    <a:lumOff val="50000"/>
                  </a:schemeClr>
                </a:solidFill>
                <a:latin typeface="Century Gothic" panose="020B0502020202020204" pitchFamily="34" charset="0"/>
              </a:rPr>
              <a:t> Still thinking back to the past two weeks, how often would you say you wore a facemask indoors when you were with people who didn’t live with you?</a:t>
            </a:r>
            <a:endParaRPr kumimoji="0" lang="en-US" sz="70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endParaRPr>
          </a:p>
        </p:txBody>
      </p:sp>
      <p:cxnSp>
        <p:nvCxnSpPr>
          <p:cNvPr id="14" name="Straight Connector 13">
            <a:extLst>
              <a:ext uri="{FF2B5EF4-FFF2-40B4-BE49-F238E27FC236}">
                <a16:creationId xmlns:a16="http://schemas.microsoft.com/office/drawing/2014/main" id="{CDF4E819-033D-4172-A5F5-EF93B551A3A5}"/>
              </a:ext>
            </a:extLst>
          </p:cNvPr>
          <p:cNvCxnSpPr>
            <a:cxnSpLocks/>
          </p:cNvCxnSpPr>
          <p:nvPr/>
        </p:nvCxnSpPr>
        <p:spPr>
          <a:xfrm>
            <a:off x="949532" y="1696021"/>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CDA1A79E-6A8F-46BE-8F5C-2BCD89CDBDFD}"/>
              </a:ext>
            </a:extLst>
          </p:cNvPr>
          <p:cNvSpPr txBox="1">
            <a:spLocks/>
          </p:cNvSpPr>
          <p:nvPr/>
        </p:nvSpPr>
        <p:spPr>
          <a:xfrm>
            <a:off x="914625" y="861568"/>
            <a:ext cx="10868032" cy="872351"/>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900" b="1" dirty="0">
                <a:solidFill>
                  <a:srgbClr val="4D87A1"/>
                </a:solidFill>
                <a:latin typeface="Century Gothic" panose="020B0502020202020204" pitchFamily="34" charset="0"/>
                <a:ea typeface="+mn-ea"/>
                <a:cs typeface="+mn-cs"/>
              </a:rPr>
              <a:t>While a majority of North Carolinians say they are still wearing facemasks and practicing social distancing, the number continues to decline, a growing number say “most of the time”.  </a:t>
            </a:r>
            <a:endParaRPr lang="en-US" sz="1900" b="1" dirty="0">
              <a:solidFill>
                <a:schemeClr val="accent2"/>
              </a:solidFill>
              <a:latin typeface="Century Gothic" panose="020B0502020202020204" pitchFamily="34" charset="0"/>
              <a:ea typeface="+mn-ea"/>
              <a:cs typeface="+mn-cs"/>
            </a:endParaRPr>
          </a:p>
        </p:txBody>
      </p:sp>
      <p:graphicFrame>
        <p:nvGraphicFramePr>
          <p:cNvPr id="25" name="Chart 24">
            <a:extLst>
              <a:ext uri="{FF2B5EF4-FFF2-40B4-BE49-F238E27FC236}">
                <a16:creationId xmlns:a16="http://schemas.microsoft.com/office/drawing/2014/main" id="{3BFBBED0-D0DE-4E01-BB0C-0C2F4397F556}"/>
              </a:ext>
            </a:extLst>
          </p:cNvPr>
          <p:cNvGraphicFramePr/>
          <p:nvPr/>
        </p:nvGraphicFramePr>
        <p:xfrm>
          <a:off x="-481397" y="1678071"/>
          <a:ext cx="3944576" cy="4099397"/>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Straight Arrow Connector 25">
            <a:extLst>
              <a:ext uri="{FF2B5EF4-FFF2-40B4-BE49-F238E27FC236}">
                <a16:creationId xmlns:a16="http://schemas.microsoft.com/office/drawing/2014/main" id="{ECD8300C-3A41-4403-A0BB-B36057DD87F9}"/>
              </a:ext>
            </a:extLst>
          </p:cNvPr>
          <p:cNvCxnSpPr>
            <a:cxnSpLocks/>
          </p:cNvCxnSpPr>
          <p:nvPr/>
        </p:nvCxnSpPr>
        <p:spPr>
          <a:xfrm flipV="1">
            <a:off x="4263550" y="3898656"/>
            <a:ext cx="0" cy="160126"/>
          </a:xfrm>
          <a:prstGeom prst="straightConnector1">
            <a:avLst/>
          </a:prstGeom>
          <a:ln>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1FBE3E53-F796-4437-854B-AFA73FB1FFC6}"/>
              </a:ext>
            </a:extLst>
          </p:cNvPr>
          <p:cNvCxnSpPr>
            <a:cxnSpLocks/>
          </p:cNvCxnSpPr>
          <p:nvPr/>
        </p:nvCxnSpPr>
        <p:spPr>
          <a:xfrm>
            <a:off x="4269283" y="4767755"/>
            <a:ext cx="0" cy="160126"/>
          </a:xfrm>
          <a:prstGeom prst="straightConnector1">
            <a:avLst/>
          </a:prstGeom>
          <a:ln>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013CC4A0-F402-487A-BEB8-AE07968C9162}"/>
              </a:ext>
            </a:extLst>
          </p:cNvPr>
          <p:cNvSpPr txBox="1"/>
          <p:nvPr/>
        </p:nvSpPr>
        <p:spPr>
          <a:xfrm>
            <a:off x="949532" y="2433084"/>
            <a:ext cx="2513647" cy="492443"/>
          </a:xfrm>
          <a:prstGeom prst="rect">
            <a:avLst/>
          </a:prstGeom>
          <a:noFill/>
          <a:ln w="19050">
            <a:solidFill>
              <a:schemeClr val="accent1"/>
            </a:solidFill>
          </a:ln>
        </p:spPr>
        <p:txBody>
          <a:bodyPr wrap="square" rtlCol="0">
            <a:spAutoFit/>
          </a:bodyPr>
          <a:lstStyle/>
          <a:p>
            <a:pPr algn="ctr" rtl="0">
              <a:defRPr sz="1862" b="0" i="0" u="none" strike="noStrike" kern="1200" spc="0" baseline="0">
                <a:solidFill>
                  <a:prstClr val="black">
                    <a:lumMod val="65000"/>
                    <a:lumOff val="35000"/>
                  </a:prstClr>
                </a:solidFill>
                <a:latin typeface="Century Gothic" panose="020B0502020202020204" pitchFamily="34" charset="0"/>
                <a:ea typeface="+mn-ea"/>
                <a:cs typeface="+mn-cs"/>
              </a:defRPr>
            </a:pPr>
            <a:r>
              <a:rPr lang="en-US" sz="1400" b="1" dirty="0">
                <a:solidFill>
                  <a:schemeClr val="tx1"/>
                </a:solidFill>
              </a:rPr>
              <a:t>Wearing Facemasks</a:t>
            </a:r>
            <a:r>
              <a:rPr lang="en-US" sz="1400" b="1" baseline="0" dirty="0">
                <a:solidFill>
                  <a:schemeClr val="tx1"/>
                </a:solidFill>
              </a:rPr>
              <a:t> </a:t>
            </a:r>
            <a:br>
              <a:rPr lang="en-US" sz="1400" b="1" baseline="0" dirty="0">
                <a:solidFill>
                  <a:schemeClr val="tx1"/>
                </a:solidFill>
              </a:rPr>
            </a:br>
            <a:r>
              <a:rPr lang="en-US" sz="1200" baseline="0" dirty="0">
                <a:solidFill>
                  <a:schemeClr val="tx1"/>
                </a:solidFill>
              </a:rPr>
              <a:t>in Public Spaces</a:t>
            </a:r>
            <a:endParaRPr lang="en-US" sz="1200" dirty="0">
              <a:solidFill>
                <a:schemeClr val="tx1"/>
              </a:solidFill>
            </a:endParaRPr>
          </a:p>
        </p:txBody>
      </p:sp>
      <p:graphicFrame>
        <p:nvGraphicFramePr>
          <p:cNvPr id="40" name="Chart 39">
            <a:extLst>
              <a:ext uri="{FF2B5EF4-FFF2-40B4-BE49-F238E27FC236}">
                <a16:creationId xmlns:a16="http://schemas.microsoft.com/office/drawing/2014/main" id="{C9CA3C26-AEC5-4F97-90CC-A76EF9A0C779}"/>
              </a:ext>
            </a:extLst>
          </p:cNvPr>
          <p:cNvGraphicFramePr/>
          <p:nvPr/>
        </p:nvGraphicFramePr>
        <p:xfrm>
          <a:off x="3208896" y="1696021"/>
          <a:ext cx="3944576" cy="4099397"/>
        </p:xfrm>
        <a:graphic>
          <a:graphicData uri="http://schemas.openxmlformats.org/drawingml/2006/chart">
            <c:chart xmlns:c="http://schemas.openxmlformats.org/drawingml/2006/chart" xmlns:r="http://schemas.openxmlformats.org/officeDocument/2006/relationships" r:id="rId5"/>
          </a:graphicData>
        </a:graphic>
      </p:graphicFrame>
      <p:sp>
        <p:nvSpPr>
          <p:cNvPr id="41" name="TextBox 40">
            <a:extLst>
              <a:ext uri="{FF2B5EF4-FFF2-40B4-BE49-F238E27FC236}">
                <a16:creationId xmlns:a16="http://schemas.microsoft.com/office/drawing/2014/main" id="{F89D2AB7-9D6C-48E4-B9DF-F79E21C50AA5}"/>
              </a:ext>
            </a:extLst>
          </p:cNvPr>
          <p:cNvSpPr txBox="1"/>
          <p:nvPr/>
        </p:nvSpPr>
        <p:spPr>
          <a:xfrm>
            <a:off x="4704488" y="2426772"/>
            <a:ext cx="2648145" cy="492443"/>
          </a:xfrm>
          <a:prstGeom prst="rect">
            <a:avLst/>
          </a:prstGeom>
          <a:noFill/>
          <a:ln w="19050">
            <a:solidFill>
              <a:schemeClr val="accent1"/>
            </a:solidFill>
          </a:ln>
        </p:spPr>
        <p:txBody>
          <a:bodyPr wrap="square" rtlCol="0">
            <a:spAutoFit/>
          </a:bodyPr>
          <a:lstStyle/>
          <a:p>
            <a:pPr algn="ctr" rtl="0">
              <a:defRPr sz="1862" b="0" i="0" u="none" strike="noStrike" kern="1200" spc="0" baseline="0">
                <a:solidFill>
                  <a:prstClr val="black">
                    <a:lumMod val="65000"/>
                    <a:lumOff val="35000"/>
                  </a:prstClr>
                </a:solidFill>
                <a:latin typeface="Century Gothic" panose="020B0502020202020204" pitchFamily="34" charset="0"/>
                <a:ea typeface="+mn-ea"/>
                <a:cs typeface="+mn-cs"/>
              </a:defRPr>
            </a:pPr>
            <a:r>
              <a:rPr lang="en-US" sz="1400" b="1" dirty="0">
                <a:solidFill>
                  <a:schemeClr val="tx1"/>
                </a:solidFill>
              </a:rPr>
              <a:t>Practiced Social Distancing</a:t>
            </a:r>
            <a:br>
              <a:rPr lang="en-US" sz="1400" b="1" dirty="0">
                <a:solidFill>
                  <a:schemeClr val="tx1"/>
                </a:solidFill>
              </a:rPr>
            </a:br>
            <a:r>
              <a:rPr lang="en-US" sz="1200" baseline="0" dirty="0">
                <a:solidFill>
                  <a:schemeClr val="tx1"/>
                </a:solidFill>
              </a:rPr>
              <a:t>in Public Spaces</a:t>
            </a:r>
            <a:endParaRPr lang="en-US" sz="1200" dirty="0">
              <a:solidFill>
                <a:schemeClr val="tx1"/>
              </a:solidFill>
            </a:endParaRPr>
          </a:p>
        </p:txBody>
      </p:sp>
      <p:sp>
        <p:nvSpPr>
          <p:cNvPr id="8" name="TextBox 7">
            <a:extLst>
              <a:ext uri="{FF2B5EF4-FFF2-40B4-BE49-F238E27FC236}">
                <a16:creationId xmlns:a16="http://schemas.microsoft.com/office/drawing/2014/main" id="{003234D0-45AB-43E6-92BF-5FBE3C8AC880}"/>
              </a:ext>
            </a:extLst>
          </p:cNvPr>
          <p:cNvSpPr txBox="1"/>
          <p:nvPr/>
        </p:nvSpPr>
        <p:spPr>
          <a:xfrm>
            <a:off x="3212754" y="3510691"/>
            <a:ext cx="1475084" cy="1015663"/>
          </a:xfrm>
          <a:prstGeom prst="rect">
            <a:avLst/>
          </a:prstGeom>
          <a:noFill/>
        </p:spPr>
        <p:txBody>
          <a:bodyPr wrap="none" rtlCol="0">
            <a:spAutoFit/>
          </a:bodyPr>
          <a:lstStyle/>
          <a:p>
            <a:r>
              <a:rPr lang="en-US" sz="1400" dirty="0">
                <a:solidFill>
                  <a:srgbClr val="1F497D"/>
                </a:solidFill>
                <a:sym typeface="Wingdings" panose="05000000000000000000" pitchFamily="2" charset="2"/>
              </a:rPr>
              <a:t> </a:t>
            </a:r>
            <a:r>
              <a:rPr lang="en-US" sz="1100" dirty="0">
                <a:solidFill>
                  <a:schemeClr val="tx1">
                    <a:lumMod val="75000"/>
                    <a:lumOff val="25000"/>
                  </a:schemeClr>
                </a:solidFill>
                <a:latin typeface="Century Gothic" panose="020B0502020202020204" pitchFamily="34" charset="0"/>
                <a:sym typeface="Wingdings" panose="05000000000000000000" pitchFamily="2" charset="2"/>
              </a:rPr>
              <a:t>All of the time</a:t>
            </a:r>
          </a:p>
          <a:p>
            <a:r>
              <a:rPr lang="en-US" sz="1400" dirty="0">
                <a:solidFill>
                  <a:srgbClr val="7E9BC8"/>
                </a:solidFill>
                <a:latin typeface="Century Gothic" panose="020B0502020202020204" pitchFamily="34" charset="0"/>
                <a:sym typeface="Wingdings" panose="05000000000000000000" pitchFamily="2" charset="2"/>
              </a:rPr>
              <a:t> </a:t>
            </a:r>
            <a:r>
              <a:rPr lang="en-US" sz="1100" dirty="0">
                <a:solidFill>
                  <a:schemeClr val="tx1">
                    <a:lumMod val="75000"/>
                    <a:lumOff val="25000"/>
                  </a:schemeClr>
                </a:solidFill>
                <a:latin typeface="Century Gothic" panose="020B0502020202020204" pitchFamily="34" charset="0"/>
                <a:sym typeface="Wingdings" panose="05000000000000000000" pitchFamily="2" charset="2"/>
              </a:rPr>
              <a:t>Most of the time</a:t>
            </a:r>
          </a:p>
          <a:p>
            <a:r>
              <a:rPr lang="en-US" sz="1400" dirty="0">
                <a:solidFill>
                  <a:srgbClr val="7F7F7F"/>
                </a:solidFill>
                <a:latin typeface="Century Gothic" panose="020B0502020202020204" pitchFamily="34" charset="0"/>
                <a:sym typeface="Wingdings" panose="05000000000000000000" pitchFamily="2" charset="2"/>
              </a:rPr>
              <a:t></a:t>
            </a:r>
            <a:r>
              <a:rPr lang="en-US" sz="1400" dirty="0">
                <a:solidFill>
                  <a:schemeClr val="tx1">
                    <a:lumMod val="75000"/>
                    <a:lumOff val="25000"/>
                  </a:schemeClr>
                </a:solidFill>
                <a:latin typeface="Century Gothic" panose="020B0502020202020204" pitchFamily="34" charset="0"/>
                <a:sym typeface="Wingdings" panose="05000000000000000000" pitchFamily="2" charset="2"/>
              </a:rPr>
              <a:t> </a:t>
            </a:r>
            <a:r>
              <a:rPr lang="en-US" sz="1100" dirty="0">
                <a:solidFill>
                  <a:schemeClr val="tx1">
                    <a:lumMod val="75000"/>
                    <a:lumOff val="25000"/>
                  </a:schemeClr>
                </a:solidFill>
                <a:latin typeface="Century Gothic" panose="020B0502020202020204" pitchFamily="34" charset="0"/>
                <a:sym typeface="Wingdings" panose="05000000000000000000" pitchFamily="2" charset="2"/>
              </a:rPr>
              <a:t>Never</a:t>
            </a:r>
          </a:p>
          <a:p>
            <a:endParaRPr lang="en-US" dirty="0"/>
          </a:p>
        </p:txBody>
      </p:sp>
      <p:sp>
        <p:nvSpPr>
          <p:cNvPr id="24" name="TextBox 23">
            <a:extLst>
              <a:ext uri="{FF2B5EF4-FFF2-40B4-BE49-F238E27FC236}">
                <a16:creationId xmlns:a16="http://schemas.microsoft.com/office/drawing/2014/main" id="{5D4DF9DE-EEFE-43C3-81D2-9397308F408F}"/>
              </a:ext>
            </a:extLst>
          </p:cNvPr>
          <p:cNvSpPr txBox="1"/>
          <p:nvPr/>
        </p:nvSpPr>
        <p:spPr>
          <a:xfrm>
            <a:off x="8593942" y="2426771"/>
            <a:ext cx="3111335" cy="492443"/>
          </a:xfrm>
          <a:prstGeom prst="rect">
            <a:avLst/>
          </a:prstGeom>
          <a:noFill/>
          <a:ln w="19050">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Century Gothic" panose="020B0502020202020204" pitchFamily="34" charset="0"/>
                <a:ea typeface="+mn-ea"/>
                <a:cs typeface="+mn-cs"/>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Frequency of Wearing Facemasks </a:t>
            </a:r>
            <a:b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around people who you don’t live with</a:t>
            </a:r>
          </a:p>
        </p:txBody>
      </p:sp>
      <p:sp>
        <p:nvSpPr>
          <p:cNvPr id="27" name="TextBox 26">
            <a:extLst>
              <a:ext uri="{FF2B5EF4-FFF2-40B4-BE49-F238E27FC236}">
                <a16:creationId xmlns:a16="http://schemas.microsoft.com/office/drawing/2014/main" id="{5B6BC560-6F32-4A35-816E-443124A7DAB8}"/>
              </a:ext>
            </a:extLst>
          </p:cNvPr>
          <p:cNvSpPr txBox="1"/>
          <p:nvPr/>
        </p:nvSpPr>
        <p:spPr>
          <a:xfrm>
            <a:off x="7225424" y="3536648"/>
            <a:ext cx="1855163" cy="1738938"/>
          </a:xfrm>
          <a:prstGeom prst="rect">
            <a:avLst/>
          </a:prstGeom>
          <a:noFill/>
        </p:spPr>
        <p:txBody>
          <a:bodyPr wrap="square" rtlCol="0">
            <a:spAutoFit/>
          </a:bodyPr>
          <a:lstStyle/>
          <a:p>
            <a:r>
              <a:rPr lang="en-US" sz="1400" dirty="0">
                <a:solidFill>
                  <a:srgbClr val="1F497D"/>
                </a:solidFill>
                <a:sym typeface="Wingdings" panose="05000000000000000000" pitchFamily="2" charset="2"/>
              </a:rPr>
              <a:t> </a:t>
            </a:r>
            <a:r>
              <a:rPr lang="en-US" sz="1100" dirty="0">
                <a:solidFill>
                  <a:schemeClr val="tx1">
                    <a:lumMod val="75000"/>
                    <a:lumOff val="25000"/>
                  </a:schemeClr>
                </a:solidFill>
                <a:latin typeface="Century Gothic" panose="020B0502020202020204" pitchFamily="34" charset="0"/>
                <a:sym typeface="Wingdings" panose="05000000000000000000" pitchFamily="2" charset="2"/>
              </a:rPr>
              <a:t>All of the time</a:t>
            </a:r>
          </a:p>
          <a:p>
            <a:r>
              <a:rPr lang="en-US" sz="1400" dirty="0">
                <a:solidFill>
                  <a:srgbClr val="7E9BC8"/>
                </a:solidFill>
                <a:latin typeface="Century Gothic" panose="020B0502020202020204" pitchFamily="34" charset="0"/>
                <a:sym typeface="Wingdings" panose="05000000000000000000" pitchFamily="2" charset="2"/>
              </a:rPr>
              <a:t> </a:t>
            </a:r>
            <a:r>
              <a:rPr lang="en-US" sz="1100" dirty="0">
                <a:solidFill>
                  <a:schemeClr val="tx1">
                    <a:lumMod val="75000"/>
                    <a:lumOff val="25000"/>
                  </a:schemeClr>
                </a:solidFill>
                <a:latin typeface="Century Gothic" panose="020B0502020202020204" pitchFamily="34" charset="0"/>
                <a:sym typeface="Wingdings" panose="05000000000000000000" pitchFamily="2" charset="2"/>
              </a:rPr>
              <a:t>Most of the time</a:t>
            </a:r>
          </a:p>
          <a:p>
            <a:r>
              <a:rPr lang="en-US" sz="1400" dirty="0">
                <a:solidFill>
                  <a:srgbClr val="7F7F7F"/>
                </a:solidFill>
                <a:latin typeface="Century Gothic" panose="020B0502020202020204" pitchFamily="34" charset="0"/>
                <a:sym typeface="Wingdings" panose="05000000000000000000" pitchFamily="2" charset="2"/>
              </a:rPr>
              <a:t></a:t>
            </a:r>
            <a:r>
              <a:rPr lang="en-US" sz="1400" dirty="0">
                <a:solidFill>
                  <a:schemeClr val="tx1">
                    <a:lumMod val="75000"/>
                    <a:lumOff val="25000"/>
                  </a:schemeClr>
                </a:solidFill>
                <a:latin typeface="Century Gothic" panose="020B0502020202020204" pitchFamily="34" charset="0"/>
                <a:sym typeface="Wingdings" panose="05000000000000000000" pitchFamily="2" charset="2"/>
              </a:rPr>
              <a:t> </a:t>
            </a:r>
            <a:r>
              <a:rPr lang="en-US" sz="1100" dirty="0">
                <a:solidFill>
                  <a:schemeClr val="tx1">
                    <a:lumMod val="75000"/>
                    <a:lumOff val="25000"/>
                  </a:schemeClr>
                </a:solidFill>
                <a:latin typeface="Century Gothic" panose="020B0502020202020204" pitchFamily="34" charset="0"/>
                <a:sym typeface="Wingdings" panose="05000000000000000000" pitchFamily="2" charset="2"/>
              </a:rPr>
              <a:t>Never</a:t>
            </a:r>
          </a:p>
          <a:p>
            <a:pPr marL="171450" indent="-171450"/>
            <a:r>
              <a:rPr lang="en-US" sz="1400" dirty="0">
                <a:solidFill>
                  <a:schemeClr val="bg1">
                    <a:lumMod val="85000"/>
                  </a:schemeClr>
                </a:solidFill>
                <a:latin typeface="Century Gothic" panose="020B0502020202020204" pitchFamily="34" charset="0"/>
                <a:sym typeface="Wingdings" panose="05000000000000000000" pitchFamily="2" charset="2"/>
              </a:rPr>
              <a:t></a:t>
            </a:r>
            <a:r>
              <a:rPr lang="en-US" sz="1100" dirty="0">
                <a:solidFill>
                  <a:srgbClr val="7F7F7F"/>
                </a:solidFill>
                <a:latin typeface="Century Gothic" panose="020B0502020202020204" pitchFamily="34" charset="0"/>
                <a:sym typeface="Wingdings" panose="05000000000000000000" pitchFamily="2" charset="2"/>
              </a:rPr>
              <a:t>	</a:t>
            </a:r>
            <a:r>
              <a:rPr lang="en-US" sz="1100" dirty="0">
                <a:solidFill>
                  <a:schemeClr val="tx1">
                    <a:lumMod val="75000"/>
                    <a:lumOff val="25000"/>
                  </a:schemeClr>
                </a:solidFill>
                <a:latin typeface="Century Gothic" panose="020B0502020202020204" pitchFamily="34" charset="0"/>
                <a:sym typeface="Wingdings" panose="05000000000000000000" pitchFamily="2" charset="2"/>
              </a:rPr>
              <a:t>Did not go into public space and/or not around those I don’t live with (NET)</a:t>
            </a:r>
          </a:p>
          <a:p>
            <a:endParaRPr lang="en-US" dirty="0"/>
          </a:p>
        </p:txBody>
      </p:sp>
      <p:graphicFrame>
        <p:nvGraphicFramePr>
          <p:cNvPr id="28" name="Chart 27">
            <a:extLst>
              <a:ext uri="{FF2B5EF4-FFF2-40B4-BE49-F238E27FC236}">
                <a16:creationId xmlns:a16="http://schemas.microsoft.com/office/drawing/2014/main" id="{27803BB1-CDE9-4111-90CA-2619649A1F2E}"/>
              </a:ext>
            </a:extLst>
          </p:cNvPr>
          <p:cNvGraphicFramePr/>
          <p:nvPr/>
        </p:nvGraphicFramePr>
        <p:xfrm>
          <a:off x="4698593" y="2746126"/>
          <a:ext cx="6464656" cy="294528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32545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A51818D0-4E89-4230-9EAC-D63FAF4DB58B}"/>
              </a:ext>
            </a:extLst>
          </p:cNvPr>
          <p:cNvGraphicFramePr>
            <a:graphicFrameLocks noGrp="1"/>
          </p:cNvGraphicFramePr>
          <p:nvPr/>
        </p:nvGraphicFramePr>
        <p:xfrm>
          <a:off x="1049369" y="2229281"/>
          <a:ext cx="9857488" cy="2232975"/>
        </p:xfrm>
        <a:graphic>
          <a:graphicData uri="http://schemas.openxmlformats.org/drawingml/2006/table">
            <a:tbl>
              <a:tblPr>
                <a:tableStyleId>{5940675A-B579-460E-94D1-54222C63F5DA}</a:tableStyleId>
              </a:tblPr>
              <a:tblGrid>
                <a:gridCol w="2726422">
                  <a:extLst>
                    <a:ext uri="{9D8B030D-6E8A-4147-A177-3AD203B41FA5}">
                      <a16:colId xmlns:a16="http://schemas.microsoft.com/office/drawing/2014/main" val="2545539589"/>
                    </a:ext>
                  </a:extLst>
                </a:gridCol>
                <a:gridCol w="1161090">
                  <a:extLst>
                    <a:ext uri="{9D8B030D-6E8A-4147-A177-3AD203B41FA5}">
                      <a16:colId xmlns:a16="http://schemas.microsoft.com/office/drawing/2014/main" val="2270863471"/>
                    </a:ext>
                  </a:extLst>
                </a:gridCol>
                <a:gridCol w="1989992">
                  <a:extLst>
                    <a:ext uri="{9D8B030D-6E8A-4147-A177-3AD203B41FA5}">
                      <a16:colId xmlns:a16="http://schemas.microsoft.com/office/drawing/2014/main" val="526289534"/>
                    </a:ext>
                  </a:extLst>
                </a:gridCol>
                <a:gridCol w="1989992">
                  <a:extLst>
                    <a:ext uri="{9D8B030D-6E8A-4147-A177-3AD203B41FA5}">
                      <a16:colId xmlns:a16="http://schemas.microsoft.com/office/drawing/2014/main" val="3631550232"/>
                    </a:ext>
                  </a:extLst>
                </a:gridCol>
                <a:gridCol w="1989992">
                  <a:extLst>
                    <a:ext uri="{9D8B030D-6E8A-4147-A177-3AD203B41FA5}">
                      <a16:colId xmlns:a16="http://schemas.microsoft.com/office/drawing/2014/main" val="3990621785"/>
                    </a:ext>
                  </a:extLst>
                </a:gridCol>
              </a:tblGrid>
              <a:tr h="108981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1" i="0" u="none" strike="noStrike" kern="1200" noProof="0" dirty="0">
                          <a:solidFill>
                            <a:schemeClr val="tx1">
                              <a:lumMod val="65000"/>
                              <a:lumOff val="35000"/>
                            </a:schemeClr>
                          </a:solidFill>
                          <a:effectLst/>
                          <a:latin typeface="Century Gothic" panose="020B0502020202020204" pitchFamily="34" charset="0"/>
                          <a:ea typeface="+mn-ea"/>
                          <a:cs typeface="Arial" panose="020B0604020202020204" pitchFamily="34" charset="0"/>
                        </a:rPr>
                        <a:t>COVID-19 Masking Perception</a:t>
                      </a:r>
                    </a:p>
                  </a:txBody>
                  <a:tcPr marL="9525" marR="9525" marT="9525" marB="0" anchor="ctr">
                    <a:lnL w="12700" cmpd="sng">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200" b="1" i="0" u="none" strike="noStrike" kern="1200" noProof="0" dirty="0">
                        <a:solidFill>
                          <a:schemeClr val="tx1">
                            <a:lumMod val="65000"/>
                            <a:lumOff val="35000"/>
                          </a:schemeClr>
                        </a:solidFill>
                        <a:effectLst/>
                        <a:latin typeface="Century Gothic" panose="020B0502020202020204" pitchFamily="34" charset="0"/>
                        <a:ea typeface="+mn-ea"/>
                        <a:cs typeface="Arial" panose="020B0604020202020204" pitchFamily="34" charset="0"/>
                      </a:endParaRPr>
                    </a:p>
                  </a:txBody>
                  <a:tcPr marL="9525" marR="9525" marT="9525" marB="0" anchor="ctr">
                    <a:lnL w="12700" cmpd="sng">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kern="1200" dirty="0">
                          <a:solidFill>
                            <a:schemeClr val="tx1">
                              <a:lumMod val="65000"/>
                              <a:lumOff val="35000"/>
                            </a:schemeClr>
                          </a:solidFill>
                          <a:effectLst/>
                          <a:latin typeface="Century Gothic" panose="020B0502020202020204" pitchFamily="34" charset="0"/>
                          <a:ea typeface="+mn-ea"/>
                          <a:cs typeface="Arial" panose="020B0604020202020204" pitchFamily="34" charset="0"/>
                        </a:rPr>
                        <a:t>August 2021 </a:t>
                      </a: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kern="1200" dirty="0">
                          <a:solidFill>
                            <a:schemeClr val="tx1">
                              <a:lumMod val="65000"/>
                              <a:lumOff val="35000"/>
                            </a:schemeClr>
                          </a:solidFill>
                          <a:effectLst/>
                          <a:latin typeface="Century Gothic" panose="020B0502020202020204" pitchFamily="34" charset="0"/>
                          <a:ea typeface="+mn-ea"/>
                          <a:cs typeface="Arial" panose="020B0604020202020204" pitchFamily="34" charset="0"/>
                        </a:rPr>
                        <a:t>May 2021</a:t>
                      </a: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kern="1200" dirty="0">
                          <a:solidFill>
                            <a:schemeClr val="tx1">
                              <a:lumMod val="65000"/>
                              <a:lumOff val="35000"/>
                            </a:schemeClr>
                          </a:solidFill>
                          <a:effectLst/>
                          <a:latin typeface="Century Gothic" panose="020B0502020202020204" pitchFamily="34" charset="0"/>
                          <a:ea typeface="+mn-ea"/>
                          <a:cs typeface="Arial" panose="020B0604020202020204" pitchFamily="34" charset="0"/>
                        </a:rPr>
                        <a:t>March 2021</a:t>
                      </a: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895447"/>
                  </a:ext>
                </a:extLst>
              </a:tr>
              <a:tr h="114316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entury Gothic" panose="020B0502020202020204" pitchFamily="34" charset="0"/>
                          <a:ea typeface="+mn-ea"/>
                          <a:cs typeface="+mn-cs"/>
                        </a:rPr>
                        <a:t>Vaccinated people may still be able to spread the Delta variant* so they need to continue wearing masks and social distancing.</a:t>
                      </a:r>
                    </a:p>
                    <a:p>
                      <a:pPr marL="0" algn="l" defTabSz="457200" rtl="0" eaLnBrk="1" fontAlgn="b" latinLnBrk="0" hangingPunct="1"/>
                      <a:endParaRPr lang="en-US" sz="11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L w="12700" cmpd="sng">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fontAlgn="b" latinLnBrk="0" hangingPunct="1"/>
                      <a:endParaRPr lang="en-US" sz="11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L w="12700" cmpd="sng">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2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5050478"/>
                  </a:ext>
                </a:extLst>
              </a:tr>
            </a:tbl>
          </a:graphicData>
        </a:graphic>
      </p:graphicFrame>
      <p:graphicFrame>
        <p:nvGraphicFramePr>
          <p:cNvPr id="10" name="Chart 9">
            <a:extLst>
              <a:ext uri="{FF2B5EF4-FFF2-40B4-BE49-F238E27FC236}">
                <a16:creationId xmlns:a16="http://schemas.microsoft.com/office/drawing/2014/main" id="{D21B3A50-C691-4311-91CB-177A22A734F0}"/>
              </a:ext>
            </a:extLst>
          </p:cNvPr>
          <p:cNvGraphicFramePr/>
          <p:nvPr/>
        </p:nvGraphicFramePr>
        <p:xfrm>
          <a:off x="5767157" y="2810303"/>
          <a:ext cx="3420182" cy="1687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9DFAE4F1-31EE-4A47-B018-53E596E801B4}"/>
              </a:ext>
            </a:extLst>
          </p:cNvPr>
          <p:cNvGraphicFramePr/>
          <p:nvPr/>
        </p:nvGraphicFramePr>
        <p:xfrm>
          <a:off x="7560933" y="2848370"/>
          <a:ext cx="3675636" cy="1685192"/>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angle 25">
            <a:extLst>
              <a:ext uri="{FF2B5EF4-FFF2-40B4-BE49-F238E27FC236}">
                <a16:creationId xmlns:a16="http://schemas.microsoft.com/office/drawing/2014/main" id="{55C25B02-B3F6-FE4A-B029-E48F1CD26FE2}"/>
              </a:ext>
            </a:extLst>
          </p:cNvPr>
          <p:cNvSpPr/>
          <p:nvPr/>
        </p:nvSpPr>
        <p:spPr>
          <a:xfrm>
            <a:off x="838941" y="6363799"/>
            <a:ext cx="6262899" cy="316049"/>
          </a:xfrm>
          <a:prstGeom prst="rect">
            <a:avLst/>
          </a:prstGeom>
          <a:noFill/>
        </p:spPr>
        <p:txBody>
          <a:bodyPr wrap="square" anchor="b">
            <a:spAutoFit/>
          </a:bodyPr>
          <a:lstStyle/>
          <a:p>
            <a:pPr lvl="0"/>
            <a:r>
              <a:rPr lang="en-US" sz="700" b="1" dirty="0">
                <a:solidFill>
                  <a:schemeClr val="tx1">
                    <a:lumMod val="50000"/>
                    <a:lumOff val="50000"/>
                  </a:schemeClr>
                </a:solidFill>
                <a:latin typeface="Century Gothic" panose="020B0502020202020204" pitchFamily="34" charset="0"/>
              </a:rPr>
              <a:t>Base: </a:t>
            </a:r>
            <a:r>
              <a:rPr lang="en-US" sz="700" dirty="0">
                <a:solidFill>
                  <a:schemeClr val="tx1">
                    <a:lumMod val="50000"/>
                    <a:lumOff val="50000"/>
                  </a:schemeClr>
                </a:solidFill>
                <a:latin typeface="Century Gothic" panose="020B0502020202020204" pitchFamily="34" charset="0"/>
              </a:rPr>
              <a:t>Total (March: n=1290;  May: n=2570; August: n:1248)</a:t>
            </a:r>
          </a:p>
          <a:p>
            <a:pPr marL="0" marR="0" lvl="0" indent="0" algn="l" defTabSz="457200" rtl="0" eaLnBrk="1" fontAlgn="auto" latinLnBrk="0" hangingPunct="1">
              <a:lnSpc>
                <a:spcPts val="104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Q17</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a:t>
            </a: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 </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Please indicate the extent to which you agree or disagree with each of the following statements using the scale shown</a:t>
            </a:r>
          </a:p>
        </p:txBody>
      </p:sp>
      <p:sp>
        <p:nvSpPr>
          <p:cNvPr id="21" name="Title 1">
            <a:extLst>
              <a:ext uri="{FF2B5EF4-FFF2-40B4-BE49-F238E27FC236}">
                <a16:creationId xmlns:a16="http://schemas.microsoft.com/office/drawing/2014/main" id="{5DE30BF4-2BD1-442E-8E23-9F96DBA53A60}"/>
              </a:ext>
            </a:extLst>
          </p:cNvPr>
          <p:cNvSpPr txBox="1">
            <a:spLocks/>
          </p:cNvSpPr>
          <p:nvPr/>
        </p:nvSpPr>
        <p:spPr>
          <a:xfrm>
            <a:off x="911012" y="970899"/>
            <a:ext cx="10868032" cy="695740"/>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endParaRPr lang="en-US" sz="1900" b="1" dirty="0">
              <a:solidFill>
                <a:srgbClr val="4D87A1"/>
              </a:solidFill>
              <a:latin typeface="Century Gothic" panose="020B0502020202020204" pitchFamily="34" charset="0"/>
              <a:ea typeface="+mn-ea"/>
              <a:cs typeface="+mn-cs"/>
            </a:endParaRPr>
          </a:p>
        </p:txBody>
      </p:sp>
      <p:sp>
        <p:nvSpPr>
          <p:cNvPr id="13" name="Title 1">
            <a:extLst>
              <a:ext uri="{FF2B5EF4-FFF2-40B4-BE49-F238E27FC236}">
                <a16:creationId xmlns:a16="http://schemas.microsoft.com/office/drawing/2014/main" id="{27B7B088-24D5-4903-B9CE-C7569D9DBBCE}"/>
              </a:ext>
            </a:extLst>
          </p:cNvPr>
          <p:cNvSpPr txBox="1">
            <a:spLocks/>
          </p:cNvSpPr>
          <p:nvPr/>
        </p:nvSpPr>
        <p:spPr>
          <a:xfrm>
            <a:off x="957029" y="1058297"/>
            <a:ext cx="10868032" cy="1038971"/>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900" b="1" dirty="0">
                <a:solidFill>
                  <a:srgbClr val="4D87A1"/>
                </a:solidFill>
                <a:latin typeface="Century Gothic" panose="020B0502020202020204" pitchFamily="34" charset="0"/>
                <a:ea typeface="+mn-ea"/>
                <a:cs typeface="+mn-cs"/>
              </a:rPr>
              <a:t>Eight in ten of North Carolinians feel that vaccinated people may be able to spread the Delta variant so they need to wear masks and social distance. This represents a significant increase from May 2021 and is similar to March.  </a:t>
            </a:r>
          </a:p>
          <a:p>
            <a:pPr algn="l"/>
            <a:r>
              <a:rPr lang="en-US" sz="1900" b="1" dirty="0">
                <a:solidFill>
                  <a:srgbClr val="4D87A1"/>
                </a:solidFill>
                <a:latin typeface="Century Gothic" panose="020B0502020202020204" pitchFamily="34" charset="0"/>
                <a:ea typeface="+mn-ea"/>
                <a:cs typeface="+mn-cs"/>
              </a:rPr>
              <a:t> </a:t>
            </a:r>
            <a:endParaRPr lang="en-US" sz="1600" dirty="0">
              <a:solidFill>
                <a:srgbClr val="4D87A1"/>
              </a:solidFill>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285A1F7E-C65E-4211-AFB0-53F8BDDD6F75}"/>
              </a:ext>
            </a:extLst>
          </p:cNvPr>
          <p:cNvSpPr txBox="1"/>
          <p:nvPr/>
        </p:nvSpPr>
        <p:spPr>
          <a:xfrm>
            <a:off x="4688575" y="2869163"/>
            <a:ext cx="748872" cy="646331"/>
          </a:xfrm>
          <a:prstGeom prst="rect">
            <a:avLst/>
          </a:prstGeom>
          <a:noFill/>
        </p:spPr>
        <p:txBody>
          <a:bodyPr wrap="square" rtlCol="0">
            <a:spAutoFit/>
          </a:bodyPr>
          <a:lstStyle/>
          <a:p>
            <a:r>
              <a:rPr lang="en-US" sz="1400" dirty="0"/>
              <a:t> </a:t>
            </a:r>
          </a:p>
          <a:p>
            <a:r>
              <a:rPr lang="en-US" sz="1100" b="1" dirty="0">
                <a:solidFill>
                  <a:schemeClr val="tx1">
                    <a:lumMod val="75000"/>
                    <a:lumOff val="25000"/>
                  </a:schemeClr>
                </a:solidFill>
                <a:latin typeface="Century Gothic" panose="020B0502020202020204" pitchFamily="34" charset="0"/>
              </a:rPr>
              <a:t>Total</a:t>
            </a:r>
          </a:p>
          <a:p>
            <a:r>
              <a:rPr lang="en-US" sz="1100" b="1" dirty="0">
                <a:solidFill>
                  <a:schemeClr val="tx1">
                    <a:lumMod val="75000"/>
                    <a:lumOff val="25000"/>
                  </a:schemeClr>
                </a:solidFill>
                <a:latin typeface="Century Gothic" panose="020B0502020202020204" pitchFamily="34" charset="0"/>
              </a:rPr>
              <a:t>Agree</a:t>
            </a:r>
          </a:p>
        </p:txBody>
      </p:sp>
      <p:graphicFrame>
        <p:nvGraphicFramePr>
          <p:cNvPr id="14" name="Chart 13">
            <a:extLst>
              <a:ext uri="{FF2B5EF4-FFF2-40B4-BE49-F238E27FC236}">
                <a16:creationId xmlns:a16="http://schemas.microsoft.com/office/drawing/2014/main" id="{973E653B-1434-4F57-870F-DB1FB59154A8}"/>
              </a:ext>
            </a:extLst>
          </p:cNvPr>
          <p:cNvGraphicFramePr/>
          <p:nvPr/>
        </p:nvGraphicFramePr>
        <p:xfrm>
          <a:off x="3555585" y="2848370"/>
          <a:ext cx="3675636" cy="1685192"/>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B3868DD3-795F-4A7A-AD1A-F7582C7F4E73}"/>
              </a:ext>
            </a:extLst>
          </p:cNvPr>
          <p:cNvSpPr txBox="1"/>
          <p:nvPr/>
        </p:nvSpPr>
        <p:spPr>
          <a:xfrm>
            <a:off x="1138604" y="4987016"/>
            <a:ext cx="1661747" cy="738664"/>
          </a:xfrm>
          <a:prstGeom prst="rect">
            <a:avLst/>
          </a:prstGeom>
          <a:noFill/>
        </p:spPr>
        <p:txBody>
          <a:bodyPr wrap="square" rtlCol="0">
            <a:spAutoFit/>
          </a:bodyPr>
          <a:lstStyle/>
          <a:p>
            <a:r>
              <a:rPr lang="en-US" sz="1400" dirty="0"/>
              <a:t>Modified from “the virus” in May/March</a:t>
            </a:r>
          </a:p>
        </p:txBody>
      </p:sp>
    </p:spTree>
    <p:extLst>
      <p:ext uri="{BB962C8B-B14F-4D97-AF65-F5344CB8AC3E}">
        <p14:creationId xmlns:p14="http://schemas.microsoft.com/office/powerpoint/2010/main" val="55493268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98331D7-264F-415D-A761-67122DE6A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78658" y="-879229"/>
            <a:ext cx="13886733" cy="7898876"/>
          </a:xfrm>
        </p:spPr>
      </p:pic>
      <p:sp>
        <p:nvSpPr>
          <p:cNvPr id="4" name="Rectangle 3">
            <a:extLst>
              <a:ext uri="{FF2B5EF4-FFF2-40B4-BE49-F238E27FC236}">
                <a16:creationId xmlns:a16="http://schemas.microsoft.com/office/drawing/2014/main" id="{36BB4765-58FD-B249-A41B-42F80C34F9F4}"/>
              </a:ext>
            </a:extLst>
          </p:cNvPr>
          <p:cNvSpPr/>
          <p:nvPr/>
        </p:nvSpPr>
        <p:spPr>
          <a:xfrm>
            <a:off x="66675" y="3476347"/>
            <a:ext cx="8567451" cy="1107996"/>
          </a:xfrm>
          <a:prstGeom prst="rect">
            <a:avLst/>
          </a:prstGeom>
          <a:solidFill>
            <a:srgbClr val="467233"/>
          </a:solidFill>
        </p:spPr>
        <p:txBody>
          <a:bodyPr wrap="square" lIns="274320" tIns="274320" rIns="274320" bIns="274320">
            <a:spAutoFit/>
          </a:bodyPr>
          <a:lstStyle/>
          <a:p>
            <a:r>
              <a:rPr lang="en-US" sz="3600" dirty="0">
                <a:solidFill>
                  <a:srgbClr val="FFFFFF"/>
                </a:solidFill>
                <a:latin typeface="Century Gothic" panose="020B0502020202020204" pitchFamily="34" charset="0"/>
                <a:ea typeface="Arial"/>
                <a:cs typeface="Arial"/>
                <a:sym typeface="Helvetica Neue" pitchFamily="-109" charset="0"/>
              </a:rPr>
              <a:t>Logistics of Getting Vaccine</a:t>
            </a:r>
          </a:p>
        </p:txBody>
      </p:sp>
    </p:spTree>
    <p:extLst>
      <p:ext uri="{BB962C8B-B14F-4D97-AF65-F5344CB8AC3E}">
        <p14:creationId xmlns:p14="http://schemas.microsoft.com/office/powerpoint/2010/main" val="2411005494"/>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882CF259-E583-4FA8-8E7D-381DF3A88C1F}"/>
              </a:ext>
            </a:extLst>
          </p:cNvPr>
          <p:cNvGraphicFramePr/>
          <p:nvPr/>
        </p:nvGraphicFramePr>
        <p:xfrm>
          <a:off x="4914906" y="1895617"/>
          <a:ext cx="5066098" cy="4598306"/>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a:extLst>
              <a:ext uri="{FF2B5EF4-FFF2-40B4-BE49-F238E27FC236}">
                <a16:creationId xmlns:a16="http://schemas.microsoft.com/office/drawing/2014/main" id="{55C25B02-B3F6-FE4A-B029-E48F1CD26FE2}"/>
              </a:ext>
            </a:extLst>
          </p:cNvPr>
          <p:cNvSpPr/>
          <p:nvPr/>
        </p:nvSpPr>
        <p:spPr>
          <a:xfrm>
            <a:off x="925491" y="6436837"/>
            <a:ext cx="10582743" cy="464807"/>
          </a:xfrm>
          <a:prstGeom prst="rect">
            <a:avLst/>
          </a:prstGeom>
          <a:noFill/>
        </p:spPr>
        <p:txBody>
          <a:bodyPr wrap="square" anchor="b">
            <a:spAutoFit/>
          </a:bodyPr>
          <a:lstStyle/>
          <a:p>
            <a:pPr marL="0" marR="0" lvl="0" indent="0" algn="l" defTabSz="457200" rtl="0" eaLnBrk="1" fontAlgn="auto" latinLnBrk="0" hangingPunct="1">
              <a:lnSpc>
                <a:spcPts val="104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Base: </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Total </a:t>
            </a:r>
            <a:r>
              <a:rPr kumimoji="0" lang="en-US" sz="70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Respondents </a:t>
            </a:r>
            <a:r>
              <a:rPr lang="en-US" sz="700" dirty="0">
                <a:solidFill>
                  <a:prstClr val="black">
                    <a:lumMod val="50000"/>
                    <a:lumOff val="50000"/>
                  </a:prstClr>
                </a:solidFill>
                <a:latin typeface="Century Gothic" panose="020B0502020202020204" pitchFamily="34" charset="0"/>
              </a:rPr>
              <a:t>who have not had a vaccine or an appointment schedule for a vaccine</a:t>
            </a:r>
            <a:r>
              <a:rPr kumimoji="0" lang="en-US" sz="70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 n=</a:t>
            </a:r>
            <a:r>
              <a:rPr lang="en-US" sz="700" dirty="0">
                <a:solidFill>
                  <a:prstClr val="black">
                    <a:lumMod val="50000"/>
                    <a:lumOff val="50000"/>
                  </a:prstClr>
                </a:solidFill>
                <a:latin typeface="Century Gothic" panose="020B0502020202020204" pitchFamily="34" charset="0"/>
              </a:rPr>
              <a:t>631</a:t>
            </a:r>
            <a:endParaRPr kumimoji="0" lang="en-US" sz="70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ts val="104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NEW1Q13  Below are some things that might impact whether you are able to get a vaccine once it is your turn. For each, please indicate whether it would have no effect, make you a little more likely, or make you much more likely to go and get a COVID-19 vaccine? </a:t>
            </a:r>
            <a:endPar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endParaRPr>
          </a:p>
        </p:txBody>
      </p:sp>
      <p:cxnSp>
        <p:nvCxnSpPr>
          <p:cNvPr id="8" name="Straight Connector 7">
            <a:extLst>
              <a:ext uri="{FF2B5EF4-FFF2-40B4-BE49-F238E27FC236}">
                <a16:creationId xmlns:a16="http://schemas.microsoft.com/office/drawing/2014/main" id="{611060E7-A6E3-451B-9153-8A673FBFA18F}"/>
              </a:ext>
            </a:extLst>
          </p:cNvPr>
          <p:cNvCxnSpPr>
            <a:cxnSpLocks/>
          </p:cNvCxnSpPr>
          <p:nvPr/>
        </p:nvCxnSpPr>
        <p:spPr>
          <a:xfrm>
            <a:off x="949532" y="1696021"/>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914B040D-5B4A-4A48-BB93-33B0FB34B581}"/>
              </a:ext>
            </a:extLst>
          </p:cNvPr>
          <p:cNvSpPr txBox="1">
            <a:spLocks/>
          </p:cNvSpPr>
          <p:nvPr/>
        </p:nvSpPr>
        <p:spPr>
          <a:xfrm>
            <a:off x="949532" y="931844"/>
            <a:ext cx="10868032" cy="695740"/>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600" b="1" dirty="0">
                <a:solidFill>
                  <a:srgbClr val="4D87A1"/>
                </a:solidFill>
                <a:latin typeface="Century Gothic" panose="020B0502020202020204" pitchFamily="34" charset="0"/>
                <a:ea typeface="+mn-ea"/>
                <a:cs typeface="+mn-cs"/>
              </a:rPr>
              <a:t>The top drivers for vaccination among the unvaccinated are hearing from people they trust or having a family member or their nurse or doctor tell them to get vaccinated. Incentives and employer-required COVID-19 testing for the unvaccinated are also important.  </a:t>
            </a:r>
          </a:p>
        </p:txBody>
      </p:sp>
      <p:graphicFrame>
        <p:nvGraphicFramePr>
          <p:cNvPr id="10" name="Table 4">
            <a:extLst>
              <a:ext uri="{FF2B5EF4-FFF2-40B4-BE49-F238E27FC236}">
                <a16:creationId xmlns:a16="http://schemas.microsoft.com/office/drawing/2014/main" id="{FD807FFE-5C40-42F5-962E-D0FA0106225A}"/>
              </a:ext>
            </a:extLst>
          </p:cNvPr>
          <p:cNvGraphicFramePr>
            <a:graphicFrameLocks noGrp="1"/>
          </p:cNvGraphicFramePr>
          <p:nvPr/>
        </p:nvGraphicFramePr>
        <p:xfrm>
          <a:off x="6216863" y="1800940"/>
          <a:ext cx="2559060" cy="411480"/>
        </p:xfrm>
        <a:graphic>
          <a:graphicData uri="http://schemas.openxmlformats.org/drawingml/2006/table">
            <a:tbl>
              <a:tblPr firstRow="1" bandRow="1">
                <a:tableStyleId>{5C22544A-7EE6-4342-B048-85BDC9FD1C3A}</a:tableStyleId>
              </a:tblPr>
              <a:tblGrid>
                <a:gridCol w="25400">
                  <a:extLst>
                    <a:ext uri="{9D8B030D-6E8A-4147-A177-3AD203B41FA5}">
                      <a16:colId xmlns:a16="http://schemas.microsoft.com/office/drawing/2014/main" val="2959275806"/>
                    </a:ext>
                  </a:extLst>
                </a:gridCol>
                <a:gridCol w="633985">
                  <a:extLst>
                    <a:ext uri="{9D8B030D-6E8A-4147-A177-3AD203B41FA5}">
                      <a16:colId xmlns:a16="http://schemas.microsoft.com/office/drawing/2014/main" val="3608073263"/>
                    </a:ext>
                  </a:extLst>
                </a:gridCol>
                <a:gridCol w="633985">
                  <a:extLst>
                    <a:ext uri="{9D8B030D-6E8A-4147-A177-3AD203B41FA5}">
                      <a16:colId xmlns:a16="http://schemas.microsoft.com/office/drawing/2014/main" val="2862900696"/>
                    </a:ext>
                  </a:extLst>
                </a:gridCol>
                <a:gridCol w="1265690">
                  <a:extLst>
                    <a:ext uri="{9D8B030D-6E8A-4147-A177-3AD203B41FA5}">
                      <a16:colId xmlns:a16="http://schemas.microsoft.com/office/drawing/2014/main" val="1419922812"/>
                    </a:ext>
                  </a:extLst>
                </a:gridCol>
              </a:tblGrid>
              <a:tr h="370840">
                <a:tc>
                  <a:txBody>
                    <a:bodyPr/>
                    <a:lstStyle/>
                    <a:p>
                      <a:pPr marL="173038" indent="-173038"/>
                      <a:r>
                        <a:rPr lang="en-US" sz="900" dirty="0">
                          <a:solidFill>
                            <a:schemeClr val="tx2">
                              <a:lumMod val="60000"/>
                              <a:lumOff val="40000"/>
                            </a:schemeClr>
                          </a:solidFill>
                          <a:latin typeface="Century Gothic" panose="020B0502020202020204" pitchFamily="34" charset="0"/>
                        </a:rPr>
                        <a:t>	</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3038" indent="-173038"/>
                      <a:r>
                        <a:rPr lang="en-US" sz="900" dirty="0">
                          <a:solidFill>
                            <a:srgbClr val="B6C3DC"/>
                          </a:solidFill>
                          <a:latin typeface="Century Gothic" panose="020B0502020202020204" pitchFamily="34" charset="0"/>
                          <a:sym typeface="Wingdings" panose="05000000000000000000" pitchFamily="2" charset="2"/>
                        </a:rPr>
                        <a:t></a:t>
                      </a:r>
                      <a:r>
                        <a:rPr lang="en-US" sz="900" dirty="0">
                          <a:solidFill>
                            <a:schemeClr val="tx2"/>
                          </a:solidFill>
                          <a:latin typeface="Century Gothic" panose="020B0502020202020204" pitchFamily="34" charset="0"/>
                        </a:rPr>
                        <a:t>  	Little more likely</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3038" indent="-173038"/>
                      <a:r>
                        <a:rPr lang="en-US" sz="900" dirty="0">
                          <a:solidFill>
                            <a:srgbClr val="3C6494"/>
                          </a:solidFill>
                          <a:latin typeface="Century Gothic" panose="020B0502020202020204" pitchFamily="34" charset="0"/>
                          <a:sym typeface="Wingdings" panose="05000000000000000000" pitchFamily="2" charset="2"/>
                        </a:rPr>
                        <a:t></a:t>
                      </a:r>
                      <a:r>
                        <a:rPr lang="en-US" sz="900" dirty="0">
                          <a:solidFill>
                            <a:schemeClr val="tx2"/>
                          </a:solidFill>
                          <a:latin typeface="Century Gothic" panose="020B0502020202020204" pitchFamily="34" charset="0"/>
                        </a:rPr>
                        <a:t> 	Much more likely</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3038" indent="-173038"/>
                      <a:r>
                        <a:rPr lang="en-US" sz="900" dirty="0">
                          <a:solidFill>
                            <a:schemeClr val="tx2"/>
                          </a:solidFill>
                          <a:latin typeface="Century Gothic" panose="020B0502020202020204" pitchFamily="34" charset="0"/>
                        </a:rPr>
                        <a:t>% 	NET More </a:t>
                      </a:r>
                      <a:br>
                        <a:rPr lang="en-US" sz="900" dirty="0">
                          <a:solidFill>
                            <a:schemeClr val="tx2"/>
                          </a:solidFill>
                          <a:latin typeface="Century Gothic" panose="020B0502020202020204" pitchFamily="34" charset="0"/>
                        </a:rPr>
                      </a:br>
                      <a:r>
                        <a:rPr lang="en-US" sz="900" dirty="0">
                          <a:solidFill>
                            <a:schemeClr val="tx2"/>
                          </a:solidFill>
                          <a:latin typeface="Century Gothic" panose="020B0502020202020204" pitchFamily="34" charset="0"/>
                        </a:rPr>
                        <a:t>likely</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1848720"/>
                  </a:ext>
                </a:extLst>
              </a:tr>
            </a:tbl>
          </a:graphicData>
        </a:graphic>
      </p:graphicFrame>
      <p:graphicFrame>
        <p:nvGraphicFramePr>
          <p:cNvPr id="14" name="Table 13">
            <a:extLst>
              <a:ext uri="{FF2B5EF4-FFF2-40B4-BE49-F238E27FC236}">
                <a16:creationId xmlns:a16="http://schemas.microsoft.com/office/drawing/2014/main" id="{5D4ECAF9-642A-43D4-9097-7C90D37FD4A2}"/>
              </a:ext>
            </a:extLst>
          </p:cNvPr>
          <p:cNvGraphicFramePr>
            <a:graphicFrameLocks noGrp="1"/>
          </p:cNvGraphicFramePr>
          <p:nvPr>
            <p:extLst>
              <p:ext uri="{D42A27DB-BD31-4B8C-83A1-F6EECF244321}">
                <p14:modId xmlns:p14="http://schemas.microsoft.com/office/powerpoint/2010/main" val="699874148"/>
              </p:ext>
            </p:extLst>
          </p:nvPr>
        </p:nvGraphicFramePr>
        <p:xfrm>
          <a:off x="949532" y="1774322"/>
          <a:ext cx="7628895" cy="4685368"/>
        </p:xfrm>
        <a:graphic>
          <a:graphicData uri="http://schemas.openxmlformats.org/drawingml/2006/table">
            <a:tbl>
              <a:tblPr>
                <a:tableStyleId>{5940675A-B579-460E-94D1-54222C63F5DA}</a:tableStyleId>
              </a:tblPr>
              <a:tblGrid>
                <a:gridCol w="5200655">
                  <a:extLst>
                    <a:ext uri="{9D8B030D-6E8A-4147-A177-3AD203B41FA5}">
                      <a16:colId xmlns:a16="http://schemas.microsoft.com/office/drawing/2014/main" val="2545539589"/>
                    </a:ext>
                  </a:extLst>
                </a:gridCol>
                <a:gridCol w="2194560">
                  <a:extLst>
                    <a:ext uri="{9D8B030D-6E8A-4147-A177-3AD203B41FA5}">
                      <a16:colId xmlns:a16="http://schemas.microsoft.com/office/drawing/2014/main" val="3631550232"/>
                    </a:ext>
                  </a:extLst>
                </a:gridCol>
                <a:gridCol w="116840">
                  <a:extLst>
                    <a:ext uri="{9D8B030D-6E8A-4147-A177-3AD203B41FA5}">
                      <a16:colId xmlns:a16="http://schemas.microsoft.com/office/drawing/2014/main" val="2177966520"/>
                    </a:ext>
                  </a:extLst>
                </a:gridCol>
                <a:gridCol w="116840">
                  <a:extLst>
                    <a:ext uri="{9D8B030D-6E8A-4147-A177-3AD203B41FA5}">
                      <a16:colId xmlns:a16="http://schemas.microsoft.com/office/drawing/2014/main" val="4129713114"/>
                    </a:ext>
                  </a:extLst>
                </a:gridCol>
              </a:tblGrid>
              <a:tr h="420723">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1" i="0" u="none" strike="noStrike" kern="1200" noProof="0" dirty="0">
                          <a:solidFill>
                            <a:schemeClr val="tx1">
                              <a:lumMod val="65000"/>
                              <a:lumOff val="35000"/>
                            </a:schemeClr>
                          </a:solidFill>
                          <a:effectLst/>
                          <a:latin typeface="Century Gothic" panose="020B0502020202020204" pitchFamily="34" charset="0"/>
                          <a:ea typeface="+mn-ea"/>
                          <a:cs typeface="Arial" panose="020B0604020202020204" pitchFamily="34" charset="0"/>
                        </a:rPr>
                        <a:t>Impact on Choice to Get Vaccinated: September 2021</a:t>
                      </a:r>
                    </a:p>
                    <a:p>
                      <a:pPr marL="0" marR="0" lvl="0" indent="0" algn="l" defTabSz="457200" rtl="0" eaLnBrk="1" fontAlgn="b" latinLnBrk="0" hangingPunct="1">
                        <a:lnSpc>
                          <a:spcPct val="100000"/>
                        </a:lnSpc>
                        <a:spcBef>
                          <a:spcPts val="0"/>
                        </a:spcBef>
                        <a:spcAft>
                          <a:spcPts val="0"/>
                        </a:spcAft>
                        <a:buClrTx/>
                        <a:buSzTx/>
                        <a:buFontTx/>
                        <a:buNone/>
                        <a:tabLst/>
                        <a:defRPr/>
                      </a:pPr>
                      <a:r>
                        <a:rPr lang="en-US" sz="1200" b="1" i="1" u="none" strike="noStrike" kern="1200" noProof="0" dirty="0">
                          <a:solidFill>
                            <a:schemeClr val="tx1">
                              <a:lumMod val="65000"/>
                              <a:lumOff val="35000"/>
                            </a:schemeClr>
                          </a:solidFill>
                          <a:effectLst/>
                          <a:latin typeface="Century Gothic" panose="020B0502020202020204" pitchFamily="34" charset="0"/>
                          <a:ea typeface="+mn-ea"/>
                          <a:cs typeface="Arial" panose="020B0604020202020204" pitchFamily="34" charset="0"/>
                        </a:rPr>
                        <a:t>Among the Unvaccinated/No Appointment </a:t>
                      </a:r>
                    </a:p>
                  </a:txBody>
                  <a:tcPr marL="9525" marR="9525" marT="9525" marB="0" anchor="ctr">
                    <a:lnL w="12700" cmpd="sng">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1200" b="1" i="0" u="none" strike="noStrike" kern="1200" dirty="0">
                        <a:solidFill>
                          <a:schemeClr val="tx1">
                            <a:lumMod val="65000"/>
                            <a:lumOff val="35000"/>
                          </a:schemeClr>
                        </a:solidFill>
                        <a:effectLst/>
                        <a:latin typeface="Century Gothic" panose="020B0502020202020204" pitchFamily="34" charset="0"/>
                        <a:ea typeface="+mn-ea"/>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kumimoji="0" lang="en-US" sz="1050" b="1" i="1" u="none" strike="noStrike" kern="1200" cap="none" spc="0" normalizeH="0" baseline="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kumimoji="0" lang="en-US" sz="1050" b="1" i="1" u="none" strike="noStrike" kern="1200" cap="none" spc="0" normalizeH="0" baseline="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895447"/>
                  </a:ext>
                </a:extLst>
              </a:tr>
              <a:tr h="264756">
                <a:tc>
                  <a:txBody>
                    <a:bodyPr/>
                    <a:lstStyle/>
                    <a:p>
                      <a:pPr algn="r" fontAlgn="b"/>
                      <a:r>
                        <a:rPr lang="en-US" sz="900" b="0" i="0" u="none" strike="noStrike" dirty="0">
                          <a:solidFill>
                            <a:srgbClr val="000000"/>
                          </a:solidFill>
                          <a:effectLst/>
                          <a:latin typeface="Century Gothic" panose="020B0502020202020204" pitchFamily="34" charset="0"/>
                        </a:rPr>
                        <a:t>Hearing from people I trust who have gotten the vaccine</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5855434"/>
                  </a:ext>
                </a:extLst>
              </a:tr>
              <a:tr h="264756">
                <a:tc>
                  <a:txBody>
                    <a:bodyPr/>
                    <a:lstStyle/>
                    <a:p>
                      <a:pPr algn="r" fontAlgn="b"/>
                      <a:r>
                        <a:rPr lang="en-US" sz="900" b="0" i="0" u="none" strike="noStrike" dirty="0">
                          <a:solidFill>
                            <a:srgbClr val="000000"/>
                          </a:solidFill>
                          <a:effectLst/>
                          <a:latin typeface="Century Gothic" panose="020B0502020202020204" pitchFamily="34" charset="0"/>
                        </a:rPr>
                        <a:t>Spouse or other family member asks me to get vaccinated</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103851"/>
                  </a:ext>
                </a:extLst>
              </a:tr>
              <a:tr h="264756">
                <a:tc>
                  <a:txBody>
                    <a:bodyPr/>
                    <a:lstStyle/>
                    <a:p>
                      <a:pPr algn="r" fontAlgn="b"/>
                      <a:r>
                        <a:rPr lang="en-US" sz="900" b="0" i="0" u="none" strike="noStrike" dirty="0">
                          <a:solidFill>
                            <a:srgbClr val="000000"/>
                          </a:solidFill>
                          <a:effectLst/>
                          <a:latin typeface="Century Gothic" panose="020B0502020202020204" pitchFamily="34" charset="0"/>
                        </a:rPr>
                        <a:t>My nurse or doctor tells me to get the vaccine</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5050478"/>
                  </a:ext>
                </a:extLst>
              </a:tr>
              <a:tr h="264756">
                <a:tc>
                  <a:txBody>
                    <a:bodyPr/>
                    <a:lstStyle/>
                    <a:p>
                      <a:pPr algn="r" fontAlgn="b"/>
                      <a:r>
                        <a:rPr lang="en-US" sz="900" b="0" i="0" u="none" strike="noStrike" dirty="0">
                          <a:solidFill>
                            <a:srgbClr val="000000"/>
                          </a:solidFill>
                          <a:effectLst/>
                          <a:latin typeface="Century Gothic" panose="020B0502020202020204" pitchFamily="34" charset="0"/>
                        </a:rPr>
                        <a:t>Incentive for getting vaccine, e.g., gift card, cash drawing, free food, ticket to sport event*</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244697"/>
                  </a:ext>
                </a:extLst>
              </a:tr>
              <a:tr h="264756">
                <a:tc>
                  <a:txBody>
                    <a:bodyPr/>
                    <a:lstStyle/>
                    <a:p>
                      <a:pPr algn="r" fontAlgn="b"/>
                      <a:r>
                        <a:rPr lang="en-US" sz="900" b="0" i="0" u="none" strike="noStrike" dirty="0">
                          <a:solidFill>
                            <a:srgbClr val="000000"/>
                          </a:solidFill>
                          <a:effectLst/>
                          <a:latin typeface="Century Gothic" panose="020B0502020202020204" pitchFamily="34" charset="0"/>
                        </a:rPr>
                        <a:t>Employer requires weekly COVID-19 testing for people who aren’t vaccinated*</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7895165"/>
                  </a:ext>
                </a:extLst>
              </a:tr>
              <a:tr h="264756">
                <a:tc>
                  <a:txBody>
                    <a:bodyPr/>
                    <a:lstStyle/>
                    <a:p>
                      <a:pPr algn="r" fontAlgn="b"/>
                      <a:r>
                        <a:rPr lang="en-US" sz="900" b="0" i="0" u="none" strike="noStrike" dirty="0">
                          <a:solidFill>
                            <a:srgbClr val="000000"/>
                          </a:solidFill>
                          <a:effectLst/>
                          <a:latin typeface="Century Gothic" panose="020B0502020202020204" pitchFamily="34" charset="0"/>
                        </a:rPr>
                        <a:t>Able to walk-in for a vaccine</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946577"/>
                  </a:ext>
                </a:extLst>
              </a:tr>
              <a:tr h="264756">
                <a:tc>
                  <a:txBody>
                    <a:bodyPr/>
                    <a:lstStyle/>
                    <a:p>
                      <a:pPr algn="r" fontAlgn="b"/>
                      <a:r>
                        <a:rPr lang="en-US" sz="900" b="0" i="0" u="none" strike="noStrike" dirty="0">
                          <a:solidFill>
                            <a:srgbClr val="000000"/>
                          </a:solidFill>
                          <a:effectLst/>
                          <a:latin typeface="Century Gothic" panose="020B0502020202020204" pitchFamily="34" charset="0"/>
                        </a:rPr>
                        <a:t>Learned that the vaccine is free and no insurance is needed*</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7270103"/>
                  </a:ext>
                </a:extLst>
              </a:tr>
              <a:tr h="264756">
                <a:tc>
                  <a:txBody>
                    <a:bodyPr/>
                    <a:lstStyle/>
                    <a:p>
                      <a:pPr algn="r" fontAlgn="b"/>
                      <a:r>
                        <a:rPr lang="en-US" sz="900" b="0" i="0" u="none" strike="noStrike" dirty="0">
                          <a:solidFill>
                            <a:srgbClr val="000000"/>
                          </a:solidFill>
                          <a:effectLst/>
                          <a:latin typeface="Century Gothic" panose="020B0502020202020204" pitchFamily="34" charset="0"/>
                        </a:rPr>
                        <a:t>Employer asks me to get vaccinated</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59564"/>
                  </a:ext>
                </a:extLst>
              </a:tr>
              <a:tr h="264756">
                <a:tc>
                  <a:txBody>
                    <a:bodyPr/>
                    <a:lstStyle/>
                    <a:p>
                      <a:pPr algn="r" fontAlgn="b"/>
                      <a:r>
                        <a:rPr lang="en-US" sz="900" b="0" i="0" u="none" strike="noStrike" dirty="0">
                          <a:solidFill>
                            <a:srgbClr val="000000"/>
                          </a:solidFill>
                          <a:effectLst/>
                          <a:latin typeface="Century Gothic" panose="020B0502020202020204" pitchFamily="34" charset="0"/>
                        </a:rPr>
                        <a:t>Vaccination offered close to where I live</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452269"/>
                  </a:ext>
                </a:extLst>
              </a:tr>
              <a:tr h="272179">
                <a:tc>
                  <a:txBody>
                    <a:bodyPr/>
                    <a:lstStyle/>
                    <a:p>
                      <a:pPr algn="r" fontAlgn="b"/>
                      <a:r>
                        <a:rPr lang="en-US" sz="900" b="0" i="0" u="none" strike="noStrike" dirty="0">
                          <a:solidFill>
                            <a:srgbClr val="000000"/>
                          </a:solidFill>
                          <a:effectLst/>
                          <a:latin typeface="Century Gothic" panose="020B0502020202020204" pitchFamily="34" charset="0"/>
                        </a:rPr>
                        <a:t>Vaccine given at place where I am comfortable such as church, school, community center</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7502377"/>
                  </a:ext>
                </a:extLst>
              </a:tr>
              <a:tr h="264756">
                <a:tc>
                  <a:txBody>
                    <a:bodyPr/>
                    <a:lstStyle/>
                    <a:p>
                      <a:pPr algn="r" fontAlgn="b"/>
                      <a:r>
                        <a:rPr lang="en-US" sz="900" b="0" i="0" u="none" strike="noStrike" dirty="0">
                          <a:solidFill>
                            <a:srgbClr val="000000"/>
                          </a:solidFill>
                          <a:effectLst/>
                          <a:latin typeface="Century Gothic" panose="020B0502020202020204" pitchFamily="34" charset="0"/>
                        </a:rPr>
                        <a:t>Found out that even with insurance, it may cost me a lot if I’m hospitalized for COVID-19*</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6042005"/>
                  </a:ext>
                </a:extLst>
              </a:tr>
              <a:tr h="264756">
                <a:tc>
                  <a:txBody>
                    <a:bodyPr/>
                    <a:lstStyle/>
                    <a:p>
                      <a:pPr algn="r" fontAlgn="b"/>
                      <a:r>
                        <a:rPr lang="en-US" sz="900" b="0" i="0" u="none" strike="noStrike" dirty="0">
                          <a:solidFill>
                            <a:srgbClr val="000000"/>
                          </a:solidFill>
                          <a:effectLst/>
                          <a:latin typeface="Century Gothic" panose="020B0502020202020204" pitchFamily="34" charset="0"/>
                        </a:rPr>
                        <a:t>Vaccines were offered at an event you were already going to*</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5511902"/>
                  </a:ext>
                </a:extLst>
              </a:tr>
              <a:tr h="264756">
                <a:tc>
                  <a:txBody>
                    <a:bodyPr/>
                    <a:lstStyle/>
                    <a:p>
                      <a:pPr algn="r" fontAlgn="b"/>
                      <a:r>
                        <a:rPr lang="en-US" sz="900" b="0" i="0" u="none" strike="noStrike" dirty="0">
                          <a:solidFill>
                            <a:srgbClr val="000000"/>
                          </a:solidFill>
                          <a:effectLst/>
                          <a:latin typeface="Century Gothic" panose="020B0502020202020204" pitchFamily="34" charset="0"/>
                        </a:rPr>
                        <a:t>Seeing people like me get the vaccine</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2697361"/>
                  </a:ext>
                </a:extLst>
              </a:tr>
              <a:tr h="264756">
                <a:tc>
                  <a:txBody>
                    <a:bodyPr/>
                    <a:lstStyle/>
                    <a:p>
                      <a:pPr algn="r" fontAlgn="b"/>
                      <a:r>
                        <a:rPr lang="en-US" sz="900" b="0" i="0" u="none" strike="noStrike" dirty="0">
                          <a:solidFill>
                            <a:srgbClr val="000000"/>
                          </a:solidFill>
                          <a:effectLst/>
                          <a:latin typeface="Century Gothic" panose="020B0502020202020204" pitchFamily="34" charset="0"/>
                        </a:rPr>
                        <a:t>Employer gives me time off to get vaccinated</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8371346"/>
                  </a:ext>
                </a:extLst>
              </a:tr>
              <a:tr h="264756">
                <a:tc>
                  <a:txBody>
                    <a:bodyPr/>
                    <a:lstStyle/>
                    <a:p>
                      <a:pPr algn="r" fontAlgn="b"/>
                      <a:r>
                        <a:rPr lang="en-US" sz="900" b="0" i="0" u="none" strike="noStrike" dirty="0">
                          <a:solidFill>
                            <a:srgbClr val="000000"/>
                          </a:solidFill>
                          <a:effectLst/>
                          <a:latin typeface="Century Gothic" panose="020B0502020202020204" pitchFamily="34" charset="0"/>
                        </a:rPr>
                        <a:t>Transportation to the vaccination site</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7868645"/>
                  </a:ext>
                </a:extLst>
              </a:tr>
              <a:tr h="285882">
                <a:tc>
                  <a:txBody>
                    <a:bodyPr/>
                    <a:lstStyle/>
                    <a:p>
                      <a:pPr algn="r" fontAlgn="b"/>
                      <a:r>
                        <a:rPr lang="en-US" sz="900" b="0" i="0" u="none" strike="noStrike" dirty="0">
                          <a:solidFill>
                            <a:srgbClr val="000000"/>
                          </a:solidFill>
                          <a:effectLst/>
                          <a:latin typeface="Century Gothic" panose="020B0502020202020204" pitchFamily="34" charset="0"/>
                        </a:rPr>
                        <a:t>Able to get childcare</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3642256"/>
                  </a:ext>
                </a:extLst>
              </a:tr>
            </a:tbl>
          </a:graphicData>
        </a:graphic>
      </p:graphicFrame>
      <p:sp>
        <p:nvSpPr>
          <p:cNvPr id="15" name="TextBox 14">
            <a:extLst>
              <a:ext uri="{FF2B5EF4-FFF2-40B4-BE49-F238E27FC236}">
                <a16:creationId xmlns:a16="http://schemas.microsoft.com/office/drawing/2014/main" id="{D9B1CA5D-3EC9-4B64-BCFB-6254E5502D97}"/>
              </a:ext>
            </a:extLst>
          </p:cNvPr>
          <p:cNvSpPr txBox="1"/>
          <p:nvPr/>
        </p:nvSpPr>
        <p:spPr>
          <a:xfrm>
            <a:off x="949532" y="6179624"/>
            <a:ext cx="2734547" cy="215444"/>
          </a:xfrm>
          <a:prstGeom prst="rect">
            <a:avLst/>
          </a:prstGeom>
          <a:noFill/>
        </p:spPr>
        <p:txBody>
          <a:bodyPr wrap="square">
            <a:spAutoFit/>
          </a:bodyPr>
          <a:lstStyle/>
          <a:p>
            <a:r>
              <a:rPr lang="en-US" sz="800" b="1" dirty="0">
                <a:solidFill>
                  <a:schemeClr val="tx1">
                    <a:lumMod val="50000"/>
                    <a:lumOff val="50000"/>
                  </a:schemeClr>
                </a:solidFill>
                <a:latin typeface="Century Gothic" panose="020B0502020202020204" pitchFamily="34" charset="0"/>
              </a:rPr>
              <a:t>*New items added September 2021</a:t>
            </a:r>
            <a:endParaRPr lang="en-US" dirty="0"/>
          </a:p>
        </p:txBody>
      </p:sp>
      <p:sp>
        <p:nvSpPr>
          <p:cNvPr id="11" name="TextBox 10">
            <a:extLst>
              <a:ext uri="{FF2B5EF4-FFF2-40B4-BE49-F238E27FC236}">
                <a16:creationId xmlns:a16="http://schemas.microsoft.com/office/drawing/2014/main" id="{86162483-9C1F-4C67-825D-EDADF6AA1F4A}"/>
              </a:ext>
            </a:extLst>
          </p:cNvPr>
          <p:cNvSpPr txBox="1"/>
          <p:nvPr/>
        </p:nvSpPr>
        <p:spPr>
          <a:xfrm>
            <a:off x="9371494" y="2212420"/>
            <a:ext cx="1736167" cy="1277273"/>
          </a:xfrm>
          <a:prstGeom prst="rect">
            <a:avLst/>
          </a:prstGeom>
          <a:solidFill>
            <a:schemeClr val="accent1">
              <a:lumMod val="20000"/>
              <a:lumOff val="80000"/>
            </a:schemeClr>
          </a:solidFill>
        </p:spPr>
        <p:txBody>
          <a:bodyPr wrap="square" rtlCol="0">
            <a:spAutoFit/>
          </a:bodyPr>
          <a:lstStyle/>
          <a:p>
            <a:r>
              <a:rPr lang="en-US" sz="1100" b="1" dirty="0">
                <a:solidFill>
                  <a:schemeClr val="tx1">
                    <a:lumMod val="65000"/>
                    <a:lumOff val="35000"/>
                  </a:schemeClr>
                </a:solidFill>
                <a:latin typeface="Century Gothic" panose="020B0502020202020204" pitchFamily="34" charset="0"/>
                <a:cs typeface="Arial" panose="020B0604020202020204" pitchFamily="34" charset="0"/>
              </a:rPr>
              <a:t>56% identify at least one factor that would make them more likely to vaccinate (compared to 61% in May and 75% in March)</a:t>
            </a:r>
          </a:p>
        </p:txBody>
      </p:sp>
    </p:spTree>
    <p:extLst>
      <p:ext uri="{BB962C8B-B14F-4D97-AF65-F5344CB8AC3E}">
        <p14:creationId xmlns:p14="http://schemas.microsoft.com/office/powerpoint/2010/main" val="1732906054"/>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9C635C31-DD96-49A8-ADDE-3AAFD62E4220}"/>
              </a:ext>
            </a:extLst>
          </p:cNvPr>
          <p:cNvGraphicFramePr>
            <a:graphicFrameLocks noGrp="1"/>
          </p:cNvGraphicFramePr>
          <p:nvPr/>
        </p:nvGraphicFramePr>
        <p:xfrm>
          <a:off x="949532" y="1769674"/>
          <a:ext cx="10648160" cy="4453914"/>
        </p:xfrm>
        <a:graphic>
          <a:graphicData uri="http://schemas.openxmlformats.org/drawingml/2006/table">
            <a:tbl>
              <a:tblPr>
                <a:tableStyleId>{5940675A-B579-460E-94D1-54222C63F5DA}</a:tableStyleId>
              </a:tblPr>
              <a:tblGrid>
                <a:gridCol w="4656988">
                  <a:extLst>
                    <a:ext uri="{9D8B030D-6E8A-4147-A177-3AD203B41FA5}">
                      <a16:colId xmlns:a16="http://schemas.microsoft.com/office/drawing/2014/main" val="2545539589"/>
                    </a:ext>
                  </a:extLst>
                </a:gridCol>
                <a:gridCol w="285818">
                  <a:extLst>
                    <a:ext uri="{9D8B030D-6E8A-4147-A177-3AD203B41FA5}">
                      <a16:colId xmlns:a16="http://schemas.microsoft.com/office/drawing/2014/main" val="3631550232"/>
                    </a:ext>
                  </a:extLst>
                </a:gridCol>
                <a:gridCol w="3060995">
                  <a:extLst>
                    <a:ext uri="{9D8B030D-6E8A-4147-A177-3AD203B41FA5}">
                      <a16:colId xmlns:a16="http://schemas.microsoft.com/office/drawing/2014/main" val="591765627"/>
                    </a:ext>
                  </a:extLst>
                </a:gridCol>
                <a:gridCol w="881453">
                  <a:extLst>
                    <a:ext uri="{9D8B030D-6E8A-4147-A177-3AD203B41FA5}">
                      <a16:colId xmlns:a16="http://schemas.microsoft.com/office/drawing/2014/main" val="1942107215"/>
                    </a:ext>
                  </a:extLst>
                </a:gridCol>
                <a:gridCol w="881453">
                  <a:extLst>
                    <a:ext uri="{9D8B030D-6E8A-4147-A177-3AD203B41FA5}">
                      <a16:colId xmlns:a16="http://schemas.microsoft.com/office/drawing/2014/main" val="3990621785"/>
                    </a:ext>
                  </a:extLst>
                </a:gridCol>
                <a:gridCol w="881453">
                  <a:extLst>
                    <a:ext uri="{9D8B030D-6E8A-4147-A177-3AD203B41FA5}">
                      <a16:colId xmlns:a16="http://schemas.microsoft.com/office/drawing/2014/main" val="2177966520"/>
                    </a:ext>
                  </a:extLst>
                </a:gridCol>
              </a:tblGrid>
              <a:tr h="493419">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1" i="0" u="none" strike="noStrike" kern="1200" noProof="0" dirty="0">
                          <a:solidFill>
                            <a:schemeClr val="tx1">
                              <a:lumMod val="65000"/>
                              <a:lumOff val="35000"/>
                            </a:schemeClr>
                          </a:solidFill>
                          <a:effectLst/>
                          <a:latin typeface="Century Gothic" panose="020B0502020202020204" pitchFamily="34" charset="0"/>
                          <a:ea typeface="+mn-ea"/>
                          <a:cs typeface="Arial" panose="020B0604020202020204" pitchFamily="34" charset="0"/>
                        </a:rPr>
                        <a:t>Impact on Choice to Get Vaccinated: September 2021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i="1" u="none" strike="noStrike" kern="1200" noProof="0" dirty="0">
                          <a:solidFill>
                            <a:schemeClr val="tx1">
                              <a:lumMod val="65000"/>
                              <a:lumOff val="35000"/>
                            </a:schemeClr>
                          </a:solidFill>
                          <a:effectLst/>
                          <a:latin typeface="Century Gothic" panose="020B0502020202020204" pitchFamily="34" charset="0"/>
                          <a:ea typeface="+mn-ea"/>
                          <a:cs typeface="Arial" panose="020B0604020202020204" pitchFamily="34" charset="0"/>
                        </a:rPr>
                        <a:t>Among the Fully and Partially Vaccinated (n=872)</a:t>
                      </a:r>
                    </a:p>
                  </a:txBody>
                  <a:tcPr marL="9525" marR="9525" marT="9525" marB="0" anchor="ctr">
                    <a:lnL w="12700" cmpd="sng">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1200" b="1" i="0" u="none" strike="noStrike" kern="1200" dirty="0">
                        <a:solidFill>
                          <a:schemeClr val="tx1">
                            <a:lumMod val="65000"/>
                            <a:lumOff val="35000"/>
                          </a:schemeClr>
                        </a:solidFill>
                        <a:effectLst/>
                        <a:latin typeface="Century Gothic" panose="020B0502020202020204" pitchFamily="34" charset="0"/>
                        <a:ea typeface="+mn-ea"/>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1200" b="1" i="0" u="none" strike="noStrike" kern="1200" dirty="0">
                        <a:solidFill>
                          <a:schemeClr val="tx1">
                            <a:lumMod val="65000"/>
                            <a:lumOff val="35000"/>
                          </a:schemeClr>
                        </a:solidFill>
                        <a:effectLst/>
                        <a:latin typeface="Century Gothic" panose="020B0502020202020204" pitchFamily="34" charset="0"/>
                        <a:ea typeface="+mn-ea"/>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1200" b="1" i="0" u="none" strike="noStrike" kern="1200" dirty="0">
                        <a:solidFill>
                          <a:schemeClr val="tx1">
                            <a:lumMod val="65000"/>
                            <a:lumOff val="35000"/>
                          </a:schemeClr>
                        </a:solidFill>
                        <a:effectLst/>
                        <a:latin typeface="Century Gothic" panose="020B0502020202020204" pitchFamily="34" charset="0"/>
                        <a:ea typeface="+mn-ea"/>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200" b="1" i="0" u="none" strike="noStrike" kern="1200" dirty="0">
                        <a:solidFill>
                          <a:schemeClr val="tx1">
                            <a:lumMod val="65000"/>
                            <a:lumOff val="35000"/>
                          </a:schemeClr>
                        </a:solidFill>
                        <a:effectLst/>
                        <a:latin typeface="Century Gothic" panose="020B0502020202020204" pitchFamily="34" charset="0"/>
                        <a:ea typeface="+mn-ea"/>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kumimoji="0" lang="en-US" sz="1050" b="1" i="1" u="none" strike="noStrike" kern="1200" cap="none" spc="0" normalizeH="0" baseline="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895447"/>
                  </a:ext>
                </a:extLst>
              </a:tr>
              <a:tr h="251209">
                <a:tc>
                  <a:txBody>
                    <a:bodyPr/>
                    <a:lstStyle/>
                    <a:p>
                      <a:pPr algn="r" fontAlgn="b"/>
                      <a:r>
                        <a:rPr lang="en-US" sz="900" b="0" i="0" u="none" strike="noStrike" dirty="0">
                          <a:solidFill>
                            <a:srgbClr val="000000"/>
                          </a:solidFill>
                          <a:effectLst/>
                          <a:latin typeface="Century Gothic" panose="020B0502020202020204" pitchFamily="34" charset="0"/>
                        </a:rPr>
                        <a:t>Vaccination was offered close to where I live</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5855434"/>
                  </a:ext>
                </a:extLst>
              </a:tr>
              <a:tr h="251209">
                <a:tc>
                  <a:txBody>
                    <a:bodyPr/>
                    <a:lstStyle/>
                    <a:p>
                      <a:pPr algn="r" fontAlgn="b"/>
                      <a:r>
                        <a:rPr lang="en-US" sz="900" b="0" i="0" u="none" strike="noStrike" dirty="0">
                          <a:solidFill>
                            <a:srgbClr val="000000"/>
                          </a:solidFill>
                          <a:effectLst/>
                          <a:latin typeface="Century Gothic" panose="020B0502020202020204" pitchFamily="34" charset="0"/>
                        </a:rPr>
                        <a:t>Learned that the vaccine is free and no insurance is needed*</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103851"/>
                  </a:ext>
                </a:extLst>
              </a:tr>
              <a:tr h="251209">
                <a:tc>
                  <a:txBody>
                    <a:bodyPr/>
                    <a:lstStyle/>
                    <a:p>
                      <a:pPr algn="r" fontAlgn="b"/>
                      <a:r>
                        <a:rPr lang="en-US" sz="900" b="0" i="0" u="none" strike="noStrike" dirty="0">
                          <a:solidFill>
                            <a:srgbClr val="000000"/>
                          </a:solidFill>
                          <a:effectLst/>
                          <a:latin typeface="Century Gothic" panose="020B0502020202020204" pitchFamily="34" charset="0"/>
                        </a:rPr>
                        <a:t>Heard from people I trust who had gotten the vaccine</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5050478"/>
                  </a:ext>
                </a:extLst>
              </a:tr>
              <a:tr h="251209">
                <a:tc>
                  <a:txBody>
                    <a:bodyPr/>
                    <a:lstStyle/>
                    <a:p>
                      <a:pPr algn="r" fontAlgn="b"/>
                      <a:r>
                        <a:rPr lang="en-US" sz="900" b="0" i="0" u="none" strike="noStrike" dirty="0">
                          <a:solidFill>
                            <a:srgbClr val="000000"/>
                          </a:solidFill>
                          <a:effectLst/>
                          <a:latin typeface="Century Gothic" panose="020B0502020202020204" pitchFamily="34" charset="0"/>
                        </a:rPr>
                        <a:t>Was able to walk-in for a vaccine</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244697"/>
                  </a:ext>
                </a:extLst>
              </a:tr>
              <a:tr h="251209">
                <a:tc>
                  <a:txBody>
                    <a:bodyPr/>
                    <a:lstStyle/>
                    <a:p>
                      <a:pPr algn="r" fontAlgn="b"/>
                      <a:r>
                        <a:rPr lang="en-US" sz="900" b="0" i="0" u="none" strike="noStrike" dirty="0">
                          <a:solidFill>
                            <a:srgbClr val="000000"/>
                          </a:solidFill>
                          <a:effectLst/>
                          <a:latin typeface="Century Gothic" panose="020B0502020202020204" pitchFamily="34" charset="0"/>
                        </a:rPr>
                        <a:t>Vaccine given at place where I am comfortable e.g., church, school, or community center</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7895165"/>
                  </a:ext>
                </a:extLst>
              </a:tr>
              <a:tr h="251209">
                <a:tc>
                  <a:txBody>
                    <a:bodyPr/>
                    <a:lstStyle/>
                    <a:p>
                      <a:pPr algn="r" fontAlgn="b"/>
                      <a:r>
                        <a:rPr lang="en-US" sz="900" b="0" i="0" u="none" strike="noStrike" dirty="0">
                          <a:solidFill>
                            <a:srgbClr val="000000"/>
                          </a:solidFill>
                          <a:effectLst/>
                          <a:latin typeface="Century Gothic" panose="020B0502020202020204" pitchFamily="34" charset="0"/>
                        </a:rPr>
                        <a:t>Saw people like me get the vaccine</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946577"/>
                  </a:ext>
                </a:extLst>
              </a:tr>
              <a:tr h="251209">
                <a:tc>
                  <a:txBody>
                    <a:bodyPr/>
                    <a:lstStyle/>
                    <a:p>
                      <a:pPr algn="r" fontAlgn="b"/>
                      <a:r>
                        <a:rPr lang="en-US" sz="900" b="0" i="0" u="none" strike="noStrike" dirty="0">
                          <a:solidFill>
                            <a:srgbClr val="000000"/>
                          </a:solidFill>
                          <a:effectLst/>
                          <a:latin typeface="Century Gothic" panose="020B0502020202020204" pitchFamily="34" charset="0"/>
                        </a:rPr>
                        <a:t>Spouse or other family member asked me to get vaccinated</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7270103"/>
                  </a:ext>
                </a:extLst>
              </a:tr>
              <a:tr h="251209">
                <a:tc>
                  <a:txBody>
                    <a:bodyPr/>
                    <a:lstStyle/>
                    <a:p>
                      <a:pPr algn="r" fontAlgn="b"/>
                      <a:r>
                        <a:rPr lang="en-US" sz="900" b="0" i="0" u="none" strike="noStrike" dirty="0">
                          <a:solidFill>
                            <a:srgbClr val="000000"/>
                          </a:solidFill>
                          <a:effectLst/>
                          <a:latin typeface="Century Gothic" panose="020B0502020202020204" pitchFamily="34" charset="0"/>
                        </a:rPr>
                        <a:t>My nurse or doctor told me to get the vaccine</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59564"/>
                  </a:ext>
                </a:extLst>
              </a:tr>
              <a:tr h="251209">
                <a:tc>
                  <a:txBody>
                    <a:bodyPr/>
                    <a:lstStyle/>
                    <a:p>
                      <a:pPr algn="r" fontAlgn="b"/>
                      <a:r>
                        <a:rPr lang="en-US" sz="900" b="0" i="0" u="none" strike="noStrike" dirty="0">
                          <a:solidFill>
                            <a:srgbClr val="000000"/>
                          </a:solidFill>
                          <a:effectLst/>
                          <a:latin typeface="Century Gothic" panose="020B0502020202020204" pitchFamily="34" charset="0"/>
                        </a:rPr>
                        <a:t>Had transportation to the vaccination site</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452269"/>
                  </a:ext>
                </a:extLst>
              </a:tr>
              <a:tr h="251209">
                <a:tc>
                  <a:txBody>
                    <a:bodyPr/>
                    <a:lstStyle/>
                    <a:p>
                      <a:pPr algn="r" fontAlgn="b"/>
                      <a:r>
                        <a:rPr lang="en-US" sz="900" b="0" i="0" u="none" strike="noStrike" dirty="0">
                          <a:solidFill>
                            <a:srgbClr val="000000"/>
                          </a:solidFill>
                          <a:effectLst/>
                          <a:latin typeface="Century Gothic" panose="020B0502020202020204" pitchFamily="34" charset="0"/>
                        </a:rPr>
                        <a:t>Found out even w/ insurance, it may cost a lot money if hospitalized for COVID-19 treatment*</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7502377"/>
                  </a:ext>
                </a:extLst>
              </a:tr>
              <a:tr h="251209">
                <a:tc>
                  <a:txBody>
                    <a:bodyPr/>
                    <a:lstStyle/>
                    <a:p>
                      <a:pPr algn="r" fontAlgn="b"/>
                      <a:r>
                        <a:rPr lang="en-US" sz="900" b="0" i="0" u="none" strike="noStrike" dirty="0">
                          <a:solidFill>
                            <a:srgbClr val="000000"/>
                          </a:solidFill>
                          <a:effectLst/>
                          <a:latin typeface="Century Gothic" panose="020B0502020202020204" pitchFamily="34" charset="0"/>
                        </a:rPr>
                        <a:t>Employer gave me time off to get vaccinated</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6042005"/>
                  </a:ext>
                </a:extLst>
              </a:tr>
              <a:tr h="251209">
                <a:tc>
                  <a:txBody>
                    <a:bodyPr/>
                    <a:lstStyle/>
                    <a:p>
                      <a:pPr algn="r" fontAlgn="b"/>
                      <a:r>
                        <a:rPr lang="en-US" sz="900" b="0" i="0" u="none" strike="noStrike" dirty="0">
                          <a:solidFill>
                            <a:srgbClr val="000000"/>
                          </a:solidFill>
                          <a:effectLst/>
                          <a:latin typeface="Century Gothic" panose="020B0502020202020204" pitchFamily="34" charset="0"/>
                        </a:rPr>
                        <a:t>Vaccines were offered at an event I was already going to*</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5511902"/>
                  </a:ext>
                </a:extLst>
              </a:tr>
              <a:tr h="251209">
                <a:tc>
                  <a:txBody>
                    <a:bodyPr/>
                    <a:lstStyle/>
                    <a:p>
                      <a:pPr algn="r" fontAlgn="b"/>
                      <a:r>
                        <a:rPr lang="en-US" sz="900" b="0" i="0" u="none" strike="noStrike" dirty="0">
                          <a:solidFill>
                            <a:srgbClr val="000000"/>
                          </a:solidFill>
                          <a:effectLst/>
                          <a:latin typeface="Century Gothic" panose="020B0502020202020204" pitchFamily="34" charset="0"/>
                        </a:rPr>
                        <a:t>Employer asked me to get vaccinated</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2697361"/>
                  </a:ext>
                </a:extLst>
              </a:tr>
              <a:tr h="251209">
                <a:tc>
                  <a:txBody>
                    <a:bodyPr/>
                    <a:lstStyle/>
                    <a:p>
                      <a:pPr algn="r" fontAlgn="b"/>
                      <a:r>
                        <a:rPr lang="en-US" sz="900" b="0" i="0" u="none" strike="noStrike" dirty="0">
                          <a:solidFill>
                            <a:srgbClr val="000000"/>
                          </a:solidFill>
                          <a:effectLst/>
                          <a:latin typeface="Century Gothic" panose="020B0502020202020204" pitchFamily="34" charset="0"/>
                        </a:rPr>
                        <a:t>Incentive for getting vaccine, e.g., gift card, cash drawings, free food, ticket to sport event*</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8371346"/>
                  </a:ext>
                </a:extLst>
              </a:tr>
              <a:tr h="251209">
                <a:tc>
                  <a:txBody>
                    <a:bodyPr/>
                    <a:lstStyle/>
                    <a:p>
                      <a:pPr algn="r" fontAlgn="b"/>
                      <a:r>
                        <a:rPr lang="en-US" sz="900" b="0" i="0" u="none" strike="noStrike" dirty="0">
                          <a:solidFill>
                            <a:srgbClr val="000000"/>
                          </a:solidFill>
                          <a:effectLst/>
                          <a:latin typeface="Century Gothic" panose="020B0502020202020204" pitchFamily="34" charset="0"/>
                        </a:rPr>
                        <a:t>Was able to get childcare</a:t>
                      </a:r>
                    </a:p>
                  </a:txBody>
                  <a:tcPr marL="9525" marR="9525" marT="9525" marB="0" anchor="ctr">
                    <a:lnL w="12700" cmpd="sng">
                      <a:noFill/>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2">
                            <a:lumMod val="60000"/>
                            <a:lumOff val="40000"/>
                          </a:schemeClr>
                        </a:solidFill>
                        <a:effectLst/>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solidFill>
                          <a:schemeClr val="tx1">
                            <a:lumMod val="65000"/>
                            <a:lumOff val="35000"/>
                          </a:schemeClr>
                        </a:solidFill>
                        <a:effectLst/>
                        <a:latin typeface="Century Gothic" panose="020B0502020202020204" pitchFamily="34" charset="0"/>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endParaRP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7868645"/>
                  </a:ext>
                </a:extLst>
              </a:tr>
            </a:tbl>
          </a:graphicData>
        </a:graphic>
      </p:graphicFrame>
      <p:graphicFrame>
        <p:nvGraphicFramePr>
          <p:cNvPr id="13" name="Chart 12">
            <a:extLst>
              <a:ext uri="{FF2B5EF4-FFF2-40B4-BE49-F238E27FC236}">
                <a16:creationId xmlns:a16="http://schemas.microsoft.com/office/drawing/2014/main" id="{882CF259-E583-4FA8-8E7D-381DF3A88C1F}"/>
              </a:ext>
            </a:extLst>
          </p:cNvPr>
          <p:cNvGraphicFramePr/>
          <p:nvPr/>
        </p:nvGraphicFramePr>
        <p:xfrm>
          <a:off x="5143506" y="1935402"/>
          <a:ext cx="4089038" cy="4288186"/>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a:extLst>
              <a:ext uri="{FF2B5EF4-FFF2-40B4-BE49-F238E27FC236}">
                <a16:creationId xmlns:a16="http://schemas.microsoft.com/office/drawing/2014/main" id="{55C25B02-B3F6-FE4A-B029-E48F1CD26FE2}"/>
              </a:ext>
            </a:extLst>
          </p:cNvPr>
          <p:cNvSpPr/>
          <p:nvPr/>
        </p:nvSpPr>
        <p:spPr>
          <a:xfrm>
            <a:off x="766813" y="6499036"/>
            <a:ext cx="11853672" cy="336567"/>
          </a:xfrm>
          <a:prstGeom prst="rect">
            <a:avLst/>
          </a:prstGeom>
          <a:noFill/>
        </p:spPr>
        <p:txBody>
          <a:bodyPr wrap="square" anchor="b">
            <a:spAutoFit/>
          </a:bodyPr>
          <a:lstStyle/>
          <a:p>
            <a:pPr marL="0" marR="0" lvl="0" indent="0" algn="l" defTabSz="457200" rtl="0" eaLnBrk="1" fontAlgn="auto" latinLnBrk="0" hangingPunct="1">
              <a:lnSpc>
                <a:spcPts val="104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Base: </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Total Fully and Partially V</a:t>
            </a:r>
            <a:r>
              <a:rPr lang="en-US" sz="700" dirty="0">
                <a:solidFill>
                  <a:prstClr val="black">
                    <a:lumMod val="50000"/>
                    <a:lumOff val="50000"/>
                  </a:prstClr>
                </a:solidFill>
                <a:latin typeface="Century Gothic" panose="020B0502020202020204" pitchFamily="34" charset="0"/>
              </a:rPr>
              <a:t>accinated </a:t>
            </a:r>
            <a:r>
              <a:rPr kumimoji="0" lang="en-US" sz="70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Respondents n=872</a:t>
            </a:r>
          </a:p>
          <a:p>
            <a:pPr marL="0" marR="0" lvl="0" indent="0" algn="l" defTabSz="457200" rtl="0" eaLnBrk="1" fontAlgn="auto" latinLnBrk="0" hangingPunct="1">
              <a:lnSpc>
                <a:spcPts val="104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NEW1Q4  Below are some things that may have had an impact on your choice to get vaccinated. For each, please indicate whether it had no effect, made you a little more likely, or made you much more likely to get your COVID-19 vaccination? </a:t>
            </a:r>
            <a:endPar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endParaRPr>
          </a:p>
        </p:txBody>
      </p:sp>
      <p:cxnSp>
        <p:nvCxnSpPr>
          <p:cNvPr id="8" name="Straight Connector 7">
            <a:extLst>
              <a:ext uri="{FF2B5EF4-FFF2-40B4-BE49-F238E27FC236}">
                <a16:creationId xmlns:a16="http://schemas.microsoft.com/office/drawing/2014/main" id="{611060E7-A6E3-451B-9153-8A673FBFA18F}"/>
              </a:ext>
            </a:extLst>
          </p:cNvPr>
          <p:cNvCxnSpPr>
            <a:cxnSpLocks/>
          </p:cNvCxnSpPr>
          <p:nvPr/>
        </p:nvCxnSpPr>
        <p:spPr>
          <a:xfrm>
            <a:off x="949532" y="1696021"/>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914B040D-5B4A-4A48-BB93-33B0FB34B581}"/>
              </a:ext>
            </a:extLst>
          </p:cNvPr>
          <p:cNvSpPr txBox="1">
            <a:spLocks/>
          </p:cNvSpPr>
          <p:nvPr/>
        </p:nvSpPr>
        <p:spPr>
          <a:xfrm>
            <a:off x="949532" y="931844"/>
            <a:ext cx="10868032" cy="695740"/>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400" b="1" dirty="0">
                <a:solidFill>
                  <a:srgbClr val="4D87A1"/>
                </a:solidFill>
                <a:latin typeface="Century Gothic" panose="020B0502020202020204" pitchFamily="34" charset="0"/>
                <a:ea typeface="+mn-ea"/>
                <a:cs typeface="+mn-cs"/>
              </a:rPr>
              <a:t>A majority of the vaccinated say a close location, finding out it is free, hearing from those they trust who have taken the vaccine and the ability to walk in for vaccination influenced their choice to vaccinate. Incentives have been a factor for one in three who were vaccinated most recently.   </a:t>
            </a:r>
          </a:p>
        </p:txBody>
      </p:sp>
      <p:graphicFrame>
        <p:nvGraphicFramePr>
          <p:cNvPr id="10" name="Table 4">
            <a:extLst>
              <a:ext uri="{FF2B5EF4-FFF2-40B4-BE49-F238E27FC236}">
                <a16:creationId xmlns:a16="http://schemas.microsoft.com/office/drawing/2014/main" id="{FD807FFE-5C40-42F5-962E-D0FA0106225A}"/>
              </a:ext>
            </a:extLst>
          </p:cNvPr>
          <p:cNvGraphicFramePr>
            <a:graphicFrameLocks noGrp="1"/>
          </p:cNvGraphicFramePr>
          <p:nvPr/>
        </p:nvGraphicFramePr>
        <p:xfrm>
          <a:off x="6444884" y="1785331"/>
          <a:ext cx="2559060" cy="411480"/>
        </p:xfrm>
        <a:graphic>
          <a:graphicData uri="http://schemas.openxmlformats.org/drawingml/2006/table">
            <a:tbl>
              <a:tblPr firstRow="1" bandRow="1">
                <a:tableStyleId>{5C22544A-7EE6-4342-B048-85BDC9FD1C3A}</a:tableStyleId>
              </a:tblPr>
              <a:tblGrid>
                <a:gridCol w="25400">
                  <a:extLst>
                    <a:ext uri="{9D8B030D-6E8A-4147-A177-3AD203B41FA5}">
                      <a16:colId xmlns:a16="http://schemas.microsoft.com/office/drawing/2014/main" val="2959275806"/>
                    </a:ext>
                  </a:extLst>
                </a:gridCol>
                <a:gridCol w="633985">
                  <a:extLst>
                    <a:ext uri="{9D8B030D-6E8A-4147-A177-3AD203B41FA5}">
                      <a16:colId xmlns:a16="http://schemas.microsoft.com/office/drawing/2014/main" val="3608073263"/>
                    </a:ext>
                  </a:extLst>
                </a:gridCol>
                <a:gridCol w="633985">
                  <a:extLst>
                    <a:ext uri="{9D8B030D-6E8A-4147-A177-3AD203B41FA5}">
                      <a16:colId xmlns:a16="http://schemas.microsoft.com/office/drawing/2014/main" val="2862900696"/>
                    </a:ext>
                  </a:extLst>
                </a:gridCol>
                <a:gridCol w="1265690">
                  <a:extLst>
                    <a:ext uri="{9D8B030D-6E8A-4147-A177-3AD203B41FA5}">
                      <a16:colId xmlns:a16="http://schemas.microsoft.com/office/drawing/2014/main" val="1419922812"/>
                    </a:ext>
                  </a:extLst>
                </a:gridCol>
              </a:tblGrid>
              <a:tr h="370840">
                <a:tc>
                  <a:txBody>
                    <a:bodyPr/>
                    <a:lstStyle/>
                    <a:p>
                      <a:pPr marL="173038" indent="-173038"/>
                      <a:r>
                        <a:rPr lang="en-US" sz="900" dirty="0">
                          <a:solidFill>
                            <a:schemeClr val="tx2">
                              <a:lumMod val="60000"/>
                              <a:lumOff val="40000"/>
                            </a:schemeClr>
                          </a:solidFill>
                          <a:latin typeface="Century Gothic" panose="020B0502020202020204" pitchFamily="34" charset="0"/>
                        </a:rPr>
                        <a:t>	</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3038" indent="-173038"/>
                      <a:r>
                        <a:rPr lang="en-US" sz="900" dirty="0">
                          <a:solidFill>
                            <a:srgbClr val="B6C3DC"/>
                          </a:solidFill>
                          <a:latin typeface="Century Gothic" panose="020B0502020202020204" pitchFamily="34" charset="0"/>
                          <a:sym typeface="Wingdings" panose="05000000000000000000" pitchFamily="2" charset="2"/>
                        </a:rPr>
                        <a:t></a:t>
                      </a:r>
                      <a:r>
                        <a:rPr lang="en-US" sz="900" dirty="0">
                          <a:solidFill>
                            <a:schemeClr val="tx2"/>
                          </a:solidFill>
                          <a:latin typeface="Century Gothic" panose="020B0502020202020204" pitchFamily="34" charset="0"/>
                        </a:rPr>
                        <a:t>  	Little more likely</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3038" indent="-173038"/>
                      <a:r>
                        <a:rPr lang="en-US" sz="900" dirty="0">
                          <a:solidFill>
                            <a:srgbClr val="3C6494"/>
                          </a:solidFill>
                          <a:latin typeface="Century Gothic" panose="020B0502020202020204" pitchFamily="34" charset="0"/>
                          <a:sym typeface="Wingdings" panose="05000000000000000000" pitchFamily="2" charset="2"/>
                        </a:rPr>
                        <a:t></a:t>
                      </a:r>
                      <a:r>
                        <a:rPr lang="en-US" sz="900" dirty="0">
                          <a:solidFill>
                            <a:schemeClr val="tx2"/>
                          </a:solidFill>
                          <a:latin typeface="Century Gothic" panose="020B0502020202020204" pitchFamily="34" charset="0"/>
                        </a:rPr>
                        <a:t> 	Much more likely</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3038" indent="-173038"/>
                      <a:r>
                        <a:rPr lang="en-US" sz="900" dirty="0">
                          <a:solidFill>
                            <a:schemeClr val="tx2"/>
                          </a:solidFill>
                          <a:latin typeface="Century Gothic" panose="020B0502020202020204" pitchFamily="34" charset="0"/>
                        </a:rPr>
                        <a:t>% 	NET More </a:t>
                      </a:r>
                      <a:br>
                        <a:rPr lang="en-US" sz="900" dirty="0">
                          <a:solidFill>
                            <a:schemeClr val="tx2"/>
                          </a:solidFill>
                          <a:latin typeface="Century Gothic" panose="020B0502020202020204" pitchFamily="34" charset="0"/>
                        </a:rPr>
                      </a:br>
                      <a:r>
                        <a:rPr lang="en-US" sz="900" dirty="0">
                          <a:solidFill>
                            <a:schemeClr val="tx2"/>
                          </a:solidFill>
                          <a:latin typeface="Century Gothic" panose="020B0502020202020204" pitchFamily="34" charset="0"/>
                        </a:rPr>
                        <a:t>likely</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1848720"/>
                  </a:ext>
                </a:extLst>
              </a:tr>
            </a:tbl>
          </a:graphicData>
        </a:graphic>
      </p:graphicFrame>
      <p:sp>
        <p:nvSpPr>
          <p:cNvPr id="16" name="TextBox 15">
            <a:extLst>
              <a:ext uri="{FF2B5EF4-FFF2-40B4-BE49-F238E27FC236}">
                <a16:creationId xmlns:a16="http://schemas.microsoft.com/office/drawing/2014/main" id="{154B195E-781A-48EC-AF6E-C7A03E76B1C3}"/>
              </a:ext>
            </a:extLst>
          </p:cNvPr>
          <p:cNvSpPr txBox="1"/>
          <p:nvPr/>
        </p:nvSpPr>
        <p:spPr>
          <a:xfrm>
            <a:off x="4256255" y="6249641"/>
            <a:ext cx="2734547" cy="215444"/>
          </a:xfrm>
          <a:prstGeom prst="rect">
            <a:avLst/>
          </a:prstGeom>
          <a:noFill/>
        </p:spPr>
        <p:txBody>
          <a:bodyPr wrap="square">
            <a:spAutoFit/>
          </a:bodyPr>
          <a:lstStyle/>
          <a:p>
            <a:r>
              <a:rPr lang="en-US" sz="800" b="1" dirty="0">
                <a:solidFill>
                  <a:schemeClr val="tx1">
                    <a:lumMod val="50000"/>
                    <a:lumOff val="50000"/>
                  </a:schemeClr>
                </a:solidFill>
                <a:latin typeface="Century Gothic" panose="020B0502020202020204" pitchFamily="34" charset="0"/>
              </a:rPr>
              <a:t>*New items added September 2021</a:t>
            </a:r>
            <a:endParaRPr lang="en-US" dirty="0"/>
          </a:p>
        </p:txBody>
      </p:sp>
      <p:sp>
        <p:nvSpPr>
          <p:cNvPr id="15" name="TextBox 14">
            <a:extLst>
              <a:ext uri="{FF2B5EF4-FFF2-40B4-BE49-F238E27FC236}">
                <a16:creationId xmlns:a16="http://schemas.microsoft.com/office/drawing/2014/main" id="{0446CA6F-E7E2-40A1-8191-953CF447C435}"/>
              </a:ext>
            </a:extLst>
          </p:cNvPr>
          <p:cNvSpPr txBox="1"/>
          <p:nvPr/>
        </p:nvSpPr>
        <p:spPr>
          <a:xfrm>
            <a:off x="8884395" y="1523721"/>
            <a:ext cx="2667000" cy="261610"/>
          </a:xfrm>
          <a:prstGeom prst="rect">
            <a:avLst/>
          </a:prstGeom>
          <a:solidFill>
            <a:srgbClr val="F2F2F2"/>
          </a:solidFill>
        </p:spPr>
        <p:txBody>
          <a:bodyPr wrap="square">
            <a:spAutoFit/>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rPr>
              <a:t>% More </a:t>
            </a:r>
            <a:r>
              <a:rPr lang="en-US" sz="1100" b="1" dirty="0">
                <a:solidFill>
                  <a:prstClr val="black">
                    <a:lumMod val="65000"/>
                    <a:lumOff val="35000"/>
                  </a:prstClr>
                </a:solidFill>
                <a:latin typeface="Century Gothic" panose="020B0502020202020204" pitchFamily="34" charset="0"/>
                <a:cs typeface="Arial" panose="020B0604020202020204" pitchFamily="34" charset="0"/>
              </a:rPr>
              <a:t>Li</a:t>
            </a:r>
            <a:r>
              <a:rPr kumimoji="0" lang="en-US" sz="11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Arial" panose="020B0604020202020204" pitchFamily="34" charset="0"/>
              </a:rPr>
              <a:t>kely by Date Vaccinated*</a:t>
            </a:r>
          </a:p>
        </p:txBody>
      </p:sp>
      <p:graphicFrame>
        <p:nvGraphicFramePr>
          <p:cNvPr id="5" name="Table 4">
            <a:extLst>
              <a:ext uri="{FF2B5EF4-FFF2-40B4-BE49-F238E27FC236}">
                <a16:creationId xmlns:a16="http://schemas.microsoft.com/office/drawing/2014/main" id="{B9EB3D35-D7AB-42A2-ABB3-3785EE3A5B60}"/>
              </a:ext>
            </a:extLst>
          </p:cNvPr>
          <p:cNvGraphicFramePr>
            <a:graphicFrameLocks noGrp="1"/>
          </p:cNvGraphicFramePr>
          <p:nvPr/>
        </p:nvGraphicFramePr>
        <p:xfrm>
          <a:off x="8838098" y="1814946"/>
          <a:ext cx="2667000" cy="4424299"/>
        </p:xfrm>
        <a:graphic>
          <a:graphicData uri="http://schemas.openxmlformats.org/drawingml/2006/table">
            <a:tbl>
              <a:tblPr>
                <a:tableStyleId>{5C22544A-7EE6-4342-B048-85BDC9FD1C3A}</a:tableStyleId>
              </a:tblPr>
              <a:tblGrid>
                <a:gridCol w="889000">
                  <a:extLst>
                    <a:ext uri="{9D8B030D-6E8A-4147-A177-3AD203B41FA5}">
                      <a16:colId xmlns:a16="http://schemas.microsoft.com/office/drawing/2014/main" val="1332693622"/>
                    </a:ext>
                  </a:extLst>
                </a:gridCol>
                <a:gridCol w="889000">
                  <a:extLst>
                    <a:ext uri="{9D8B030D-6E8A-4147-A177-3AD203B41FA5}">
                      <a16:colId xmlns:a16="http://schemas.microsoft.com/office/drawing/2014/main" val="3611811942"/>
                    </a:ext>
                  </a:extLst>
                </a:gridCol>
                <a:gridCol w="889000">
                  <a:extLst>
                    <a:ext uri="{9D8B030D-6E8A-4147-A177-3AD203B41FA5}">
                      <a16:colId xmlns:a16="http://schemas.microsoft.com/office/drawing/2014/main" val="3960268291"/>
                    </a:ext>
                  </a:extLst>
                </a:gridCol>
              </a:tblGrid>
              <a:tr h="433714">
                <a:tc>
                  <a:txBody>
                    <a:bodyPr/>
                    <a:lstStyle/>
                    <a:p>
                      <a:pPr marL="0" marR="0" lvl="0" indent="0" algn="ctr" defTabSz="457200" rtl="0" eaLnBrk="1" fontAlgn="b" latinLnBrk="0" hangingPunct="1">
                        <a:lnSpc>
                          <a:spcPts val="11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sym typeface="Wingdings" panose="05000000000000000000" pitchFamily="2" charset="2"/>
                        </a:rPr>
                        <a:t>Vaccinated April 2021 or earlier</a:t>
                      </a: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ts val="11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sym typeface="Wingdings" panose="05000000000000000000" pitchFamily="2" charset="2"/>
                        </a:rPr>
                        <a:t>Vaccinated May or June</a:t>
                      </a:r>
                    </a:p>
                    <a:p>
                      <a:pPr marL="0" marR="0" lvl="0" indent="0" algn="ctr" defTabSz="457200" rtl="0" eaLnBrk="1" fontAlgn="b" latinLnBrk="0" hangingPunct="1">
                        <a:lnSpc>
                          <a:spcPts val="11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sym typeface="Wingdings" panose="05000000000000000000" pitchFamily="2" charset="2"/>
                        </a:rPr>
                        <a:t>2021</a:t>
                      </a: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ts val="1100"/>
                        </a:lnSpc>
                        <a:spcBef>
                          <a:spcPts val="0"/>
                        </a:spcBef>
                        <a:spcAft>
                          <a:spcPts val="0"/>
                        </a:spcAft>
                        <a:buClrTx/>
                        <a:buSzTx/>
                        <a:buFontTx/>
                        <a:buNone/>
                        <a:tabLst/>
                        <a:defRPr/>
                      </a:pPr>
                      <a:r>
                        <a:rPr lang="en-US" sz="1000" b="1" dirty="0">
                          <a:solidFill>
                            <a:schemeClr val="tx1">
                              <a:lumMod val="75000"/>
                              <a:lumOff val="25000"/>
                            </a:schemeClr>
                          </a:solidFill>
                          <a:latin typeface="Century Gothic" panose="020B0502020202020204" pitchFamily="34" charset="0"/>
                          <a:sym typeface="Wingdings" panose="05000000000000000000" pitchFamily="2" charset="2"/>
                        </a:rPr>
                        <a:t>Vaccinated Jul. to Sept. 2021</a:t>
                      </a: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2430150"/>
                  </a:ext>
                </a:extLst>
              </a:tr>
              <a:tr h="266039">
                <a:tc>
                  <a:txBody>
                    <a:bodyPr/>
                    <a:lstStyle/>
                    <a:p>
                      <a:pPr algn="ctr" fontAlgn="b"/>
                      <a:r>
                        <a:rPr lang="en-US" sz="1100" u="none" strike="noStrike" dirty="0">
                          <a:effectLst/>
                        </a:rPr>
                        <a:t>57%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70%</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u="none" strike="noStrike" dirty="0">
                          <a:effectLst/>
                        </a:rPr>
                        <a:t>63%</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3199198"/>
                  </a:ext>
                </a:extLst>
              </a:tr>
              <a:tr h="266039">
                <a:tc>
                  <a:txBody>
                    <a:bodyPr/>
                    <a:lstStyle/>
                    <a:p>
                      <a:pPr algn="ctr" fontAlgn="b"/>
                      <a:r>
                        <a:rPr lang="en-US" sz="1100" u="none" strike="noStrike" dirty="0">
                          <a:effectLst/>
                        </a:rPr>
                        <a:t>54%</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70%</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u="none" strike="noStrike" dirty="0">
                          <a:effectLst/>
                        </a:rPr>
                        <a:t>63%</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5550922"/>
                  </a:ext>
                </a:extLst>
              </a:tr>
              <a:tr h="266039">
                <a:tc>
                  <a:txBody>
                    <a:bodyPr/>
                    <a:lstStyle/>
                    <a:p>
                      <a:pPr algn="ctr" fontAlgn="b"/>
                      <a:r>
                        <a:rPr lang="en-US" sz="1100" u="none" strike="noStrike" dirty="0">
                          <a:effectLst/>
                        </a:rPr>
                        <a:t>48%</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69%</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64%</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209901"/>
                  </a:ext>
                </a:extLst>
              </a:tr>
              <a:tr h="266039">
                <a:tc>
                  <a:txBody>
                    <a:bodyPr/>
                    <a:lstStyle/>
                    <a:p>
                      <a:pPr algn="ctr" fontAlgn="b"/>
                      <a:r>
                        <a:rPr lang="en-US" sz="1100" u="none" strike="noStrike" dirty="0">
                          <a:effectLst/>
                        </a:rPr>
                        <a:t>44%</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64%</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59%</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7307449"/>
                  </a:ext>
                </a:extLst>
              </a:tr>
              <a:tr h="266039">
                <a:tc>
                  <a:txBody>
                    <a:bodyPr/>
                    <a:lstStyle/>
                    <a:p>
                      <a:pPr algn="ctr" fontAlgn="b"/>
                      <a:r>
                        <a:rPr lang="en-US" sz="1100" u="none" strike="noStrike" dirty="0">
                          <a:effectLst/>
                        </a:rPr>
                        <a:t>40%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55%</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u="none" strike="noStrike" dirty="0">
                          <a:effectLst/>
                        </a:rPr>
                        <a:t>49%</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437883"/>
                  </a:ext>
                </a:extLst>
              </a:tr>
              <a:tr h="266039">
                <a:tc>
                  <a:txBody>
                    <a:bodyPr/>
                    <a:lstStyle/>
                    <a:p>
                      <a:pPr algn="ctr" fontAlgn="b"/>
                      <a:r>
                        <a:rPr lang="en-US" sz="1100" u="none" strike="noStrike" dirty="0">
                          <a:effectLst/>
                        </a:rPr>
                        <a:t>40%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57%</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u="none" strike="noStrike" dirty="0">
                          <a:effectLst/>
                        </a:rPr>
                        <a:t>48%</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6546342"/>
                  </a:ext>
                </a:extLst>
              </a:tr>
              <a:tr h="266039">
                <a:tc>
                  <a:txBody>
                    <a:bodyPr/>
                    <a:lstStyle/>
                    <a:p>
                      <a:pPr algn="ctr" fontAlgn="b"/>
                      <a:r>
                        <a:rPr lang="en-US" sz="1100" u="none" strike="noStrike" dirty="0">
                          <a:effectLst/>
                        </a:rPr>
                        <a:t>35%</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52%</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49%</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3344300"/>
                  </a:ext>
                </a:extLst>
              </a:tr>
              <a:tr h="266039">
                <a:tc>
                  <a:txBody>
                    <a:bodyPr/>
                    <a:lstStyle/>
                    <a:p>
                      <a:pPr algn="ctr" fontAlgn="b"/>
                      <a:r>
                        <a:rPr lang="en-US" sz="1100" u="none" strike="noStrike" dirty="0">
                          <a:effectLst/>
                        </a:rPr>
                        <a:t>38%</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47%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42%</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3723703"/>
                  </a:ext>
                </a:extLst>
              </a:tr>
              <a:tr h="266039">
                <a:tc>
                  <a:txBody>
                    <a:bodyPr/>
                    <a:lstStyle/>
                    <a:p>
                      <a:pPr algn="ctr" fontAlgn="b"/>
                      <a:r>
                        <a:rPr lang="en-US" sz="1100" u="none" strike="noStrike" dirty="0">
                          <a:effectLst/>
                        </a:rPr>
                        <a:t>37%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48%</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u="none" strike="noStrike" dirty="0">
                          <a:effectLst/>
                        </a:rPr>
                        <a:t>40%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3714897"/>
                  </a:ext>
                </a:extLst>
              </a:tr>
              <a:tr h="266039">
                <a:tc>
                  <a:txBody>
                    <a:bodyPr/>
                    <a:lstStyle/>
                    <a:p>
                      <a:pPr algn="ctr" fontAlgn="b"/>
                      <a:r>
                        <a:rPr lang="en-US" sz="1100" u="none" strike="noStrike" dirty="0">
                          <a:effectLst/>
                        </a:rPr>
                        <a:t>25%</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42%</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38%</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9606876"/>
                  </a:ext>
                </a:extLst>
              </a:tr>
              <a:tr h="266039">
                <a:tc>
                  <a:txBody>
                    <a:bodyPr/>
                    <a:lstStyle/>
                    <a:p>
                      <a:pPr algn="ctr" fontAlgn="b"/>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31%</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32%</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4735602"/>
                  </a:ext>
                </a:extLst>
              </a:tr>
              <a:tr h="266039">
                <a:tc>
                  <a:txBody>
                    <a:bodyPr/>
                    <a:lstStyle/>
                    <a:p>
                      <a:pPr algn="ctr" fontAlgn="b"/>
                      <a:r>
                        <a:rPr lang="en-US" sz="1100" u="none" strike="noStrike" dirty="0">
                          <a:effectLst/>
                        </a:rPr>
                        <a:t>17%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29%</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26%</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8767163"/>
                  </a:ext>
                </a:extLst>
              </a:tr>
              <a:tr h="266039">
                <a:tc>
                  <a:txBody>
                    <a:bodyPr/>
                    <a:lstStyle/>
                    <a:p>
                      <a:pPr algn="ctr" fontAlgn="b"/>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26%</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32%</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868371"/>
                  </a:ext>
                </a:extLst>
              </a:tr>
              <a:tr h="266039">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25%</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36%</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93963926"/>
                  </a:ext>
                </a:extLst>
              </a:tr>
              <a:tr h="266039">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26%</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rPr>
                        <a:t>21%</a:t>
                      </a:r>
                      <a:endParaRPr lang="en-US"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4838781"/>
                  </a:ext>
                </a:extLst>
              </a:tr>
            </a:tbl>
          </a:graphicData>
        </a:graphic>
      </p:graphicFrame>
      <p:sp>
        <p:nvSpPr>
          <p:cNvPr id="18" name="TextBox 17">
            <a:extLst>
              <a:ext uri="{FF2B5EF4-FFF2-40B4-BE49-F238E27FC236}">
                <a16:creationId xmlns:a16="http://schemas.microsoft.com/office/drawing/2014/main" id="{A4886620-9CD4-4BB8-ACC9-44512A6618AA}"/>
              </a:ext>
            </a:extLst>
          </p:cNvPr>
          <p:cNvSpPr txBox="1"/>
          <p:nvPr/>
        </p:nvSpPr>
        <p:spPr>
          <a:xfrm>
            <a:off x="6911326" y="6268105"/>
            <a:ext cx="5100565" cy="4308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*NOTE: Bolded</a:t>
            </a:r>
            <a:r>
              <a:rPr kumimoji="0" lang="en-US" sz="105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05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n-US" sz="105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are significantly higher than </a:t>
            </a:r>
            <a:r>
              <a:rPr lang="en-US" sz="1050" i="1" dirty="0">
                <a:solidFill>
                  <a:prstClr val="black"/>
                </a:solidFill>
                <a:latin typeface="Century Gothic" panose="020B0502020202020204" pitchFamily="34" charset="0"/>
              </a:rPr>
              <a:t>April/Earlier vaccinations, shaded cells are significantly higher than May/June</a:t>
            </a:r>
            <a:endParaRPr kumimoji="0" lang="en-US" sz="105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63346635"/>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8">
            <a:extLst>
              <a:ext uri="{FF2B5EF4-FFF2-40B4-BE49-F238E27FC236}">
                <a16:creationId xmlns:a16="http://schemas.microsoft.com/office/drawing/2014/main" id="{31606EA2-DFC7-432E-92FB-3D39E384D589}"/>
              </a:ext>
            </a:extLst>
          </p:cNvPr>
          <p:cNvGraphicFramePr>
            <a:graphicFrameLocks noGrp="1"/>
          </p:cNvGraphicFramePr>
          <p:nvPr>
            <p:extLst>
              <p:ext uri="{D42A27DB-BD31-4B8C-83A1-F6EECF244321}">
                <p14:modId xmlns:p14="http://schemas.microsoft.com/office/powerpoint/2010/main" val="4205004214"/>
              </p:ext>
            </p:extLst>
          </p:nvPr>
        </p:nvGraphicFramePr>
        <p:xfrm>
          <a:off x="1482409" y="1783368"/>
          <a:ext cx="9352827" cy="4385955"/>
        </p:xfrm>
        <a:graphic>
          <a:graphicData uri="http://schemas.openxmlformats.org/drawingml/2006/table">
            <a:tbl>
              <a:tblPr bandRow="1">
                <a:tableStyleId>{5C22544A-7EE6-4342-B048-85BDC9FD1C3A}</a:tableStyleId>
              </a:tblPr>
              <a:tblGrid>
                <a:gridCol w="3692778">
                  <a:extLst>
                    <a:ext uri="{9D8B030D-6E8A-4147-A177-3AD203B41FA5}">
                      <a16:colId xmlns:a16="http://schemas.microsoft.com/office/drawing/2014/main" val="765352929"/>
                    </a:ext>
                  </a:extLst>
                </a:gridCol>
                <a:gridCol w="1886683">
                  <a:extLst>
                    <a:ext uri="{9D8B030D-6E8A-4147-A177-3AD203B41FA5}">
                      <a16:colId xmlns:a16="http://schemas.microsoft.com/office/drawing/2014/main" val="268828007"/>
                    </a:ext>
                  </a:extLst>
                </a:gridCol>
                <a:gridCol w="1886683">
                  <a:extLst>
                    <a:ext uri="{9D8B030D-6E8A-4147-A177-3AD203B41FA5}">
                      <a16:colId xmlns:a16="http://schemas.microsoft.com/office/drawing/2014/main" val="2932894485"/>
                    </a:ext>
                  </a:extLst>
                </a:gridCol>
                <a:gridCol w="1886683">
                  <a:extLst>
                    <a:ext uri="{9D8B030D-6E8A-4147-A177-3AD203B41FA5}">
                      <a16:colId xmlns:a16="http://schemas.microsoft.com/office/drawing/2014/main" val="1595523308"/>
                    </a:ext>
                  </a:extLst>
                </a:gridCol>
              </a:tblGrid>
              <a:tr h="556323">
                <a:tc>
                  <a:txBody>
                    <a:bodyPr/>
                    <a:lstStyle/>
                    <a:p>
                      <a:pPr algn="ctr"/>
                      <a:endParaRPr lang="en-US" sz="800" dirty="0">
                        <a:latin typeface="Century Gothic" panose="020B0502020202020204" pitchFamily="34" charset="0"/>
                      </a:endParaRPr>
                    </a:p>
                  </a:txBody>
                  <a:tcPr marL="45720" marR="45720">
                    <a:lnL w="12700" cmpd="sng">
                      <a:noFill/>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050" b="1" i="0" u="none" strike="noStrike" kern="1200" dirty="0">
                          <a:solidFill>
                            <a:schemeClr val="accent1"/>
                          </a:solidFill>
                          <a:effectLst/>
                          <a:latin typeface="Century Gothic" panose="020B0502020202020204" pitchFamily="34" charset="0"/>
                          <a:ea typeface="+mn-ea"/>
                          <a:cs typeface="+mn-cs"/>
                        </a:rPr>
                        <a:t>Total</a:t>
                      </a:r>
                    </a:p>
                  </a:txBody>
                  <a:tcPr marL="45720" marR="45720" anchor="b">
                    <a:lnL w="12700" cmpd="sng">
                      <a:noFill/>
                    </a:lnL>
                    <a:lnR w="12700" cap="flat" cmpd="sng" algn="ctr">
                      <a:noFill/>
                      <a:prstDash val="solid"/>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050" b="1" i="0" u="none" strike="noStrike" kern="1200" dirty="0">
                          <a:solidFill>
                            <a:schemeClr val="bg1">
                              <a:lumMod val="50000"/>
                            </a:schemeClr>
                          </a:solidFill>
                          <a:effectLst/>
                          <a:latin typeface="Century Gothic" panose="020B0502020202020204" pitchFamily="34" charset="0"/>
                          <a:ea typeface="+mn-ea"/>
                          <a:cs typeface="+mn-cs"/>
                        </a:rPr>
                        <a:t>Vaccinated Or Scheduled Appointment</a:t>
                      </a:r>
                    </a:p>
                  </a:txBody>
                  <a:tcPr marL="45720" marR="45720" anchor="b">
                    <a:lnL w="12700" cmpd="sng">
                      <a:noFill/>
                    </a:lnL>
                    <a:lnR w="12700" cap="flat" cmpd="sng" algn="ctr">
                      <a:noFill/>
                      <a:prstDash val="solid"/>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050" b="1" i="0" u="none" strike="noStrike" kern="1200" dirty="0">
                          <a:solidFill>
                            <a:schemeClr val="tx2"/>
                          </a:solidFill>
                          <a:effectLst/>
                          <a:latin typeface="Century Gothic" panose="020B0502020202020204" pitchFamily="34" charset="0"/>
                          <a:ea typeface="+mn-ea"/>
                          <a:cs typeface="+mn-cs"/>
                        </a:rPr>
                        <a:t>Unvaccinated/</a:t>
                      </a:r>
                    </a:p>
                    <a:p>
                      <a:pPr marL="0" marR="0" lvl="0" indent="0" algn="ctr" defTabSz="457200" rtl="0" eaLnBrk="1" fontAlgn="b" latinLnBrk="0" hangingPunct="1">
                        <a:lnSpc>
                          <a:spcPct val="100000"/>
                        </a:lnSpc>
                        <a:spcBef>
                          <a:spcPts val="0"/>
                        </a:spcBef>
                        <a:spcAft>
                          <a:spcPts val="0"/>
                        </a:spcAft>
                        <a:buClrTx/>
                        <a:buSzTx/>
                        <a:buFontTx/>
                        <a:buNone/>
                        <a:tabLst/>
                        <a:defRPr/>
                      </a:pPr>
                      <a:r>
                        <a:rPr lang="en-US" sz="1050" b="1" i="0" u="none" strike="noStrike" kern="1200" dirty="0">
                          <a:solidFill>
                            <a:schemeClr val="tx2"/>
                          </a:solidFill>
                          <a:effectLst/>
                          <a:latin typeface="Century Gothic" panose="020B0502020202020204" pitchFamily="34" charset="0"/>
                          <a:ea typeface="+mn-ea"/>
                          <a:cs typeface="+mn-cs"/>
                        </a:rPr>
                        <a:t>No Appointment</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951039"/>
                  </a:ext>
                </a:extLst>
              </a:tr>
              <a:tr h="23935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Friends or family</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4651886"/>
                  </a:ext>
                </a:extLst>
              </a:tr>
              <a:tr h="23935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A doctor, nurse or other medical professional</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8905400"/>
                  </a:ext>
                </a:extLst>
              </a:tr>
              <a:tr h="23935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North Carolina Department of Health and Human Services</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435123"/>
                  </a:ext>
                </a:extLst>
              </a:tr>
              <a:tr h="23935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News media</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4879508"/>
                  </a:ext>
                </a:extLst>
              </a:tr>
              <a:tr h="23935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Centers for Disease Control or National Institute of Health</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solidFill>
                          <a:srgbClr val="4D87A1"/>
                        </a:solidFill>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solidFill>
                          <a:srgbClr val="4D87A1"/>
                        </a:solidFill>
                        <a:latin typeface="Century Gothic" panose="020B0502020202020204" pitchFamily="34" charset="0"/>
                      </a:endParaRPr>
                    </a:p>
                  </a:txBody>
                  <a:tcPr marL="45720" marR="45720">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solidFill>
                          <a:srgbClr val="4D87A1"/>
                        </a:solidFill>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426011"/>
                  </a:ext>
                </a:extLst>
              </a:tr>
              <a:tr h="23935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A pharmacy</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972344"/>
                  </a:ext>
                </a:extLst>
              </a:tr>
              <a:tr h="23935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Social media</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7310400"/>
                  </a:ext>
                </a:extLst>
              </a:tr>
              <a:tr h="23935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Your county health department</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1992782"/>
                  </a:ext>
                </a:extLst>
              </a:tr>
              <a:tr h="23935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Your health insurance company</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4537076"/>
                  </a:ext>
                </a:extLst>
              </a:tr>
              <a:tr h="23935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Your employer</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7522714"/>
                  </a:ext>
                </a:extLst>
              </a:tr>
              <a:tr h="23935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The COVID-19 Vaccine Help Call Center</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8161232"/>
                  </a:ext>
                </a:extLst>
              </a:tr>
              <a:tr h="23935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Community groups or organizations</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4026614"/>
                  </a:ext>
                </a:extLst>
              </a:tr>
              <a:tr h="23935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The “YourSpotYourShot” or “MySpot” Website</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5007752"/>
                  </a:ext>
                </a:extLst>
              </a:tr>
              <a:tr h="23935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Faith leaders</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9477504"/>
                  </a:ext>
                </a:extLst>
              </a:tr>
              <a:tr h="23935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Other</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100034"/>
                  </a:ext>
                </a:extLst>
              </a:tr>
              <a:tr h="239352">
                <a:tc>
                  <a:txBody>
                    <a:bodyPr/>
                    <a:lstStyle/>
                    <a:p>
                      <a:pPr algn="r" fontAlgn="b"/>
                      <a:r>
                        <a:rPr lang="en-US" sz="1000" b="0" i="0" u="none" strike="noStrike" dirty="0">
                          <a:solidFill>
                            <a:schemeClr val="tx1">
                              <a:lumMod val="75000"/>
                              <a:lumOff val="25000"/>
                            </a:schemeClr>
                          </a:solidFill>
                          <a:effectLst/>
                          <a:latin typeface="Century Gothic" panose="020B0502020202020204" pitchFamily="34" charset="0"/>
                        </a:rPr>
                        <a:t>None, did not look for information</a:t>
                      </a:r>
                    </a:p>
                  </a:txBody>
                  <a:tcPr marL="9525" marR="9525" marT="9525" marB="0" anchor="ctr">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800" dirty="0">
                        <a:latin typeface="Century Gothic" panose="020B0502020202020204" pitchFamily="34" charset="0"/>
                      </a:endParaRPr>
                    </a:p>
                  </a:txBody>
                  <a:tcPr marL="45720" marR="45720">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6660530"/>
                  </a:ext>
                </a:extLst>
              </a:tr>
            </a:tbl>
          </a:graphicData>
        </a:graphic>
      </p:graphicFrame>
      <p:sp>
        <p:nvSpPr>
          <p:cNvPr id="36" name="TextBox 35">
            <a:extLst>
              <a:ext uri="{FF2B5EF4-FFF2-40B4-BE49-F238E27FC236}">
                <a16:creationId xmlns:a16="http://schemas.microsoft.com/office/drawing/2014/main" id="{3A6B9792-B123-487F-B516-B7B80B386A14}"/>
              </a:ext>
            </a:extLst>
          </p:cNvPr>
          <p:cNvSpPr txBox="1"/>
          <p:nvPr/>
        </p:nvSpPr>
        <p:spPr>
          <a:xfrm>
            <a:off x="880095" y="1672293"/>
            <a:ext cx="6046167" cy="307777"/>
          </a:xfrm>
          <a:prstGeom prst="rect">
            <a:avLst/>
          </a:prstGeom>
          <a:noFill/>
          <a:ln w="19050">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Sources used to find information about getting a COVID-19 vaccine</a:t>
            </a:r>
          </a:p>
        </p:txBody>
      </p:sp>
      <p:sp>
        <p:nvSpPr>
          <p:cNvPr id="3" name="Slide Number Placeholder 2">
            <a:extLst>
              <a:ext uri="{FF2B5EF4-FFF2-40B4-BE49-F238E27FC236}">
                <a16:creationId xmlns:a16="http://schemas.microsoft.com/office/drawing/2014/main" id="{67A12914-40D2-4374-9AB3-5B0632056BA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2A4BF8A4-789E-4940-9E2C-30D72F681379}"/>
              </a:ext>
            </a:extLst>
          </p:cNvPr>
          <p:cNvGraphicFramePr/>
          <p:nvPr/>
        </p:nvGraphicFramePr>
        <p:xfrm>
          <a:off x="1163854" y="2252419"/>
          <a:ext cx="11028146" cy="4505750"/>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a:extLst>
              <a:ext uri="{FF2B5EF4-FFF2-40B4-BE49-F238E27FC236}">
                <a16:creationId xmlns:a16="http://schemas.microsoft.com/office/drawing/2014/main" id="{CDF4E819-033D-4172-A5F5-EF93B551A3A5}"/>
              </a:ext>
            </a:extLst>
          </p:cNvPr>
          <p:cNvCxnSpPr>
            <a:cxnSpLocks/>
          </p:cNvCxnSpPr>
          <p:nvPr/>
        </p:nvCxnSpPr>
        <p:spPr>
          <a:xfrm>
            <a:off x="949532" y="1669173"/>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CDA1A79E-6A8F-46BE-8F5C-2BCD89CDBDFD}"/>
              </a:ext>
            </a:extLst>
          </p:cNvPr>
          <p:cNvSpPr txBox="1">
            <a:spLocks/>
          </p:cNvSpPr>
          <p:nvPr/>
        </p:nvSpPr>
        <p:spPr>
          <a:xfrm>
            <a:off x="949532" y="904220"/>
            <a:ext cx="10868032" cy="695740"/>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600" b="1" dirty="0">
                <a:solidFill>
                  <a:srgbClr val="4D87A1"/>
                </a:solidFill>
                <a:latin typeface="Century Gothic" panose="020B0502020202020204" pitchFamily="34" charset="0"/>
                <a:ea typeface="+mn-ea"/>
                <a:cs typeface="+mn-cs"/>
              </a:rPr>
              <a:t>Top sources used to find information about getting a COVID-19 vaccine include friends and family, medical professionals; the unvaccinated rely more heavily on social media but are less likely to have looked for information at all compared to those who are vaccinated.  </a:t>
            </a:r>
          </a:p>
        </p:txBody>
      </p:sp>
      <p:graphicFrame>
        <p:nvGraphicFramePr>
          <p:cNvPr id="6" name="Chart 5">
            <a:extLst>
              <a:ext uri="{FF2B5EF4-FFF2-40B4-BE49-F238E27FC236}">
                <a16:creationId xmlns:a16="http://schemas.microsoft.com/office/drawing/2014/main" id="{D1039DFC-4878-42EB-80A7-785B1C70B877}"/>
              </a:ext>
            </a:extLst>
          </p:cNvPr>
          <p:cNvGraphicFramePr/>
          <p:nvPr>
            <p:extLst>
              <p:ext uri="{D42A27DB-BD31-4B8C-83A1-F6EECF244321}">
                <p14:modId xmlns:p14="http://schemas.microsoft.com/office/powerpoint/2010/main" val="790780953"/>
              </p:ext>
            </p:extLst>
          </p:nvPr>
        </p:nvGraphicFramePr>
        <p:xfrm>
          <a:off x="5310033" y="1944472"/>
          <a:ext cx="1692100" cy="428244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987660C4-3620-4920-AAD8-B0210BB26678}"/>
              </a:ext>
            </a:extLst>
          </p:cNvPr>
          <p:cNvSpPr/>
          <p:nvPr/>
        </p:nvSpPr>
        <p:spPr>
          <a:xfrm>
            <a:off x="880095" y="6434725"/>
            <a:ext cx="8700369" cy="336567"/>
          </a:xfrm>
          <a:prstGeom prst="rect">
            <a:avLst/>
          </a:prstGeom>
          <a:noFill/>
        </p:spPr>
        <p:txBody>
          <a:bodyPr wrap="square" anchor="b">
            <a:spAutoFit/>
          </a:bodyPr>
          <a:lstStyle/>
          <a:p>
            <a:pPr>
              <a:lnSpc>
                <a:spcPts val="1040"/>
              </a:lnSpc>
            </a:pPr>
            <a:r>
              <a:rPr lang="en-US" sz="700" dirty="0">
                <a:solidFill>
                  <a:schemeClr val="tx1">
                    <a:lumMod val="50000"/>
                    <a:lumOff val="50000"/>
                  </a:schemeClr>
                </a:solidFill>
                <a:latin typeface="Century Gothic" panose="020B0502020202020204" pitchFamily="34" charset="0"/>
              </a:rPr>
              <a:t>Base:  September 2021 Total N=1522; Vaccinated/scheduled to be vaccinated (n=891); Unvaccinated/no appointment (n=631)</a:t>
            </a:r>
            <a:br>
              <a:rPr lang="en-US" sz="700" dirty="0">
                <a:solidFill>
                  <a:schemeClr val="tx1">
                    <a:lumMod val="50000"/>
                    <a:lumOff val="50000"/>
                  </a:schemeClr>
                </a:solidFill>
                <a:latin typeface="Century Gothic" panose="020B0502020202020204" pitchFamily="34" charset="0"/>
              </a:rPr>
            </a:br>
            <a:r>
              <a:rPr lang="en-US" sz="700" b="1" dirty="0">
                <a:solidFill>
                  <a:schemeClr val="tx1">
                    <a:lumMod val="50000"/>
                    <a:lumOff val="50000"/>
                  </a:schemeClr>
                </a:solidFill>
                <a:latin typeface="Century Gothic" panose="020B0502020202020204" pitchFamily="34" charset="0"/>
              </a:rPr>
              <a:t>NEW1Q12</a:t>
            </a:r>
            <a:r>
              <a:rPr lang="en-US" sz="700" dirty="0">
                <a:solidFill>
                  <a:schemeClr val="tx1">
                    <a:lumMod val="50000"/>
                    <a:lumOff val="50000"/>
                  </a:schemeClr>
                </a:solidFill>
                <a:latin typeface="Century Gothic" panose="020B0502020202020204" pitchFamily="34" charset="0"/>
              </a:rPr>
              <a:t>. Which, if any, of the following sources have you used to find information about getting a COVID-19 vaccine?    </a:t>
            </a:r>
          </a:p>
        </p:txBody>
      </p:sp>
      <p:graphicFrame>
        <p:nvGraphicFramePr>
          <p:cNvPr id="12" name="Chart 11">
            <a:extLst>
              <a:ext uri="{FF2B5EF4-FFF2-40B4-BE49-F238E27FC236}">
                <a16:creationId xmlns:a16="http://schemas.microsoft.com/office/drawing/2014/main" id="{957868FF-439E-4689-BA9C-7EB5385A6CCF}"/>
              </a:ext>
            </a:extLst>
          </p:cNvPr>
          <p:cNvGraphicFramePr/>
          <p:nvPr>
            <p:extLst>
              <p:ext uri="{D42A27DB-BD31-4B8C-83A1-F6EECF244321}">
                <p14:modId xmlns:p14="http://schemas.microsoft.com/office/powerpoint/2010/main" val="25160351"/>
              </p:ext>
            </p:extLst>
          </p:nvPr>
        </p:nvGraphicFramePr>
        <p:xfrm>
          <a:off x="7377175" y="2082780"/>
          <a:ext cx="1692100" cy="40464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7E767E54-8A8F-41BB-B208-2CDA15E1A284}"/>
              </a:ext>
            </a:extLst>
          </p:cNvPr>
          <p:cNvGraphicFramePr/>
          <p:nvPr>
            <p:extLst>
              <p:ext uri="{D42A27DB-BD31-4B8C-83A1-F6EECF244321}">
                <p14:modId xmlns:p14="http://schemas.microsoft.com/office/powerpoint/2010/main" val="2720026581"/>
              </p:ext>
            </p:extLst>
          </p:nvPr>
        </p:nvGraphicFramePr>
        <p:xfrm>
          <a:off x="7216455" y="1924452"/>
          <a:ext cx="1692100" cy="4282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BF0987AB-D82A-484C-A403-5A060B41B25C}"/>
              </a:ext>
            </a:extLst>
          </p:cNvPr>
          <p:cNvGraphicFramePr/>
          <p:nvPr>
            <p:extLst>
              <p:ext uri="{D42A27DB-BD31-4B8C-83A1-F6EECF244321}">
                <p14:modId xmlns:p14="http://schemas.microsoft.com/office/powerpoint/2010/main" val="998061597"/>
              </p:ext>
            </p:extLst>
          </p:nvPr>
        </p:nvGraphicFramePr>
        <p:xfrm>
          <a:off x="9215579" y="1923149"/>
          <a:ext cx="1692100" cy="428244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75826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8">
            <a:extLst>
              <a:ext uri="{FF2B5EF4-FFF2-40B4-BE49-F238E27FC236}">
                <a16:creationId xmlns:a16="http://schemas.microsoft.com/office/drawing/2014/main" id="{31606EA2-DFC7-432E-92FB-3D39E384D589}"/>
              </a:ext>
            </a:extLst>
          </p:cNvPr>
          <p:cNvGraphicFramePr>
            <a:graphicFrameLocks noGrp="1"/>
          </p:cNvGraphicFramePr>
          <p:nvPr/>
        </p:nvGraphicFramePr>
        <p:xfrm>
          <a:off x="1163854" y="2435017"/>
          <a:ext cx="8457443" cy="4286059"/>
        </p:xfrm>
        <a:graphic>
          <a:graphicData uri="http://schemas.openxmlformats.org/drawingml/2006/table">
            <a:tbl>
              <a:tblPr bandRow="1">
                <a:tableStyleId>{5C22544A-7EE6-4342-B048-85BDC9FD1C3A}</a:tableStyleId>
              </a:tblPr>
              <a:tblGrid>
                <a:gridCol w="5012742">
                  <a:extLst>
                    <a:ext uri="{9D8B030D-6E8A-4147-A177-3AD203B41FA5}">
                      <a16:colId xmlns:a16="http://schemas.microsoft.com/office/drawing/2014/main" val="765352929"/>
                    </a:ext>
                  </a:extLst>
                </a:gridCol>
                <a:gridCol w="3444701">
                  <a:extLst>
                    <a:ext uri="{9D8B030D-6E8A-4147-A177-3AD203B41FA5}">
                      <a16:colId xmlns:a16="http://schemas.microsoft.com/office/drawing/2014/main" val="268828007"/>
                    </a:ext>
                  </a:extLst>
                </a:gridCol>
              </a:tblGrid>
              <a:tr h="525454">
                <a:tc>
                  <a:txBody>
                    <a:bodyPr/>
                    <a:lstStyle/>
                    <a:p>
                      <a:pPr algn="ctr"/>
                      <a:endParaRPr lang="en-US" sz="110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900" b="1" i="0" u="none" strike="noStrike" kern="1200" dirty="0">
                        <a:solidFill>
                          <a:schemeClr val="accent1"/>
                        </a:solidFill>
                        <a:effectLst/>
                        <a:latin typeface="Century Gothic" panose="020B0502020202020204" pitchFamily="34" charset="0"/>
                        <a:ea typeface="+mn-ea"/>
                        <a:cs typeface="+mn-cs"/>
                      </a:endParaRPr>
                    </a:p>
                  </a:txBody>
                  <a:tcPr marL="9525" marR="9525" marT="9525" marB="0" anchor="b">
                    <a:lnL w="12700" cmpd="sng">
                      <a:noFill/>
                    </a:lnL>
                    <a:lnR w="635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5951039"/>
                  </a:ext>
                </a:extLst>
              </a:tr>
              <a:tr h="752121">
                <a:tc>
                  <a:txBody>
                    <a:bodyPr/>
                    <a:lstStyle/>
                    <a:p>
                      <a:pPr algn="l" rtl="0" fontAlgn="b"/>
                      <a:r>
                        <a:rPr lang="en-US" sz="1050" b="0" i="0" u="none" strike="noStrike" dirty="0">
                          <a:solidFill>
                            <a:srgbClr val="000000"/>
                          </a:solidFill>
                          <a:effectLst/>
                          <a:latin typeface="Century Gothic" panose="020B0502020202020204" pitchFamily="34" charset="0"/>
                        </a:rPr>
                        <a:t>Find information that is easy to understand about the COVID-19 vaccine</a:t>
                      </a:r>
                    </a:p>
                  </a:txBody>
                  <a:tcPr marL="6350" marR="6350" marT="6350" marB="0" anchor="ct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US" sz="1100" dirty="0">
                        <a:latin typeface="Century Gothic" panose="020B0502020202020204" pitchFamily="34" charset="0"/>
                      </a:endParaRPr>
                    </a:p>
                  </a:txBody>
                  <a:tcPr anchor="ctr">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58905400"/>
                  </a:ext>
                </a:extLst>
              </a:tr>
              <a:tr h="752121">
                <a:tc>
                  <a:txBody>
                    <a:bodyPr/>
                    <a:lstStyle/>
                    <a:p>
                      <a:pPr algn="l" rtl="0" fontAlgn="b"/>
                      <a:r>
                        <a:rPr lang="en-US" sz="1050" b="0" i="0" u="none" strike="noStrike" dirty="0">
                          <a:solidFill>
                            <a:srgbClr val="000000"/>
                          </a:solidFill>
                          <a:effectLst/>
                          <a:latin typeface="Century Gothic" panose="020B0502020202020204" pitchFamily="34" charset="0"/>
                        </a:rPr>
                        <a:t>Get safety and effectiveness information for the COVID-19 vaccine</a:t>
                      </a:r>
                    </a:p>
                  </a:txBody>
                  <a:tcPr marL="6350" marR="6350" marT="635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US" sz="1100" dirty="0">
                        <a:latin typeface="Century Gothic" panose="020B0502020202020204" pitchFamily="34" charset="0"/>
                      </a:endParaRP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95972344"/>
                  </a:ext>
                </a:extLst>
              </a:tr>
              <a:tr h="752121">
                <a:tc>
                  <a:txBody>
                    <a:bodyPr/>
                    <a:lstStyle/>
                    <a:p>
                      <a:pPr algn="l" rtl="0" fontAlgn="b"/>
                      <a:r>
                        <a:rPr lang="en-US" sz="1050" b="0" i="0" u="none" strike="noStrike" dirty="0">
                          <a:solidFill>
                            <a:srgbClr val="000000"/>
                          </a:solidFill>
                          <a:effectLst/>
                          <a:latin typeface="Century Gothic" panose="020B0502020202020204" pitchFamily="34" charset="0"/>
                        </a:rPr>
                        <a:t>Find a convenient time and place to be vaccinated (including walk-in vaccinations)</a:t>
                      </a:r>
                    </a:p>
                  </a:txBody>
                  <a:tcPr marL="6350" marR="6350" marT="635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US" sz="1100" dirty="0">
                        <a:latin typeface="Century Gothic" panose="020B0502020202020204" pitchFamily="34" charset="0"/>
                      </a:endParaRP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47310400"/>
                  </a:ext>
                </a:extLst>
              </a:tr>
              <a:tr h="752121">
                <a:tc>
                  <a:txBody>
                    <a:bodyPr/>
                    <a:lstStyle/>
                    <a:p>
                      <a:pPr algn="l" rtl="0" fontAlgn="b"/>
                      <a:r>
                        <a:rPr lang="en-US" sz="1050" b="0" i="0" u="none" strike="noStrike" dirty="0">
                          <a:solidFill>
                            <a:srgbClr val="000000"/>
                          </a:solidFill>
                          <a:effectLst/>
                          <a:latin typeface="Century Gothic" panose="020B0502020202020204" pitchFamily="34" charset="0"/>
                        </a:rPr>
                        <a:t>Find out where you can get a COVID-19 vaccine</a:t>
                      </a:r>
                    </a:p>
                  </a:txBody>
                  <a:tcPr marL="6350" marR="6350" marT="635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US" sz="1100" dirty="0">
                        <a:latin typeface="Century Gothic" panose="020B0502020202020204" pitchFamily="34" charset="0"/>
                      </a:endParaRP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1992782"/>
                  </a:ext>
                </a:extLst>
              </a:tr>
              <a:tr h="752121">
                <a:tc>
                  <a:txBody>
                    <a:bodyPr/>
                    <a:lstStyle/>
                    <a:p>
                      <a:pPr algn="l" rtl="0" fontAlgn="b"/>
                      <a:endParaRPr lang="en-US" sz="1050" b="0" i="0" u="none" strike="noStrike" dirty="0">
                        <a:solidFill>
                          <a:srgbClr val="000000"/>
                        </a:solidFill>
                        <a:effectLst/>
                        <a:latin typeface="Century Gothic" panose="020B0502020202020204" pitchFamily="34" charset="0"/>
                      </a:endParaRPr>
                    </a:p>
                  </a:txBody>
                  <a:tcPr marL="6350" marR="6350" marT="635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en-US" sz="1100" dirty="0">
                        <a:latin typeface="Century Gothic" panose="020B0502020202020204" pitchFamily="34" charset="0"/>
                      </a:endParaRP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74449482"/>
                  </a:ext>
                </a:extLst>
              </a:tr>
            </a:tbl>
          </a:graphicData>
        </a:graphic>
      </p:graphicFrame>
      <p:sp>
        <p:nvSpPr>
          <p:cNvPr id="36" name="TextBox 35">
            <a:extLst>
              <a:ext uri="{FF2B5EF4-FFF2-40B4-BE49-F238E27FC236}">
                <a16:creationId xmlns:a16="http://schemas.microsoft.com/office/drawing/2014/main" id="{3A6B9792-B123-487F-B516-B7B80B386A14}"/>
              </a:ext>
            </a:extLst>
          </p:cNvPr>
          <p:cNvSpPr txBox="1"/>
          <p:nvPr/>
        </p:nvSpPr>
        <p:spPr>
          <a:xfrm>
            <a:off x="471024" y="2351793"/>
            <a:ext cx="3191451" cy="307777"/>
          </a:xfrm>
          <a:prstGeom prst="rect">
            <a:avLst/>
          </a:prstGeom>
          <a:noFill/>
          <a:ln w="190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Level of Difficulty to…</a:t>
            </a:r>
          </a:p>
        </p:txBody>
      </p:sp>
      <p:graphicFrame>
        <p:nvGraphicFramePr>
          <p:cNvPr id="13" name="Chart 12">
            <a:extLst>
              <a:ext uri="{FF2B5EF4-FFF2-40B4-BE49-F238E27FC236}">
                <a16:creationId xmlns:a16="http://schemas.microsoft.com/office/drawing/2014/main" id="{67F5E9F7-F7EC-4E49-92FA-9D7C234B2E73}"/>
              </a:ext>
            </a:extLst>
          </p:cNvPr>
          <p:cNvGraphicFramePr/>
          <p:nvPr>
            <p:extLst>
              <p:ext uri="{D42A27DB-BD31-4B8C-83A1-F6EECF244321}">
                <p14:modId xmlns:p14="http://schemas.microsoft.com/office/powerpoint/2010/main" val="3824457425"/>
              </p:ext>
            </p:extLst>
          </p:nvPr>
        </p:nvGraphicFramePr>
        <p:xfrm>
          <a:off x="5367232" y="1953119"/>
          <a:ext cx="4901023" cy="421774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67A12914-40D2-4374-9AB3-5B0632056BA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2A4BF8A4-789E-4940-9E2C-30D72F681379}"/>
              </a:ext>
            </a:extLst>
          </p:cNvPr>
          <p:cNvGraphicFramePr/>
          <p:nvPr/>
        </p:nvGraphicFramePr>
        <p:xfrm>
          <a:off x="1163854" y="2471134"/>
          <a:ext cx="11028146" cy="450575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9194D68-27AE-45E5-B7E6-4D216EAA9A69}"/>
              </a:ext>
            </a:extLst>
          </p:cNvPr>
          <p:cNvSpPr/>
          <p:nvPr/>
        </p:nvSpPr>
        <p:spPr>
          <a:xfrm>
            <a:off x="880095" y="6434725"/>
            <a:ext cx="8700369" cy="336567"/>
          </a:xfrm>
          <a:prstGeom prst="rect">
            <a:avLst/>
          </a:prstGeom>
          <a:noFill/>
        </p:spPr>
        <p:txBody>
          <a:bodyPr wrap="square" anchor="b">
            <a:spAutoFit/>
          </a:bodyPr>
          <a:lstStyle/>
          <a:p>
            <a:pPr>
              <a:lnSpc>
                <a:spcPts val="1040"/>
              </a:lnSpc>
            </a:pPr>
            <a:r>
              <a:rPr lang="en-US" sz="700" dirty="0">
                <a:solidFill>
                  <a:schemeClr val="tx1">
                    <a:lumMod val="50000"/>
                    <a:lumOff val="50000"/>
                  </a:schemeClr>
                </a:solidFill>
                <a:latin typeface="Century Gothic" panose="020B0502020202020204" pitchFamily="34" charset="0"/>
              </a:rPr>
              <a:t>Base: Unvaccinated/No appointment N=631</a:t>
            </a:r>
          </a:p>
          <a:p>
            <a:pPr>
              <a:lnSpc>
                <a:spcPts val="1040"/>
              </a:lnSpc>
            </a:pPr>
            <a:r>
              <a:rPr lang="en-US" sz="700" b="1" dirty="0">
                <a:solidFill>
                  <a:schemeClr val="tx1">
                    <a:lumMod val="50000"/>
                    <a:lumOff val="50000"/>
                  </a:schemeClr>
                </a:solidFill>
                <a:latin typeface="Century Gothic" panose="020B0502020202020204" pitchFamily="34" charset="0"/>
              </a:rPr>
              <a:t>NEW1Q11</a:t>
            </a:r>
            <a:r>
              <a:rPr lang="en-US" sz="700" dirty="0">
                <a:solidFill>
                  <a:schemeClr val="tx1">
                    <a:lumMod val="50000"/>
                    <a:lumOff val="50000"/>
                  </a:schemeClr>
                </a:solidFill>
                <a:latin typeface="Century Gothic" panose="020B0502020202020204" pitchFamily="34" charset="0"/>
              </a:rPr>
              <a:t>. How easy or difficult has it been for you to…?   </a:t>
            </a:r>
          </a:p>
        </p:txBody>
      </p:sp>
      <p:cxnSp>
        <p:nvCxnSpPr>
          <p:cNvPr id="14" name="Straight Connector 13">
            <a:extLst>
              <a:ext uri="{FF2B5EF4-FFF2-40B4-BE49-F238E27FC236}">
                <a16:creationId xmlns:a16="http://schemas.microsoft.com/office/drawing/2014/main" id="{CDF4E819-033D-4172-A5F5-EF93B551A3A5}"/>
              </a:ext>
            </a:extLst>
          </p:cNvPr>
          <p:cNvCxnSpPr>
            <a:cxnSpLocks/>
          </p:cNvCxnSpPr>
          <p:nvPr/>
        </p:nvCxnSpPr>
        <p:spPr>
          <a:xfrm>
            <a:off x="949532" y="1917001"/>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CDA1A79E-6A8F-46BE-8F5C-2BCD89CDBDFD}"/>
              </a:ext>
            </a:extLst>
          </p:cNvPr>
          <p:cNvSpPr txBox="1">
            <a:spLocks/>
          </p:cNvSpPr>
          <p:nvPr/>
        </p:nvSpPr>
        <p:spPr>
          <a:xfrm>
            <a:off x="1028271" y="889045"/>
            <a:ext cx="10868032" cy="695740"/>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900" b="1" dirty="0">
                <a:solidFill>
                  <a:srgbClr val="4D87A1"/>
                </a:solidFill>
                <a:latin typeface="Century Gothic" panose="020B0502020202020204" pitchFamily="34" charset="0"/>
                <a:ea typeface="+mn-ea"/>
                <a:cs typeface="+mn-cs"/>
              </a:rPr>
              <a:t>Few unvaccinated North Carolinians have issues in finding out where to get a vaccine or finding a convenient time and place to get vaccinated, however two in ten say getting information that is easy to understand and safety and effectiveness information is difficult.  </a:t>
            </a:r>
          </a:p>
        </p:txBody>
      </p:sp>
      <p:sp>
        <p:nvSpPr>
          <p:cNvPr id="29" name="TextBox 28">
            <a:extLst>
              <a:ext uri="{FF2B5EF4-FFF2-40B4-BE49-F238E27FC236}">
                <a16:creationId xmlns:a16="http://schemas.microsoft.com/office/drawing/2014/main" id="{04D0EFC3-DD5A-4593-8A2A-8C1AD23CF3EB}"/>
              </a:ext>
            </a:extLst>
          </p:cNvPr>
          <p:cNvSpPr txBox="1"/>
          <p:nvPr/>
        </p:nvSpPr>
        <p:spPr>
          <a:xfrm>
            <a:off x="7196312" y="2563499"/>
            <a:ext cx="1417168" cy="646331"/>
          </a:xfrm>
          <a:prstGeom prst="rect">
            <a:avLst/>
          </a:prstGeom>
          <a:noFill/>
        </p:spPr>
        <p:txBody>
          <a:bodyPr wrap="square" rtlCol="0">
            <a:spAutoFit/>
          </a:bodyPr>
          <a:lstStyle/>
          <a:p>
            <a:pPr marL="227013" indent="-227013">
              <a:spcBef>
                <a:spcPts val="1200"/>
              </a:spcBef>
              <a:defRPr/>
            </a:pPr>
            <a:r>
              <a:rPr kumimoji="0" lang="en-US" sz="1200" b="0" i="0" u="none" strike="noStrike" kern="1200" cap="none" spc="0" normalizeH="0" baseline="0" noProof="0" dirty="0">
                <a:ln>
                  <a:noFill/>
                </a:ln>
                <a:solidFill>
                  <a:srgbClr val="A6A6A6"/>
                </a:solidFill>
                <a:effectLst/>
                <a:uLnTx/>
                <a:uFillTx/>
                <a:latin typeface="Century Gothic" panose="020B0502020202020204" pitchFamily="34" charset="0"/>
                <a:ea typeface="+mn-ea"/>
                <a:cs typeface="+mn-cs"/>
                <a:sym typeface="Wingdings" panose="05000000000000000000" pitchFamily="2" charset="2"/>
              </a:rPr>
              <a:t></a:t>
            </a:r>
            <a:r>
              <a:rPr kumimoji="0" lang="en-US" sz="1200" b="0" i="0" u="none" strike="noStrike" kern="1200" cap="none" spc="0" normalizeH="0" baseline="0" noProof="0" dirty="0">
                <a:ln>
                  <a:noFill/>
                </a:ln>
                <a:solidFill>
                  <a:srgbClr val="3494BA">
                    <a:lumMod val="50000"/>
                  </a:srgbClr>
                </a:solidFill>
                <a:effectLst/>
                <a:uLnTx/>
                <a:uFillTx/>
                <a:latin typeface="Century Gothic" panose="020B0502020202020204" pitchFamily="34" charset="0"/>
                <a:ea typeface="+mn-ea"/>
                <a:cs typeface="+mn-cs"/>
                <a:sym typeface="Wingdings" panose="05000000000000000000" pitchFamily="2" charset="2"/>
              </a:rPr>
              <a:t> Does not apply or did not seek info</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endParaRPr>
          </a:p>
        </p:txBody>
      </p:sp>
      <p:sp>
        <p:nvSpPr>
          <p:cNvPr id="17" name="TextBox 16">
            <a:extLst>
              <a:ext uri="{FF2B5EF4-FFF2-40B4-BE49-F238E27FC236}">
                <a16:creationId xmlns:a16="http://schemas.microsoft.com/office/drawing/2014/main" id="{C800D5DF-A8A5-4693-A070-098352E37AF1}"/>
              </a:ext>
            </a:extLst>
          </p:cNvPr>
          <p:cNvSpPr txBox="1"/>
          <p:nvPr/>
        </p:nvSpPr>
        <p:spPr>
          <a:xfrm>
            <a:off x="8613480" y="2527382"/>
            <a:ext cx="1272858" cy="646331"/>
          </a:xfrm>
          <a:prstGeom prst="rect">
            <a:avLst/>
          </a:prstGeom>
          <a:noFill/>
        </p:spPr>
        <p:txBody>
          <a:bodyPr wrap="square" rtlCol="0">
            <a:spAutoFit/>
          </a:bodyPr>
          <a:lstStyle/>
          <a:p>
            <a:pPr marL="227013" indent="-227013">
              <a:spcBef>
                <a:spcPts val="1200"/>
              </a:spcBef>
              <a:defRPr/>
            </a:pPr>
            <a:r>
              <a:rPr kumimoji="0" lang="en-US" sz="1200" b="0" i="0" u="none" strike="noStrike" kern="1200" cap="none" spc="0" normalizeH="0" baseline="0" noProof="0" dirty="0">
                <a:ln>
                  <a:noFill/>
                </a:ln>
                <a:solidFill>
                  <a:srgbClr val="3494BA">
                    <a:lumMod val="50000"/>
                  </a:srgbClr>
                </a:solidFill>
                <a:effectLst/>
                <a:uLnTx/>
                <a:uFillTx/>
                <a:latin typeface="Century Gothic" panose="020B0502020202020204" pitchFamily="34" charset="0"/>
                <a:ea typeface="+mn-ea"/>
                <a:cs typeface="+mn-cs"/>
                <a:sym typeface="Wingdings" panose="05000000000000000000" pitchFamily="2" charset="2"/>
              </a:rPr>
              <a:t> </a:t>
            </a:r>
            <a:r>
              <a:rPr lang="en-US" sz="1200" dirty="0">
                <a:solidFill>
                  <a:prstClr val="black"/>
                </a:solidFill>
                <a:latin typeface="Century Gothic" panose="020B0502020202020204" pitchFamily="34" charset="0"/>
                <a:sym typeface="Wingdings" panose="05000000000000000000" pitchFamily="2" charset="2"/>
              </a:rPr>
              <a:t>Somewhat or very difficult</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endParaRPr>
          </a:p>
        </p:txBody>
      </p:sp>
      <p:sp>
        <p:nvSpPr>
          <p:cNvPr id="19" name="TextBox 18">
            <a:extLst>
              <a:ext uri="{FF2B5EF4-FFF2-40B4-BE49-F238E27FC236}">
                <a16:creationId xmlns:a16="http://schemas.microsoft.com/office/drawing/2014/main" id="{63896C4A-2263-4D92-ABE5-EE2BA40423CB}"/>
              </a:ext>
            </a:extLst>
          </p:cNvPr>
          <p:cNvSpPr txBox="1"/>
          <p:nvPr/>
        </p:nvSpPr>
        <p:spPr>
          <a:xfrm>
            <a:off x="5939375" y="2563499"/>
            <a:ext cx="1262781" cy="646331"/>
          </a:xfrm>
          <a:prstGeom prst="rect">
            <a:avLst/>
          </a:prstGeom>
          <a:noFill/>
        </p:spPr>
        <p:txBody>
          <a:bodyPr wrap="square" rtlCol="0">
            <a:spAutoFit/>
          </a:bodyPr>
          <a:lstStyle/>
          <a:p>
            <a:pPr marL="227013" indent="-227013">
              <a:spcBef>
                <a:spcPts val="1200"/>
              </a:spcBef>
              <a:defRPr/>
            </a:pPr>
            <a:r>
              <a:rPr kumimoji="0" lang="en-US" sz="1200" b="0" i="0" u="none" strike="noStrike" kern="1200" cap="none" spc="0" normalizeH="0" baseline="0" noProof="0" dirty="0">
                <a:ln>
                  <a:noFill/>
                </a:ln>
                <a:solidFill>
                  <a:srgbClr val="95B3D7"/>
                </a:solidFill>
                <a:effectLst/>
                <a:uLnTx/>
                <a:uFillTx/>
                <a:latin typeface="Century Gothic" panose="020B0502020202020204" pitchFamily="34" charset="0"/>
                <a:ea typeface="+mn-ea"/>
                <a:cs typeface="+mn-cs"/>
                <a:sym typeface="Wingdings" panose="05000000000000000000" pitchFamily="2" charset="2"/>
              </a:rPr>
              <a:t></a:t>
            </a:r>
            <a:r>
              <a:rPr kumimoji="0" lang="en-US" sz="1200" b="0" i="0" u="none" strike="noStrike" kern="1200" cap="none" spc="0" normalizeH="0" baseline="0" noProof="0" dirty="0">
                <a:ln>
                  <a:noFill/>
                </a:ln>
                <a:solidFill>
                  <a:srgbClr val="3494BA"/>
                </a:solidFill>
                <a:effectLst/>
                <a:uLnTx/>
                <a:uFillTx/>
                <a:latin typeface="Century Gothic" panose="020B0502020202020204" pitchFamily="34" charset="0"/>
                <a:ea typeface="+mn-ea"/>
                <a:cs typeface="+mn-cs"/>
                <a:sym typeface="Wingdings" panose="05000000000000000000" pitchFamily="2" charset="2"/>
              </a:rPr>
              <a:t> </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Very or somewhat easy      </a:t>
            </a:r>
          </a:p>
        </p:txBody>
      </p:sp>
    </p:spTree>
    <p:extLst>
      <p:ext uri="{BB962C8B-B14F-4D97-AF65-F5344CB8AC3E}">
        <p14:creationId xmlns:p14="http://schemas.microsoft.com/office/powerpoint/2010/main" val="3584397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23FB7D2E-81C0-4E0A-9B28-A48AC62F30E5}"/>
              </a:ext>
            </a:extLst>
          </p:cNvPr>
          <p:cNvGraphicFramePr/>
          <p:nvPr>
            <p:extLst>
              <p:ext uri="{D42A27DB-BD31-4B8C-83A1-F6EECF244321}">
                <p14:modId xmlns:p14="http://schemas.microsoft.com/office/powerpoint/2010/main" val="3369122177"/>
              </p:ext>
            </p:extLst>
          </p:nvPr>
        </p:nvGraphicFramePr>
        <p:xfrm>
          <a:off x="1252273" y="2666797"/>
          <a:ext cx="8081485" cy="36728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D3B04ABB-3898-4068-8079-A0A0FDBB8F00}"/>
              </a:ext>
            </a:extLst>
          </p:cNvPr>
          <p:cNvGraphicFramePr>
            <a:graphicFrameLocks noGrp="1"/>
          </p:cNvGraphicFramePr>
          <p:nvPr>
            <p:extLst>
              <p:ext uri="{D42A27DB-BD31-4B8C-83A1-F6EECF244321}">
                <p14:modId xmlns:p14="http://schemas.microsoft.com/office/powerpoint/2010/main" val="3763931727"/>
              </p:ext>
            </p:extLst>
          </p:nvPr>
        </p:nvGraphicFramePr>
        <p:xfrm>
          <a:off x="1607078" y="2666797"/>
          <a:ext cx="6370833" cy="3423492"/>
        </p:xfrm>
        <a:graphic>
          <a:graphicData uri="http://schemas.openxmlformats.org/drawingml/2006/table">
            <a:tbl>
              <a:tblPr>
                <a:tableStyleId>{3B4B98B0-60AC-42C2-AFA5-B58CD77FA1E5}</a:tableStyleId>
              </a:tblPr>
              <a:tblGrid>
                <a:gridCol w="3047470">
                  <a:extLst>
                    <a:ext uri="{9D8B030D-6E8A-4147-A177-3AD203B41FA5}">
                      <a16:colId xmlns:a16="http://schemas.microsoft.com/office/drawing/2014/main" val="2545539589"/>
                    </a:ext>
                  </a:extLst>
                </a:gridCol>
                <a:gridCol w="3323363">
                  <a:extLst>
                    <a:ext uri="{9D8B030D-6E8A-4147-A177-3AD203B41FA5}">
                      <a16:colId xmlns:a16="http://schemas.microsoft.com/office/drawing/2014/main" val="3821833546"/>
                    </a:ext>
                  </a:extLst>
                </a:gridCol>
              </a:tblGrid>
              <a:tr h="380388">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entury Gothic" panose="020B0502020202020204" pitchFamily="34" charset="0"/>
                          <a:ea typeface="+mn-ea"/>
                          <a:cs typeface="+mn-cs"/>
                        </a:rPr>
                        <a:t>My doctor’s office</a:t>
                      </a:r>
                    </a:p>
                  </a:txBody>
                  <a:tcPr marL="6350" marR="6350" marT="6350" marB="0" anchor="ctr">
                    <a:lnB w="9525" cap="flat" cmpd="sng" algn="ctr">
                      <a:solidFill>
                        <a:schemeClr val="bg1">
                          <a:lumMod val="75000"/>
                        </a:schemeClr>
                      </a:solidFill>
                      <a:prstDash val="solid"/>
                      <a:round/>
                      <a:headEnd type="none" w="med" len="med"/>
                      <a:tailEnd type="none" w="med" len="med"/>
                    </a:lnB>
                  </a:tcPr>
                </a:tc>
                <a:tc>
                  <a:txBody>
                    <a:bodyPr/>
                    <a:lstStyle/>
                    <a:p>
                      <a:pPr marL="0" algn="ctr" defTabSz="457200" rtl="0" eaLnBrk="1" fontAlgn="b" latinLnBrk="0" hangingPunct="1"/>
                      <a:endParaRPr lang="en-US" sz="1100" b="1" i="0" u="none" strike="noStrike" kern="1200" dirty="0">
                        <a:solidFill>
                          <a:srgbClr val="000000"/>
                        </a:solidFill>
                        <a:effectLst/>
                        <a:latin typeface="Century Gothic" panose="020B0502020202020204" pitchFamily="34" charset="0"/>
                        <a:ea typeface="+mn-ea"/>
                        <a:cs typeface="+mn-cs"/>
                      </a:endParaRPr>
                    </a:p>
                  </a:txBody>
                  <a:tcPr marL="6350" marR="6350" marT="6350" marB="0" anchor="b">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631309000"/>
                  </a:ext>
                </a:extLst>
              </a:tr>
              <a:tr h="380388">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entury Gothic" panose="020B0502020202020204" pitchFamily="34" charset="0"/>
                          <a:ea typeface="+mn-ea"/>
                          <a:cs typeface="+mn-cs"/>
                        </a:rPr>
                        <a:t>In a hospital or other medical facility</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algn="ctr" defTabSz="457200" rtl="0" eaLnBrk="1" fontAlgn="b" latinLnBrk="0" hangingPunct="1"/>
                      <a:endParaRPr lang="en-US" sz="1100" b="1" i="0" u="none" strike="noStrike" kern="1200" dirty="0">
                        <a:solidFill>
                          <a:srgbClr val="000000"/>
                        </a:solidFill>
                        <a:effectLst/>
                        <a:latin typeface="Century Gothic" panose="020B0502020202020204" pitchFamily="34" charset="0"/>
                        <a:ea typeface="+mn-ea"/>
                        <a:cs typeface="+mn-cs"/>
                      </a:endParaRPr>
                    </a:p>
                  </a:txBody>
                  <a:tcPr marL="6350" marR="6350" marT="6350" marB="0" anchor="b">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35050478"/>
                  </a:ext>
                </a:extLst>
              </a:tr>
              <a:tr h="380388">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entury Gothic" panose="020B0502020202020204" pitchFamily="34" charset="0"/>
                          <a:ea typeface="+mn-ea"/>
                          <a:cs typeface="+mn-cs"/>
                        </a:rPr>
                        <a:t>Pharmacy or retail location</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algn="ctr" defTabSz="457200" rtl="0" eaLnBrk="1" fontAlgn="b" latinLnBrk="0" hangingPunct="1"/>
                      <a:endParaRPr lang="en-US" sz="1100" b="1" i="0" u="none" strike="noStrike" kern="1200" dirty="0">
                        <a:solidFill>
                          <a:srgbClr val="000000"/>
                        </a:solidFill>
                        <a:effectLst/>
                        <a:latin typeface="Century Gothic" panose="020B0502020202020204" pitchFamily="34" charset="0"/>
                        <a:ea typeface="+mn-ea"/>
                        <a:cs typeface="+mn-cs"/>
                      </a:endParaRPr>
                    </a:p>
                  </a:txBody>
                  <a:tcPr marL="6350" marR="6350" marT="6350" marB="0" anchor="b">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89833385"/>
                  </a:ext>
                </a:extLst>
              </a:tr>
              <a:tr h="380388">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entury Gothic" panose="020B0502020202020204" pitchFamily="34" charset="0"/>
                          <a:ea typeface="+mn-ea"/>
                          <a:cs typeface="+mn-cs"/>
                        </a:rPr>
                        <a:t>At a drive-through clinic</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algn="ctr" defTabSz="457200" rtl="0" eaLnBrk="1" fontAlgn="b" latinLnBrk="0" hangingPunct="1"/>
                      <a:endParaRPr lang="en-US" sz="1100" b="1" i="0" u="none" strike="noStrike" kern="1200" dirty="0">
                        <a:solidFill>
                          <a:srgbClr val="000000"/>
                        </a:solidFill>
                        <a:effectLst/>
                        <a:latin typeface="Century Gothic" panose="020B0502020202020204" pitchFamily="34" charset="0"/>
                        <a:ea typeface="+mn-ea"/>
                        <a:cs typeface="+mn-cs"/>
                      </a:endParaRPr>
                    </a:p>
                  </a:txBody>
                  <a:tcPr marL="6350" marR="6350" marT="6350" marB="0" anchor="b">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77895165"/>
                  </a:ext>
                </a:extLst>
              </a:tr>
              <a:tr h="380388">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entury Gothic" panose="020B0502020202020204" pitchFamily="34" charset="0"/>
                          <a:ea typeface="+mn-ea"/>
                          <a:cs typeface="+mn-cs"/>
                        </a:rPr>
                        <a:t>Smaller local setting such as a church, school or community center</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algn="ctr" defTabSz="457200" rtl="0" eaLnBrk="1" fontAlgn="b" latinLnBrk="0" hangingPunct="1"/>
                      <a:endParaRPr lang="en-US" sz="1100" b="1" i="0" u="none" strike="noStrike" kern="1200" dirty="0">
                        <a:solidFill>
                          <a:srgbClr val="000000"/>
                        </a:solidFill>
                        <a:effectLst/>
                        <a:latin typeface="Century Gothic" panose="020B0502020202020204" pitchFamily="34" charset="0"/>
                        <a:ea typeface="+mn-ea"/>
                        <a:cs typeface="+mn-cs"/>
                      </a:endParaRPr>
                    </a:p>
                  </a:txBody>
                  <a:tcPr marL="6350" marR="6350" marT="6350" marB="0" anchor="b">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74745313"/>
                  </a:ext>
                </a:extLst>
              </a:tr>
              <a:tr h="380388">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entury Gothic" panose="020B0502020202020204" pitchFamily="34" charset="0"/>
                          <a:ea typeface="+mn-ea"/>
                          <a:cs typeface="+mn-cs"/>
                        </a:rPr>
                        <a:t>Mobile vaccination site such as a bus or van that brings vaccine to my community</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algn="ctr" defTabSz="457200" rtl="0" eaLnBrk="1" fontAlgn="b" latinLnBrk="0" hangingPunct="1"/>
                      <a:endParaRPr lang="en-US" sz="1100" b="1" i="0" u="none" strike="noStrike" kern="1200" dirty="0">
                        <a:solidFill>
                          <a:srgbClr val="000000"/>
                        </a:solidFill>
                        <a:effectLst/>
                        <a:latin typeface="Century Gothic" panose="020B0502020202020204" pitchFamily="34" charset="0"/>
                        <a:ea typeface="+mn-ea"/>
                        <a:cs typeface="+mn-cs"/>
                      </a:endParaRPr>
                    </a:p>
                  </a:txBody>
                  <a:tcPr marL="6350" marR="6350" marT="6350" marB="0" anchor="b">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30455261"/>
                  </a:ext>
                </a:extLst>
              </a:tr>
              <a:tr h="380388">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entury Gothic" panose="020B0502020202020204" pitchFamily="34" charset="0"/>
                          <a:ea typeface="+mn-ea"/>
                          <a:cs typeface="+mn-cs"/>
                        </a:rPr>
                        <a:t>Mass vaccination site such as a stadium or other large public venue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algn="ctr" defTabSz="457200" rtl="0" eaLnBrk="1" fontAlgn="b" latinLnBrk="0" hangingPunct="1"/>
                      <a:endParaRPr lang="en-US" sz="1100" b="1" i="0" u="none" strike="noStrike" kern="1200" dirty="0">
                        <a:solidFill>
                          <a:srgbClr val="000000"/>
                        </a:solidFill>
                        <a:effectLst/>
                        <a:latin typeface="Century Gothic" panose="020B0502020202020204" pitchFamily="34" charset="0"/>
                        <a:ea typeface="+mn-ea"/>
                        <a:cs typeface="+mn-cs"/>
                      </a:endParaRPr>
                    </a:p>
                  </a:txBody>
                  <a:tcPr marL="6350" marR="6350" marT="6350" marB="0" anchor="b">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6187538"/>
                  </a:ext>
                </a:extLst>
              </a:tr>
              <a:tr h="380388">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entury Gothic" panose="020B0502020202020204" pitchFamily="34" charset="0"/>
                          <a:ea typeface="+mn-ea"/>
                          <a:cs typeface="+mn-cs"/>
                        </a:rPr>
                        <a:t>Other</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algn="ctr" defTabSz="457200" rtl="0" eaLnBrk="1" fontAlgn="b" latinLnBrk="0" hangingPunct="1"/>
                      <a:endParaRPr lang="en-US" sz="1100" b="1" i="0" u="none" strike="noStrike" kern="1200" dirty="0">
                        <a:solidFill>
                          <a:srgbClr val="000000"/>
                        </a:solidFill>
                        <a:effectLst/>
                        <a:latin typeface="Century Gothic" panose="020B0502020202020204" pitchFamily="34" charset="0"/>
                        <a:ea typeface="+mn-ea"/>
                        <a:cs typeface="+mn-cs"/>
                      </a:endParaRPr>
                    </a:p>
                  </a:txBody>
                  <a:tcPr marL="6350" marR="6350" marT="6350" marB="0" anchor="b">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41219787"/>
                  </a:ext>
                </a:extLst>
              </a:tr>
              <a:tr h="380388">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entury Gothic" panose="020B0502020202020204" pitchFamily="34" charset="0"/>
                          <a:ea typeface="+mn-ea"/>
                          <a:cs typeface="+mn-cs"/>
                        </a:rPr>
                        <a:t>None of these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algn="ctr" defTabSz="457200" rtl="0" eaLnBrk="1" fontAlgn="b" latinLnBrk="0" hangingPunct="1"/>
                      <a:endParaRPr lang="en-US" sz="1100" b="1" i="0" u="none" strike="noStrike" kern="1200" dirty="0">
                        <a:solidFill>
                          <a:srgbClr val="000000"/>
                        </a:solidFill>
                        <a:effectLst/>
                        <a:latin typeface="Century Gothic" panose="020B0502020202020204" pitchFamily="34" charset="0"/>
                        <a:ea typeface="+mn-ea"/>
                        <a:cs typeface="+mn-cs"/>
                      </a:endParaRPr>
                    </a:p>
                  </a:txBody>
                  <a:tcPr marL="6350" marR="6350" marT="6350" marB="0" anchor="b">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47398749"/>
                  </a:ext>
                </a:extLst>
              </a:tr>
            </a:tbl>
          </a:graphicData>
        </a:graphic>
      </p:graphicFrame>
      <p:sp>
        <p:nvSpPr>
          <p:cNvPr id="8" name="TextBox 7">
            <a:extLst>
              <a:ext uri="{FF2B5EF4-FFF2-40B4-BE49-F238E27FC236}">
                <a16:creationId xmlns:a16="http://schemas.microsoft.com/office/drawing/2014/main" id="{0B27F758-FB82-45AE-8C9A-0B546E617100}"/>
              </a:ext>
            </a:extLst>
          </p:cNvPr>
          <p:cNvSpPr txBox="1"/>
          <p:nvPr/>
        </p:nvSpPr>
        <p:spPr>
          <a:xfrm>
            <a:off x="1506758" y="2152951"/>
            <a:ext cx="6275676" cy="477054"/>
          </a:xfrm>
          <a:prstGeom prst="rect">
            <a:avLst/>
          </a:prstGeom>
          <a:noFill/>
        </p:spPr>
        <p:txBody>
          <a:bodyPr wrap="square">
            <a:spAutoFit/>
          </a:bodyPr>
          <a:lstStyle/>
          <a:p>
            <a:r>
              <a:rPr lang="en-US" sz="1400" b="1" dirty="0">
                <a:latin typeface="Century Gothic" panose="020B0502020202020204" pitchFamily="34" charset="0"/>
              </a:rPr>
              <a:t>Place feel most comfortable getting vaccinated</a:t>
            </a:r>
          </a:p>
          <a:p>
            <a:r>
              <a:rPr lang="en-US" sz="1100" b="1" i="1" dirty="0">
                <a:solidFill>
                  <a:schemeClr val="tx2"/>
                </a:solidFill>
                <a:latin typeface="Century Gothic" panose="020B0502020202020204" pitchFamily="34" charset="0"/>
              </a:rPr>
              <a:t>Among the unvaccinated and those without an appointment scheduled</a:t>
            </a:r>
          </a:p>
        </p:txBody>
      </p:sp>
      <p:sp>
        <p:nvSpPr>
          <p:cNvPr id="2" name="Title 1">
            <a:extLst>
              <a:ext uri="{FF2B5EF4-FFF2-40B4-BE49-F238E27FC236}">
                <a16:creationId xmlns:a16="http://schemas.microsoft.com/office/drawing/2014/main" id="{EB2992C6-D452-45EB-920F-173EA13EE004}"/>
              </a:ext>
            </a:extLst>
          </p:cNvPr>
          <p:cNvSpPr>
            <a:spLocks noGrp="1"/>
          </p:cNvSpPr>
          <p:nvPr>
            <p:ph type="title"/>
          </p:nvPr>
        </p:nvSpPr>
        <p:spPr>
          <a:xfrm>
            <a:off x="252334" y="529970"/>
            <a:ext cx="10172937" cy="695740"/>
          </a:xfrm>
        </p:spPr>
        <p:txBody>
          <a:bodyPr/>
          <a:lstStyle/>
          <a:p>
            <a:r>
              <a:rPr lang="en-US" dirty="0"/>
              <a:t> </a:t>
            </a:r>
          </a:p>
        </p:txBody>
      </p:sp>
      <p:sp>
        <p:nvSpPr>
          <p:cNvPr id="3" name="Slide Number Placeholder 2">
            <a:extLst>
              <a:ext uri="{FF2B5EF4-FFF2-40B4-BE49-F238E27FC236}">
                <a16:creationId xmlns:a16="http://schemas.microsoft.com/office/drawing/2014/main" id="{270FC69B-A51F-45ED-8071-D92EFCE2BC35}"/>
              </a:ext>
            </a:extLst>
          </p:cNvPr>
          <p:cNvSpPr>
            <a:spLocks noGrp="1"/>
          </p:cNvSpPr>
          <p:nvPr>
            <p:ph type="sldNum" sz="quarter" idx="11"/>
          </p:nvPr>
        </p:nvSpPr>
        <p:spPr/>
        <p:txBody>
          <a:bodyPr/>
          <a:lstStyle/>
          <a:p>
            <a:r>
              <a:rPr lang="en-ZA" dirty="0"/>
              <a:t>                                                                 </a:t>
            </a:r>
          </a:p>
          <a:p>
            <a:endParaRPr lang="en-ZA" dirty="0"/>
          </a:p>
        </p:txBody>
      </p:sp>
      <p:sp>
        <p:nvSpPr>
          <p:cNvPr id="13" name="Rectangle 12">
            <a:extLst>
              <a:ext uri="{FF2B5EF4-FFF2-40B4-BE49-F238E27FC236}">
                <a16:creationId xmlns:a16="http://schemas.microsoft.com/office/drawing/2014/main" id="{BE01EC10-6C1D-4DD5-9CB9-542B3B565262}"/>
              </a:ext>
            </a:extLst>
          </p:cNvPr>
          <p:cNvSpPr/>
          <p:nvPr/>
        </p:nvSpPr>
        <p:spPr>
          <a:xfrm>
            <a:off x="742475" y="6467246"/>
            <a:ext cx="10327602" cy="336631"/>
          </a:xfrm>
          <a:prstGeom prst="rect">
            <a:avLst/>
          </a:prstGeom>
          <a:noFill/>
        </p:spPr>
        <p:txBody>
          <a:bodyPr wrap="square" anchor="b">
            <a:spAutoFit/>
          </a:bodyPr>
          <a:lstStyle/>
          <a:p>
            <a:pPr>
              <a:lnSpc>
                <a:spcPts val="1040"/>
              </a:lnSpc>
            </a:pPr>
            <a:r>
              <a:rPr lang="en-US" sz="700" b="1" dirty="0">
                <a:solidFill>
                  <a:schemeClr val="tx1">
                    <a:lumMod val="50000"/>
                    <a:lumOff val="50000"/>
                  </a:schemeClr>
                </a:solidFill>
                <a:latin typeface="Century Gothic" panose="020B0502020202020204" pitchFamily="34" charset="0"/>
              </a:rPr>
              <a:t>Base: </a:t>
            </a:r>
            <a:r>
              <a:rPr lang="en-US" sz="700" dirty="0">
                <a:solidFill>
                  <a:schemeClr val="tx1">
                    <a:lumMod val="50000"/>
                    <a:lumOff val="50000"/>
                  </a:schemeClr>
                </a:solidFill>
                <a:latin typeface="Century Gothic" panose="020B0502020202020204" pitchFamily="34" charset="0"/>
              </a:rPr>
              <a:t>September 2021 Unvaccinated and no appointment scheduled (N=631)</a:t>
            </a:r>
          </a:p>
          <a:p>
            <a:pPr>
              <a:lnSpc>
                <a:spcPts val="1040"/>
              </a:lnSpc>
            </a:pPr>
            <a:r>
              <a:rPr lang="en-US" sz="700" b="1" dirty="0">
                <a:solidFill>
                  <a:schemeClr val="tx1">
                    <a:lumMod val="50000"/>
                    <a:lumOff val="50000"/>
                  </a:schemeClr>
                </a:solidFill>
                <a:latin typeface="Century Gothic" panose="020B0502020202020204" pitchFamily="34" charset="0"/>
              </a:rPr>
              <a:t>NEW2Q1A. </a:t>
            </a:r>
            <a:r>
              <a:rPr lang="en-US" sz="700" dirty="0">
                <a:solidFill>
                  <a:schemeClr val="tx1">
                    <a:lumMod val="50000"/>
                    <a:lumOff val="50000"/>
                  </a:schemeClr>
                </a:solidFill>
                <a:latin typeface="Century Gothic" panose="020B0502020202020204" pitchFamily="34" charset="0"/>
              </a:rPr>
              <a:t>Where would you feel most comfortable getting vaccinated? Select up to three or  select “none of these”. </a:t>
            </a:r>
          </a:p>
        </p:txBody>
      </p:sp>
      <p:sp>
        <p:nvSpPr>
          <p:cNvPr id="11" name="Title 1">
            <a:extLst>
              <a:ext uri="{FF2B5EF4-FFF2-40B4-BE49-F238E27FC236}">
                <a16:creationId xmlns:a16="http://schemas.microsoft.com/office/drawing/2014/main" id="{88D547B8-AC1F-446F-B334-3DF738A75FC1}"/>
              </a:ext>
            </a:extLst>
          </p:cNvPr>
          <p:cNvSpPr txBox="1">
            <a:spLocks/>
          </p:cNvSpPr>
          <p:nvPr/>
        </p:nvSpPr>
        <p:spPr>
          <a:xfrm>
            <a:off x="911012" y="970898"/>
            <a:ext cx="11123672" cy="861881"/>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800" b="1" dirty="0">
                <a:solidFill>
                  <a:srgbClr val="4D87A1"/>
                </a:solidFill>
                <a:latin typeface="Century Gothic" panose="020B0502020202020204" pitchFamily="34" charset="0"/>
                <a:ea typeface="+mn-ea"/>
                <a:cs typeface="+mn-cs"/>
              </a:rPr>
              <a:t>Four in ten unvaccinated say they would feel most comfortable getting vaccinated in their doctor’s office; more than two in ten would feel comfortable with vaccination in a hospital/medical facility or a pharmacy/retail location.</a:t>
            </a:r>
          </a:p>
        </p:txBody>
      </p:sp>
      <p:cxnSp>
        <p:nvCxnSpPr>
          <p:cNvPr id="14" name="Straight Connector 13">
            <a:extLst>
              <a:ext uri="{FF2B5EF4-FFF2-40B4-BE49-F238E27FC236}">
                <a16:creationId xmlns:a16="http://schemas.microsoft.com/office/drawing/2014/main" id="{101DD6BB-0DB2-4817-9963-DE0C1A3E4F5A}"/>
              </a:ext>
            </a:extLst>
          </p:cNvPr>
          <p:cNvCxnSpPr>
            <a:cxnSpLocks/>
          </p:cNvCxnSpPr>
          <p:nvPr/>
        </p:nvCxnSpPr>
        <p:spPr>
          <a:xfrm>
            <a:off x="911012" y="1892666"/>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417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4294-C483-1B45-BB18-59D7B489E68C}"/>
              </a:ext>
            </a:extLst>
          </p:cNvPr>
          <p:cNvSpPr>
            <a:spLocks noGrp="1"/>
          </p:cNvSpPr>
          <p:nvPr>
            <p:ph type="title"/>
          </p:nvPr>
        </p:nvSpPr>
        <p:spPr>
          <a:xfrm>
            <a:off x="838200" y="899161"/>
            <a:ext cx="10457689" cy="548640"/>
          </a:xfrm>
        </p:spPr>
        <p:txBody>
          <a:bodyPr/>
          <a:lstStyle/>
          <a:p>
            <a:r>
              <a:rPr lang="en-US" dirty="0">
                <a:latin typeface="Century Gothic" panose="020B0502020202020204" pitchFamily="34" charset="0"/>
              </a:rPr>
              <a:t>Summary Findings</a:t>
            </a:r>
          </a:p>
        </p:txBody>
      </p:sp>
      <p:sp>
        <p:nvSpPr>
          <p:cNvPr id="3" name="Text Placeholder 2">
            <a:extLst>
              <a:ext uri="{FF2B5EF4-FFF2-40B4-BE49-F238E27FC236}">
                <a16:creationId xmlns:a16="http://schemas.microsoft.com/office/drawing/2014/main" id="{612A2051-06BE-624F-9F69-EB9473041CE9}"/>
              </a:ext>
            </a:extLst>
          </p:cNvPr>
          <p:cNvSpPr>
            <a:spLocks noGrp="1"/>
          </p:cNvSpPr>
          <p:nvPr>
            <p:ph type="body" sz="quarter" idx="10"/>
          </p:nvPr>
        </p:nvSpPr>
        <p:spPr>
          <a:xfrm>
            <a:off x="808185" y="1662547"/>
            <a:ext cx="10517717" cy="4795307"/>
          </a:xfrm>
        </p:spPr>
        <p:txBody>
          <a:bodyPr vert="horz" lIns="91440" tIns="45720" rIns="91440" bIns="45720" rtlCol="0" anchor="t">
            <a:noAutofit/>
          </a:bodyPr>
          <a:lstStyle/>
          <a:p>
            <a:pPr marL="457200" indent="-457200">
              <a:buAutoNum type="arabicPeriod" startAt="6"/>
            </a:pPr>
            <a:r>
              <a:rPr lang="en-US" sz="1800" b="0" dirty="0">
                <a:latin typeface="Century Gothic"/>
                <a:cs typeface="Arial"/>
              </a:rPr>
              <a:t>Half of the vaccinated (who currently are employed) say their employer requires COVID-19 vaccination or weekly testing/masking, more than twice the number of unvaccinated working North Carolinians.</a:t>
            </a:r>
            <a:endParaRPr lang="en-US" sz="1800" b="0" dirty="0">
              <a:latin typeface="Century Gothic" panose="020B0502020202020204" pitchFamily="34" charset="0"/>
            </a:endParaRPr>
          </a:p>
          <a:p>
            <a:pPr marL="457200" indent="-457200">
              <a:buAutoNum type="arabicPeriod" startAt="6"/>
            </a:pPr>
            <a:r>
              <a:rPr lang="en-US" sz="1800" b="0" dirty="0">
                <a:latin typeface="Century Gothic"/>
                <a:cs typeface="Arial"/>
              </a:rPr>
              <a:t>Among the working unvaccinated who don’t currently have such a requirement:</a:t>
            </a:r>
            <a:endParaRPr lang="en-US" sz="1800" b="0" dirty="0">
              <a:latin typeface="Century Gothic" panose="020B0502020202020204" pitchFamily="34" charset="0"/>
            </a:endParaRPr>
          </a:p>
          <a:p>
            <a:pPr marL="803275" lvl="1" indent="-279400">
              <a:buClr>
                <a:schemeClr val="accent5">
                  <a:lumMod val="75000"/>
                </a:schemeClr>
              </a:buClr>
              <a:buFont typeface="Arial" panose="020B0604020202020204" pitchFamily="34" charset="0"/>
              <a:buChar char="•"/>
            </a:pPr>
            <a:r>
              <a:rPr lang="en-US" sz="1800" b="0" dirty="0">
                <a:solidFill>
                  <a:srgbClr val="4D87A1"/>
                </a:solidFill>
                <a:latin typeface="Century Gothic"/>
                <a:cs typeface="Arial"/>
              </a:rPr>
              <a:t>17% say they would get vaccinated if their employer required vaccination/testing.</a:t>
            </a:r>
            <a:endParaRPr lang="en-US" sz="1800" b="0" dirty="0">
              <a:solidFill>
                <a:srgbClr val="4D87A1"/>
              </a:solidFill>
              <a:latin typeface="Century Gothic" panose="020B0502020202020204" pitchFamily="34" charset="0"/>
            </a:endParaRPr>
          </a:p>
          <a:p>
            <a:pPr marL="803275" lvl="1" indent="-279400">
              <a:buClr>
                <a:schemeClr val="accent5">
                  <a:lumMod val="75000"/>
                </a:schemeClr>
              </a:buClr>
              <a:buFont typeface="Arial" panose="020B0604020202020204" pitchFamily="34" charset="0"/>
              <a:buChar char="•"/>
            </a:pPr>
            <a:r>
              <a:rPr lang="en-US" sz="1800" b="0" dirty="0">
                <a:solidFill>
                  <a:srgbClr val="4D87A1"/>
                </a:solidFill>
                <a:latin typeface="Century Gothic"/>
                <a:cs typeface="Arial"/>
              </a:rPr>
              <a:t>42% would submit to the weekly testing.</a:t>
            </a:r>
            <a:endParaRPr lang="en-US" sz="1800" b="0" dirty="0">
              <a:solidFill>
                <a:srgbClr val="4D87A1"/>
              </a:solidFill>
              <a:latin typeface="Century Gothic" panose="020B0502020202020204" pitchFamily="34" charset="0"/>
            </a:endParaRPr>
          </a:p>
          <a:p>
            <a:pPr marL="803275" lvl="1" indent="-279400">
              <a:buClr>
                <a:schemeClr val="accent5">
                  <a:lumMod val="75000"/>
                </a:schemeClr>
              </a:buClr>
              <a:buFont typeface="Arial" panose="020B0604020202020204" pitchFamily="34" charset="0"/>
              <a:buChar char="•"/>
            </a:pPr>
            <a:r>
              <a:rPr lang="en-US" sz="1800" b="0" dirty="0">
                <a:solidFill>
                  <a:srgbClr val="4D87A1"/>
                </a:solidFill>
                <a:latin typeface="Century Gothic"/>
                <a:cs typeface="Arial"/>
              </a:rPr>
              <a:t>40% say they would seek a new job.</a:t>
            </a:r>
            <a:endParaRPr lang="en-US" sz="1800" b="0" dirty="0">
              <a:solidFill>
                <a:srgbClr val="4D87A1"/>
              </a:solidFill>
              <a:latin typeface="Century Gothic" panose="020B0502020202020204" pitchFamily="34" charset="0"/>
            </a:endParaRPr>
          </a:p>
          <a:p>
            <a:pPr marL="457200" indent="-457200">
              <a:buAutoNum type="arabicPeriod" startAt="8"/>
            </a:pPr>
            <a:r>
              <a:rPr lang="en-US" sz="1800" b="0" dirty="0">
                <a:latin typeface="Century Gothic"/>
                <a:cs typeface="Arial"/>
              </a:rPr>
              <a:t>One in five unvaccinated North Carolinians reports having had some pressure from family and friends not to get vaccinated.</a:t>
            </a:r>
          </a:p>
          <a:p>
            <a:pPr marL="457200" indent="-457200">
              <a:buAutoNum type="arabicPeriod" startAt="8"/>
            </a:pPr>
            <a:r>
              <a:rPr lang="en-US" sz="1800" b="0" dirty="0">
                <a:latin typeface="Century Gothic"/>
                <a:cs typeface="Arial"/>
              </a:rPr>
              <a:t>Twice as many of the unvaccinated (73%) say needing a booster makes them worry that the vaccine is less effective than do the vaccinated (37%).</a:t>
            </a:r>
            <a:endParaRPr lang="en-US" sz="1800" b="0" dirty="0">
              <a:latin typeface="Century Gothic" panose="020B0502020202020204" pitchFamily="34" charset="0"/>
            </a:endParaRPr>
          </a:p>
          <a:p>
            <a:pPr marL="457200" indent="-457200">
              <a:buFont typeface="Arial"/>
              <a:buAutoNum type="arabicPeriod" startAt="8"/>
              <a:tabLst>
                <a:tab pos="230188" algn="l"/>
              </a:tabLst>
            </a:pPr>
            <a:r>
              <a:rPr lang="en-US" sz="1800" b="0" dirty="0">
                <a:latin typeface="Century Gothic"/>
                <a:cs typeface="Arial"/>
              </a:rPr>
              <a:t>Six in ten vaccinated North Carolinians say they are likely to get a booster when it is available to them, the number is much higher among those vaccinated earliest.</a:t>
            </a:r>
            <a:endParaRPr lang="en-US" sz="1800" b="0" dirty="0">
              <a:highlight>
                <a:srgbClr val="FFFF00"/>
              </a:highlight>
              <a:latin typeface="Century Gothic" panose="020B0502020202020204" pitchFamily="34" charset="0"/>
            </a:endParaRPr>
          </a:p>
          <a:p>
            <a:pPr marL="342900" indent="-342900">
              <a:buAutoNum type="arabicPeriod" startAt="8"/>
            </a:pPr>
            <a:endParaRPr lang="en-US" sz="1800" b="0" dirty="0">
              <a:latin typeface="Century Gothic" panose="020B0502020202020204" pitchFamily="34" charset="0"/>
            </a:endParaRPr>
          </a:p>
          <a:p>
            <a:pPr marL="0" indent="0"/>
            <a:endParaRPr lang="en-US" sz="1800" b="0" dirty="0"/>
          </a:p>
        </p:txBody>
      </p:sp>
    </p:spTree>
    <p:extLst>
      <p:ext uri="{BB962C8B-B14F-4D97-AF65-F5344CB8AC3E}">
        <p14:creationId xmlns:p14="http://schemas.microsoft.com/office/powerpoint/2010/main" val="1694621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98331D7-264F-415D-A761-67122DE6A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78658" y="-879229"/>
            <a:ext cx="13886733" cy="7898876"/>
          </a:xfrm>
        </p:spPr>
      </p:pic>
      <p:sp>
        <p:nvSpPr>
          <p:cNvPr id="4" name="Rectangle 3">
            <a:extLst>
              <a:ext uri="{FF2B5EF4-FFF2-40B4-BE49-F238E27FC236}">
                <a16:creationId xmlns:a16="http://schemas.microsoft.com/office/drawing/2014/main" id="{36BB4765-58FD-B249-A41B-42F80C34F9F4}"/>
              </a:ext>
            </a:extLst>
          </p:cNvPr>
          <p:cNvSpPr/>
          <p:nvPr/>
        </p:nvSpPr>
        <p:spPr>
          <a:xfrm>
            <a:off x="66675" y="3476347"/>
            <a:ext cx="8567451" cy="1107996"/>
          </a:xfrm>
          <a:prstGeom prst="rect">
            <a:avLst/>
          </a:prstGeom>
          <a:solidFill>
            <a:srgbClr val="467233"/>
          </a:solidFill>
        </p:spPr>
        <p:txBody>
          <a:bodyPr wrap="square" lIns="274320" tIns="274320" rIns="274320" bIns="274320">
            <a:spAutoFit/>
          </a:bodyPr>
          <a:lstStyle/>
          <a:p>
            <a:r>
              <a:rPr lang="en-US" sz="3600" dirty="0">
                <a:solidFill>
                  <a:srgbClr val="FFFFFF"/>
                </a:solidFill>
                <a:latin typeface="Century Gothic" panose="020B0502020202020204" pitchFamily="34" charset="0"/>
                <a:ea typeface="Arial"/>
                <a:cs typeface="Arial"/>
                <a:sym typeface="Helvetica Neue" pitchFamily="-109" charset="0"/>
              </a:rPr>
              <a:t>Appendix: Respondent Profile</a:t>
            </a:r>
          </a:p>
        </p:txBody>
      </p:sp>
    </p:spTree>
    <p:extLst>
      <p:ext uri="{BB962C8B-B14F-4D97-AF65-F5344CB8AC3E}">
        <p14:creationId xmlns:p14="http://schemas.microsoft.com/office/powerpoint/2010/main" val="207667469"/>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092AC4DD-522F-48BC-8789-692AC6533CDE}"/>
              </a:ext>
            </a:extLst>
          </p:cNvPr>
          <p:cNvGraphicFramePr>
            <a:graphicFrameLocks noGrp="1"/>
          </p:cNvGraphicFramePr>
          <p:nvPr/>
        </p:nvGraphicFramePr>
        <p:xfrm>
          <a:off x="4920877" y="2616638"/>
          <a:ext cx="2602809" cy="3861898"/>
        </p:xfrm>
        <a:graphic>
          <a:graphicData uri="http://schemas.openxmlformats.org/drawingml/2006/table">
            <a:tbl>
              <a:tblPr>
                <a:tableStyleId>{5C22544A-7EE6-4342-B048-85BDC9FD1C3A}</a:tableStyleId>
              </a:tblPr>
              <a:tblGrid>
                <a:gridCol w="1983981">
                  <a:extLst>
                    <a:ext uri="{9D8B030D-6E8A-4147-A177-3AD203B41FA5}">
                      <a16:colId xmlns:a16="http://schemas.microsoft.com/office/drawing/2014/main" val="20000"/>
                    </a:ext>
                  </a:extLst>
                </a:gridCol>
                <a:gridCol w="618828">
                  <a:extLst>
                    <a:ext uri="{9D8B030D-6E8A-4147-A177-3AD203B41FA5}">
                      <a16:colId xmlns:a16="http://schemas.microsoft.com/office/drawing/2014/main" val="427726827"/>
                    </a:ext>
                  </a:extLst>
                </a:gridCol>
              </a:tblGrid>
              <a:tr h="492113">
                <a:tc>
                  <a:txBody>
                    <a:bodyPr/>
                    <a:lstStyle/>
                    <a:p>
                      <a:pPr algn="l" rtl="0" fontAlgn="ctr"/>
                      <a:r>
                        <a:rPr lang="en-US" sz="1100" b="1" i="0" u="none" strike="noStrike" dirty="0">
                          <a:solidFill>
                            <a:srgbClr val="E57300"/>
                          </a:solidFill>
                          <a:effectLst/>
                          <a:latin typeface="Century Gothic" panose="020B0502020202020204" pitchFamily="34" charset="0"/>
                        </a:rPr>
                        <a:t>Rural, Urban, Suburban</a:t>
                      </a:r>
                    </a:p>
                  </a:txBody>
                  <a:tcPr marL="12321" marR="12321" marT="35482" marB="35482" anchor="ctr">
                    <a:lnB w="9525" cap="flat" cmpd="sng" algn="ctr">
                      <a:noFill/>
                      <a:prstDash val="solid"/>
                      <a:round/>
                      <a:headEnd type="none" w="med" len="med"/>
                      <a:tailEnd type="none" w="med" len="med"/>
                    </a:lnB>
                    <a:noFill/>
                  </a:tcPr>
                </a:tc>
                <a:tc>
                  <a:txBody>
                    <a:bodyPr/>
                    <a:lstStyle/>
                    <a:p>
                      <a:pPr algn="l" rtl="0" fontAlgn="b"/>
                      <a:endParaRPr lang="en-US" sz="1100" b="0" i="0" u="none" strike="noStrike" dirty="0">
                        <a:solidFill>
                          <a:schemeClr val="tx1"/>
                        </a:solidFill>
                        <a:effectLst/>
                        <a:latin typeface="Century Gothic" panose="020B0502020202020204" pitchFamily="34" charset="0"/>
                      </a:endParaRPr>
                    </a:p>
                  </a:txBody>
                  <a:tcPr marL="12321" marR="12321" marT="35482" marB="35482" anchor="ctr">
                    <a:lnB w="9525"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220182">
                <a:tc>
                  <a:txBody>
                    <a:bodyPr/>
                    <a:lstStyle/>
                    <a:p>
                      <a:pPr algn="l" fontAlgn="b"/>
                      <a:r>
                        <a:rPr lang="en-US" sz="1100" b="0" i="0" u="none" strike="noStrike" dirty="0">
                          <a:solidFill>
                            <a:srgbClr val="000000"/>
                          </a:solidFill>
                          <a:effectLst/>
                          <a:latin typeface="Century Gothic" panose="020B0502020202020204" pitchFamily="34" charset="0"/>
                        </a:rPr>
                        <a:t>Rural</a:t>
                      </a:r>
                    </a:p>
                  </a:txBody>
                  <a:tcPr marL="9525" marR="9525" marT="9525" marB="0"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41%</a:t>
                      </a:r>
                    </a:p>
                  </a:txBody>
                  <a:tcPr marL="9525" marR="9525" marT="9525" marB="0"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220182">
                <a:tc>
                  <a:txBody>
                    <a:bodyPr/>
                    <a:lstStyle/>
                    <a:p>
                      <a:pPr algn="l" fontAlgn="b"/>
                      <a:r>
                        <a:rPr lang="en-US" sz="1100" b="0" i="0" u="none" strike="noStrike" dirty="0">
                          <a:solidFill>
                            <a:srgbClr val="000000"/>
                          </a:solidFill>
                          <a:effectLst/>
                          <a:latin typeface="Century Gothic" panose="020B0502020202020204" pitchFamily="34" charset="0"/>
                        </a:rPr>
                        <a:t>Suburban</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24%</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31061404"/>
                  </a:ext>
                </a:extLst>
              </a:tr>
              <a:tr h="220182">
                <a:tc>
                  <a:txBody>
                    <a:bodyPr/>
                    <a:lstStyle/>
                    <a:p>
                      <a:pPr algn="l" fontAlgn="b"/>
                      <a:r>
                        <a:rPr lang="en-US" sz="1100" b="0" i="0" u="none" strike="noStrike" dirty="0">
                          <a:solidFill>
                            <a:srgbClr val="000000"/>
                          </a:solidFill>
                          <a:effectLst/>
                          <a:latin typeface="Century Gothic" panose="020B0502020202020204" pitchFamily="34" charset="0"/>
                        </a:rPr>
                        <a:t>Urban</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34%</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71119361"/>
                  </a:ext>
                </a:extLst>
              </a:tr>
              <a:tr h="220182">
                <a:tc>
                  <a:txBody>
                    <a:bodyPr/>
                    <a:lstStyle/>
                    <a:p>
                      <a:pPr algn="l" fontAlgn="b"/>
                      <a:r>
                        <a:rPr lang="en-US" sz="1100" b="0" i="0" u="none" strike="noStrike" dirty="0">
                          <a:solidFill>
                            <a:srgbClr val="000000"/>
                          </a:solidFill>
                          <a:effectLst/>
                          <a:latin typeface="Century Gothic" panose="020B0502020202020204" pitchFamily="34" charset="0"/>
                        </a:rPr>
                        <a:t>Unable to classify</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95411496"/>
                  </a:ext>
                </a:extLst>
              </a:tr>
              <a:tr h="513438">
                <a:tc>
                  <a:txBody>
                    <a:bodyPr/>
                    <a:lstStyle/>
                    <a:p>
                      <a:pPr algn="l" rtl="0" fontAlgn="ctr"/>
                      <a:r>
                        <a:rPr lang="en-US" sz="1100" b="1" i="0" u="none" strike="noStrike" dirty="0">
                          <a:solidFill>
                            <a:srgbClr val="E57300"/>
                          </a:solidFill>
                          <a:effectLst/>
                          <a:latin typeface="Century Gothic" panose="020B0502020202020204" pitchFamily="34" charset="0"/>
                        </a:rPr>
                        <a:t>Region</a:t>
                      </a:r>
                    </a:p>
                  </a:txBody>
                  <a:tcPr marL="12321" marR="12321" marT="35482" marB="35482" anchor="ct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l" rtl="0" fontAlgn="b"/>
                      <a:endParaRPr lang="en-US" sz="1100" b="0" i="0" u="none" strike="noStrike" dirty="0">
                        <a:solidFill>
                          <a:srgbClr val="7A9610"/>
                        </a:solidFill>
                        <a:effectLst/>
                        <a:latin typeface="Century Gothic" panose="020B0502020202020204" pitchFamily="34" charset="0"/>
                      </a:endParaRPr>
                    </a:p>
                  </a:txBody>
                  <a:tcPr marL="12321" marR="12321" marT="35482" marB="35482" anchor="ct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18"/>
                  </a:ext>
                </a:extLst>
              </a:tr>
              <a:tr h="218724">
                <a:tc>
                  <a:txBody>
                    <a:bodyPr/>
                    <a:lstStyle/>
                    <a:p>
                      <a:pPr algn="l" fontAlgn="b"/>
                      <a:r>
                        <a:rPr lang="en-US" sz="1100" b="0" i="0" u="none" strike="noStrike" kern="1200" dirty="0">
                          <a:solidFill>
                            <a:srgbClr val="000000"/>
                          </a:solidFill>
                          <a:effectLst/>
                          <a:latin typeface="Century Gothic" panose="020B0502020202020204" pitchFamily="34" charset="0"/>
                          <a:ea typeface="+mn-ea"/>
                          <a:cs typeface="+mn-cs"/>
                        </a:rPr>
                        <a:t>North Central</a:t>
                      </a:r>
                    </a:p>
                  </a:txBody>
                  <a:tcPr marL="9525" marR="9525" marT="9525" marB="0"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kern="1200" dirty="0">
                          <a:solidFill>
                            <a:srgbClr val="000000"/>
                          </a:solidFill>
                          <a:effectLst/>
                          <a:latin typeface="Century Gothic" panose="020B0502020202020204" pitchFamily="34" charset="0"/>
                          <a:ea typeface="+mn-ea"/>
                          <a:cs typeface="+mn-cs"/>
                        </a:rPr>
                        <a:t>24%</a:t>
                      </a:r>
                    </a:p>
                  </a:txBody>
                  <a:tcPr marL="9525" marR="9525" marT="9525" marB="0"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9"/>
                  </a:ext>
                </a:extLst>
              </a:tr>
              <a:tr h="220182">
                <a:tc>
                  <a:txBody>
                    <a:bodyPr/>
                    <a:lstStyle/>
                    <a:p>
                      <a:pPr algn="l" fontAlgn="b"/>
                      <a:r>
                        <a:rPr lang="en-US" sz="1100" b="0" i="0" u="none" strike="noStrike" kern="1200" dirty="0">
                          <a:solidFill>
                            <a:srgbClr val="000000"/>
                          </a:solidFill>
                          <a:effectLst/>
                          <a:latin typeface="Century Gothic" panose="020B0502020202020204" pitchFamily="34" charset="0"/>
                          <a:ea typeface="+mn-ea"/>
                          <a:cs typeface="+mn-cs"/>
                        </a:rPr>
                        <a:t>Northeast</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kern="1200" dirty="0">
                          <a:solidFill>
                            <a:srgbClr val="000000"/>
                          </a:solidFill>
                          <a:effectLst/>
                          <a:latin typeface="Century Gothic" panose="020B0502020202020204" pitchFamily="34" charset="0"/>
                          <a:ea typeface="+mn-ea"/>
                          <a:cs typeface="+mn-cs"/>
                        </a:rPr>
                        <a:t>5%</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89079727"/>
                  </a:ext>
                </a:extLst>
              </a:tr>
              <a:tr h="220182">
                <a:tc>
                  <a:txBody>
                    <a:bodyPr/>
                    <a:lstStyle/>
                    <a:p>
                      <a:pPr algn="l" fontAlgn="b"/>
                      <a:r>
                        <a:rPr lang="en-US" sz="1100" b="0" i="0" u="none" strike="noStrike" kern="1200" dirty="0">
                          <a:solidFill>
                            <a:srgbClr val="000000"/>
                          </a:solidFill>
                          <a:effectLst/>
                          <a:latin typeface="Century Gothic" panose="020B0502020202020204" pitchFamily="34" charset="0"/>
                          <a:ea typeface="+mn-ea"/>
                          <a:cs typeface="+mn-cs"/>
                        </a:rPr>
                        <a:t>Northwest</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kern="1200" dirty="0">
                          <a:solidFill>
                            <a:srgbClr val="000000"/>
                          </a:solidFill>
                          <a:effectLst/>
                          <a:latin typeface="Century Gothic" panose="020B0502020202020204" pitchFamily="34" charset="0"/>
                          <a:ea typeface="+mn-ea"/>
                          <a:cs typeface="+mn-cs"/>
                        </a:rPr>
                        <a:t>6%</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05493291"/>
                  </a:ext>
                </a:extLst>
              </a:tr>
              <a:tr h="220182">
                <a:tc>
                  <a:txBody>
                    <a:bodyPr/>
                    <a:lstStyle/>
                    <a:p>
                      <a:pPr algn="l" fontAlgn="b"/>
                      <a:r>
                        <a:rPr lang="en-US" sz="1100" b="0" i="0" u="none" strike="noStrike" kern="1200" dirty="0">
                          <a:solidFill>
                            <a:srgbClr val="000000"/>
                          </a:solidFill>
                          <a:effectLst/>
                          <a:latin typeface="Century Gothic" panose="020B0502020202020204" pitchFamily="34" charset="0"/>
                          <a:ea typeface="+mn-ea"/>
                          <a:cs typeface="+mn-cs"/>
                        </a:rPr>
                        <a:t>Piedmont-Triad</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kern="1200" dirty="0">
                          <a:solidFill>
                            <a:srgbClr val="000000"/>
                          </a:solidFill>
                          <a:effectLst/>
                          <a:latin typeface="Century Gothic" panose="020B0502020202020204" pitchFamily="34" charset="0"/>
                          <a:ea typeface="+mn-ea"/>
                          <a:cs typeface="+mn-cs"/>
                        </a:rPr>
                        <a:t>16%</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63145951"/>
                  </a:ext>
                </a:extLst>
              </a:tr>
              <a:tr h="220182">
                <a:tc>
                  <a:txBody>
                    <a:bodyPr/>
                    <a:lstStyle/>
                    <a:p>
                      <a:pPr algn="l" fontAlgn="b"/>
                      <a:r>
                        <a:rPr lang="en-US" sz="1100" b="0" i="0" u="none" strike="noStrike" kern="1200" dirty="0">
                          <a:solidFill>
                            <a:srgbClr val="000000"/>
                          </a:solidFill>
                          <a:effectLst/>
                          <a:latin typeface="Century Gothic" panose="020B0502020202020204" pitchFamily="34" charset="0"/>
                          <a:ea typeface="+mn-ea"/>
                          <a:cs typeface="+mn-cs"/>
                        </a:rPr>
                        <a:t>Southeast</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kern="1200" dirty="0">
                          <a:solidFill>
                            <a:srgbClr val="000000"/>
                          </a:solidFill>
                          <a:effectLst/>
                          <a:latin typeface="Century Gothic" panose="020B0502020202020204" pitchFamily="34" charset="0"/>
                          <a:ea typeface="+mn-ea"/>
                          <a:cs typeface="+mn-cs"/>
                        </a:rPr>
                        <a:t>11%</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58587237"/>
                  </a:ext>
                </a:extLst>
              </a:tr>
              <a:tr h="220182">
                <a:tc>
                  <a:txBody>
                    <a:bodyPr/>
                    <a:lstStyle/>
                    <a:p>
                      <a:pPr algn="l" fontAlgn="b"/>
                      <a:r>
                        <a:rPr lang="en-US" sz="1100" b="0" i="0" u="none" strike="noStrike" kern="1200" dirty="0">
                          <a:solidFill>
                            <a:srgbClr val="000000"/>
                          </a:solidFill>
                          <a:effectLst/>
                          <a:latin typeface="Century Gothic" panose="020B0502020202020204" pitchFamily="34" charset="0"/>
                          <a:ea typeface="+mn-ea"/>
                          <a:cs typeface="+mn-cs"/>
                        </a:rPr>
                        <a:t>Sandhills</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kern="1200" dirty="0">
                          <a:solidFill>
                            <a:srgbClr val="000000"/>
                          </a:solidFill>
                          <a:effectLst/>
                          <a:latin typeface="Century Gothic" panose="020B0502020202020204" pitchFamily="34" charset="0"/>
                          <a:ea typeface="+mn-ea"/>
                          <a:cs typeface="+mn-cs"/>
                        </a:rPr>
                        <a:t>9%</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1280363"/>
                  </a:ext>
                </a:extLst>
              </a:tr>
              <a:tr h="220182">
                <a:tc>
                  <a:txBody>
                    <a:bodyPr/>
                    <a:lstStyle/>
                    <a:p>
                      <a:pPr algn="l" fontAlgn="b"/>
                      <a:r>
                        <a:rPr lang="en-US" sz="1100" b="0" i="0" u="none" strike="noStrike" kern="1200" dirty="0">
                          <a:solidFill>
                            <a:srgbClr val="000000"/>
                          </a:solidFill>
                          <a:effectLst/>
                          <a:latin typeface="Century Gothic" panose="020B0502020202020204" pitchFamily="34" charset="0"/>
                          <a:ea typeface="+mn-ea"/>
                          <a:cs typeface="+mn-cs"/>
                        </a:rPr>
                        <a:t>Southwest</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kern="1200" dirty="0">
                          <a:solidFill>
                            <a:srgbClr val="000000"/>
                          </a:solidFill>
                          <a:effectLst/>
                          <a:latin typeface="Century Gothic" panose="020B0502020202020204" pitchFamily="34" charset="0"/>
                          <a:ea typeface="+mn-ea"/>
                          <a:cs typeface="+mn-cs"/>
                        </a:rPr>
                        <a:t>22%</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82308471"/>
                  </a:ext>
                </a:extLst>
              </a:tr>
              <a:tr h="220182">
                <a:tc>
                  <a:txBody>
                    <a:bodyPr/>
                    <a:lstStyle/>
                    <a:p>
                      <a:pPr algn="l" fontAlgn="b"/>
                      <a:r>
                        <a:rPr lang="en-US" sz="1100" b="0" i="0" u="none" strike="noStrike" kern="1200" dirty="0">
                          <a:solidFill>
                            <a:srgbClr val="000000"/>
                          </a:solidFill>
                          <a:effectLst/>
                          <a:latin typeface="Century Gothic" panose="020B0502020202020204" pitchFamily="34" charset="0"/>
                          <a:ea typeface="+mn-ea"/>
                          <a:cs typeface="+mn-cs"/>
                        </a:rPr>
                        <a:t>Western</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kern="1200" dirty="0">
                          <a:solidFill>
                            <a:srgbClr val="000000"/>
                          </a:solidFill>
                          <a:effectLst/>
                          <a:latin typeface="Century Gothic" panose="020B0502020202020204" pitchFamily="34" charset="0"/>
                          <a:ea typeface="+mn-ea"/>
                          <a:cs typeface="+mn-cs"/>
                        </a:rPr>
                        <a:t>6%</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4232008"/>
                  </a:ext>
                </a:extLst>
              </a:tr>
              <a:tr h="215621">
                <a:tc>
                  <a:txBody>
                    <a:bodyPr/>
                    <a:lstStyle/>
                    <a:p>
                      <a:pPr algn="l" fontAlgn="b"/>
                      <a:r>
                        <a:rPr lang="en-US" sz="1100" b="0" i="0" u="none" strike="noStrike" kern="1200" dirty="0">
                          <a:solidFill>
                            <a:srgbClr val="000000"/>
                          </a:solidFill>
                          <a:effectLst/>
                          <a:latin typeface="Century Gothic" panose="020B0502020202020204" pitchFamily="34" charset="0"/>
                          <a:ea typeface="+mn-ea"/>
                          <a:cs typeface="+mn-cs"/>
                        </a:rPr>
                        <a:t>Unable to classify</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kern="1200" dirty="0">
                          <a:solidFill>
                            <a:srgbClr val="000000"/>
                          </a:solidFill>
                          <a:effectLst/>
                          <a:latin typeface="Century Gothic" panose="020B0502020202020204" pitchFamily="34" charset="0"/>
                          <a:ea typeface="+mn-ea"/>
                          <a:cs typeface="+mn-cs"/>
                        </a:rPr>
                        <a:t>1%</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21"/>
                  </a:ext>
                </a:extLst>
              </a:tr>
            </a:tbl>
          </a:graphicData>
        </a:graphic>
      </p:graphicFrame>
      <p:sp>
        <p:nvSpPr>
          <p:cNvPr id="30" name="Title 1">
            <a:extLst>
              <a:ext uri="{FF2B5EF4-FFF2-40B4-BE49-F238E27FC236}">
                <a16:creationId xmlns:a16="http://schemas.microsoft.com/office/drawing/2014/main" id="{8BFAAC64-4F68-7548-8E7E-6F4F9A03D562}"/>
              </a:ext>
            </a:extLst>
          </p:cNvPr>
          <p:cNvSpPr txBox="1">
            <a:spLocks/>
          </p:cNvSpPr>
          <p:nvPr/>
        </p:nvSpPr>
        <p:spPr>
          <a:xfrm>
            <a:off x="915505" y="994527"/>
            <a:ext cx="6299407" cy="635099"/>
          </a:xfrm>
          <a:prstGeom prst="rect">
            <a:avLst/>
          </a:prstGeom>
          <a:ln>
            <a:solidFill>
              <a:schemeClr val="bg1"/>
            </a:solidFill>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E57300"/>
                </a:solidFill>
                <a:effectLst/>
                <a:uLnTx/>
                <a:uFillTx/>
                <a:latin typeface="Century Gothic" panose="020B0502020202020204" pitchFamily="34" charset="0"/>
                <a:ea typeface="+mj-ea"/>
                <a:cs typeface="+mj-cs"/>
              </a:rPr>
              <a:t>Wave 3 September 2021: Respondent Profile</a:t>
            </a:r>
          </a:p>
        </p:txBody>
      </p:sp>
      <p:graphicFrame>
        <p:nvGraphicFramePr>
          <p:cNvPr id="39" name="Table 38">
            <a:extLst>
              <a:ext uri="{FF2B5EF4-FFF2-40B4-BE49-F238E27FC236}">
                <a16:creationId xmlns:a16="http://schemas.microsoft.com/office/drawing/2014/main" id="{922E6D9C-A948-7145-8E23-6A6B42769DA4}"/>
              </a:ext>
            </a:extLst>
          </p:cNvPr>
          <p:cNvGraphicFramePr>
            <a:graphicFrameLocks noGrp="1"/>
          </p:cNvGraphicFramePr>
          <p:nvPr/>
        </p:nvGraphicFramePr>
        <p:xfrm>
          <a:off x="955820" y="1892808"/>
          <a:ext cx="3356466" cy="4585734"/>
        </p:xfrm>
        <a:graphic>
          <a:graphicData uri="http://schemas.openxmlformats.org/drawingml/2006/table">
            <a:tbl>
              <a:tblPr>
                <a:tableStyleId>{5C22544A-7EE6-4342-B048-85BDC9FD1C3A}</a:tableStyleId>
              </a:tblPr>
              <a:tblGrid>
                <a:gridCol w="2793220">
                  <a:extLst>
                    <a:ext uri="{9D8B030D-6E8A-4147-A177-3AD203B41FA5}">
                      <a16:colId xmlns:a16="http://schemas.microsoft.com/office/drawing/2014/main" val="20000"/>
                    </a:ext>
                  </a:extLst>
                </a:gridCol>
                <a:gridCol w="563246">
                  <a:extLst>
                    <a:ext uri="{9D8B030D-6E8A-4147-A177-3AD203B41FA5}">
                      <a16:colId xmlns:a16="http://schemas.microsoft.com/office/drawing/2014/main" val="427726827"/>
                    </a:ext>
                  </a:extLst>
                </a:gridCol>
              </a:tblGrid>
              <a:tr h="264078">
                <a:tc>
                  <a:txBody>
                    <a:bodyPr/>
                    <a:lstStyle/>
                    <a:p>
                      <a:pPr algn="l" rtl="0" fontAlgn="ctr"/>
                      <a:r>
                        <a:rPr lang="en-US" sz="1100" b="1" i="0" u="none" strike="noStrike" dirty="0">
                          <a:solidFill>
                            <a:srgbClr val="E57300"/>
                          </a:solidFill>
                          <a:effectLst/>
                          <a:latin typeface="Century Gothic" panose="020B0502020202020204" pitchFamily="34" charset="0"/>
                        </a:rPr>
                        <a:t>Gender</a:t>
                      </a:r>
                    </a:p>
                  </a:txBody>
                  <a:tcPr marL="12321" marR="12321" marT="35482" marB="35482" anchor="ctr">
                    <a:lnB w="9525" cap="flat" cmpd="sng" algn="ctr">
                      <a:noFill/>
                      <a:prstDash val="solid"/>
                      <a:round/>
                      <a:headEnd type="none" w="med" len="med"/>
                      <a:tailEnd type="none" w="med" len="med"/>
                    </a:lnB>
                    <a:noFill/>
                  </a:tcPr>
                </a:tc>
                <a:tc>
                  <a:txBody>
                    <a:bodyPr/>
                    <a:lstStyle/>
                    <a:p>
                      <a:pPr algn="l" rtl="0" fontAlgn="b"/>
                      <a:endParaRPr lang="en-US" sz="1100" b="0" i="0" u="none" strike="noStrike" dirty="0">
                        <a:solidFill>
                          <a:schemeClr val="tx1"/>
                        </a:solidFill>
                        <a:effectLst/>
                        <a:latin typeface="Century Gothic" panose="020B0502020202020204" pitchFamily="34" charset="0"/>
                      </a:endParaRPr>
                    </a:p>
                  </a:txBody>
                  <a:tcPr marL="12321" marR="12321" marT="35482" marB="35482" anchor="ctr">
                    <a:lnB w="9525"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196079">
                <a:tc>
                  <a:txBody>
                    <a:bodyPr/>
                    <a:lstStyle/>
                    <a:p>
                      <a:pPr algn="l" fontAlgn="b"/>
                      <a:r>
                        <a:rPr lang="en-US" sz="1100" b="0" i="0" u="none" strike="noStrike" dirty="0">
                          <a:solidFill>
                            <a:srgbClr val="000000"/>
                          </a:solidFill>
                          <a:effectLst/>
                          <a:latin typeface="Century Gothic" panose="020B0502020202020204" pitchFamily="34" charset="0"/>
                        </a:rPr>
                        <a:t>Male</a:t>
                      </a:r>
                    </a:p>
                  </a:txBody>
                  <a:tcPr marL="9525" marR="9525" marT="9525" marB="0"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47%</a:t>
                      </a:r>
                    </a:p>
                  </a:txBody>
                  <a:tcPr marL="9525" marR="9525" marT="9525" marB="0"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196079">
                <a:tc>
                  <a:txBody>
                    <a:bodyPr/>
                    <a:lstStyle/>
                    <a:p>
                      <a:pPr algn="l" fontAlgn="b"/>
                      <a:r>
                        <a:rPr lang="en-US" sz="1100" b="0" i="0" u="none" strike="noStrike" dirty="0">
                          <a:solidFill>
                            <a:srgbClr val="000000"/>
                          </a:solidFill>
                          <a:effectLst/>
                          <a:latin typeface="Century Gothic" panose="020B0502020202020204" pitchFamily="34" charset="0"/>
                        </a:rPr>
                        <a:t>Female</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52%</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31061404"/>
                  </a:ext>
                </a:extLst>
              </a:tr>
              <a:tr h="196079">
                <a:tc>
                  <a:txBody>
                    <a:bodyPr/>
                    <a:lstStyle/>
                    <a:p>
                      <a:pPr algn="l" fontAlgn="b"/>
                      <a:r>
                        <a:rPr lang="en-US" sz="1100" b="0" i="0" u="none" strike="noStrike" dirty="0">
                          <a:solidFill>
                            <a:srgbClr val="000000"/>
                          </a:solidFill>
                          <a:effectLst/>
                          <a:latin typeface="Century Gothic" panose="020B0502020202020204" pitchFamily="34" charset="0"/>
                        </a:rPr>
                        <a:t>Gender variant/Non-binary</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71119361"/>
                  </a:ext>
                </a:extLst>
              </a:tr>
              <a:tr h="196079">
                <a:tc>
                  <a:txBody>
                    <a:bodyPr/>
                    <a:lstStyle/>
                    <a:p>
                      <a:pPr algn="l" fontAlgn="b"/>
                      <a:r>
                        <a:rPr lang="en-US" sz="1100" b="0" i="0" u="none" strike="noStrike" dirty="0">
                          <a:solidFill>
                            <a:srgbClr val="000000"/>
                          </a:solidFill>
                          <a:effectLst/>
                          <a:latin typeface="Century Gothic" panose="020B0502020202020204" pitchFamily="34" charset="0"/>
                        </a:rPr>
                        <a:t>Transgender MTF</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&lt;1%</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41995720"/>
                  </a:ext>
                </a:extLst>
              </a:tr>
              <a:tr h="196079">
                <a:tc>
                  <a:txBody>
                    <a:bodyPr/>
                    <a:lstStyle/>
                    <a:p>
                      <a:pPr algn="l" fontAlgn="b"/>
                      <a:r>
                        <a:rPr lang="en-US" sz="1100" b="0" i="0" u="none" strike="noStrike" dirty="0">
                          <a:solidFill>
                            <a:srgbClr val="000000"/>
                          </a:solidFill>
                          <a:effectLst/>
                          <a:latin typeface="Century Gothic" panose="020B0502020202020204" pitchFamily="34" charset="0"/>
                        </a:rPr>
                        <a:t>Transgender FTM</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&lt;1%</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79522133"/>
                  </a:ext>
                </a:extLst>
              </a:tr>
              <a:tr h="196079">
                <a:tc>
                  <a:txBody>
                    <a:bodyPr/>
                    <a:lstStyle/>
                    <a:p>
                      <a:pPr algn="l" fontAlgn="b"/>
                      <a:r>
                        <a:rPr lang="en-US" sz="1100" b="0" i="0" u="none" strike="noStrike" dirty="0">
                          <a:solidFill>
                            <a:srgbClr val="000000"/>
                          </a:solidFill>
                          <a:effectLst/>
                          <a:latin typeface="Century Gothic" panose="020B0502020202020204" pitchFamily="34" charset="0"/>
                        </a:rPr>
                        <a:t>Prefer not to answer</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0%</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83655591"/>
                  </a:ext>
                </a:extLst>
              </a:tr>
              <a:tr h="264078">
                <a:tc>
                  <a:txBody>
                    <a:bodyPr/>
                    <a:lstStyle/>
                    <a:p>
                      <a:pPr algn="l" rtl="0" fontAlgn="ctr"/>
                      <a:r>
                        <a:rPr lang="en-US" sz="1100" b="1" i="0" u="none" strike="noStrike" dirty="0">
                          <a:solidFill>
                            <a:srgbClr val="E57300"/>
                          </a:solidFill>
                          <a:effectLst/>
                          <a:latin typeface="Century Gothic" panose="020B0502020202020204" pitchFamily="34" charset="0"/>
                        </a:rPr>
                        <a:t>Age</a:t>
                      </a:r>
                    </a:p>
                  </a:txBody>
                  <a:tcPr marL="12321" marR="12321" marT="35482" marB="35482" anchor="ct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l" rtl="0" fontAlgn="b"/>
                      <a:endParaRPr lang="en-US" sz="1100" b="0" i="0" u="none" strike="noStrike" dirty="0">
                        <a:solidFill>
                          <a:srgbClr val="7A9610"/>
                        </a:solidFill>
                        <a:effectLst/>
                        <a:latin typeface="Century Gothic" panose="020B0502020202020204" pitchFamily="34" charset="0"/>
                      </a:endParaRPr>
                    </a:p>
                  </a:txBody>
                  <a:tcPr marL="12321" marR="12321" marT="35482" marB="35482" anchor="ct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18"/>
                  </a:ext>
                </a:extLst>
              </a:tr>
              <a:tr h="196079">
                <a:tc>
                  <a:txBody>
                    <a:bodyPr/>
                    <a:lstStyle/>
                    <a:p>
                      <a:pPr marL="0" algn="l" defTabSz="457200" rtl="0" eaLnBrk="1" fontAlgn="b" latinLnBrk="0" hangingPunct="1"/>
                      <a:r>
                        <a:rPr lang="en-US" sz="1100" b="0" i="0" u="none" strike="noStrike" kern="1200" dirty="0">
                          <a:solidFill>
                            <a:srgbClr val="000000"/>
                          </a:solidFill>
                          <a:effectLst/>
                          <a:latin typeface="Century Gothic" panose="020B0502020202020204" pitchFamily="34" charset="0"/>
                          <a:ea typeface="+mn-ea"/>
                          <a:cs typeface="+mn-cs"/>
                        </a:rPr>
                        <a:t>18-24</a:t>
                      </a:r>
                    </a:p>
                  </a:txBody>
                  <a:tcPr marL="9525" marR="9525" marT="9525" marB="0"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457200" rtl="0" eaLnBrk="1" fontAlgn="b" latinLnBrk="0" hangingPunct="1"/>
                      <a:r>
                        <a:rPr lang="en-US" sz="1100" b="0" i="0" u="none" strike="noStrike" kern="1200" dirty="0">
                          <a:solidFill>
                            <a:srgbClr val="000000"/>
                          </a:solidFill>
                          <a:effectLst/>
                          <a:latin typeface="Century Gothic" panose="020B0502020202020204" pitchFamily="34" charset="0"/>
                          <a:ea typeface="+mn-ea"/>
                          <a:cs typeface="+mn-cs"/>
                        </a:rPr>
                        <a:t>10%</a:t>
                      </a:r>
                    </a:p>
                  </a:txBody>
                  <a:tcPr marL="9525" marR="9525" marT="9525" marB="0"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9"/>
                  </a:ext>
                </a:extLst>
              </a:tr>
              <a:tr h="196079">
                <a:tc>
                  <a:txBody>
                    <a:bodyPr/>
                    <a:lstStyle/>
                    <a:p>
                      <a:pPr marL="0" algn="l" defTabSz="457200" rtl="0" eaLnBrk="1" fontAlgn="b" latinLnBrk="0" hangingPunct="1"/>
                      <a:r>
                        <a:rPr lang="en-US" sz="1100" b="0" i="0" u="none" strike="noStrike" kern="1200" dirty="0">
                          <a:solidFill>
                            <a:srgbClr val="000000"/>
                          </a:solidFill>
                          <a:effectLst/>
                          <a:latin typeface="Century Gothic" panose="020B0502020202020204" pitchFamily="34" charset="0"/>
                          <a:ea typeface="+mn-ea"/>
                          <a:cs typeface="+mn-cs"/>
                        </a:rPr>
                        <a:t>25-34 </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457200" rtl="0" eaLnBrk="1" fontAlgn="b" latinLnBrk="0" hangingPunct="1"/>
                      <a:r>
                        <a:rPr lang="en-US" sz="1100" b="0" i="0" u="none" strike="noStrike" kern="1200" dirty="0">
                          <a:solidFill>
                            <a:srgbClr val="000000"/>
                          </a:solidFill>
                          <a:effectLst/>
                          <a:latin typeface="Century Gothic" panose="020B0502020202020204" pitchFamily="34" charset="0"/>
                          <a:ea typeface="+mn-ea"/>
                          <a:cs typeface="+mn-cs"/>
                        </a:rPr>
                        <a:t>18%</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1280363"/>
                  </a:ext>
                </a:extLst>
              </a:tr>
              <a:tr h="196079">
                <a:tc>
                  <a:txBody>
                    <a:bodyPr/>
                    <a:lstStyle/>
                    <a:p>
                      <a:pPr marL="0" algn="l" defTabSz="457200" rtl="0" eaLnBrk="1" fontAlgn="b" latinLnBrk="0" hangingPunct="1"/>
                      <a:r>
                        <a:rPr lang="en-US" sz="1100" b="0" i="0" u="none" strike="noStrike" kern="1200" dirty="0">
                          <a:solidFill>
                            <a:srgbClr val="000000"/>
                          </a:solidFill>
                          <a:effectLst/>
                          <a:latin typeface="Century Gothic" panose="020B0502020202020204" pitchFamily="34" charset="0"/>
                          <a:ea typeface="+mn-ea"/>
                          <a:cs typeface="+mn-cs"/>
                        </a:rPr>
                        <a:t>35-44 </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457200" rtl="0" eaLnBrk="1" fontAlgn="b" latinLnBrk="0" hangingPunct="1"/>
                      <a:r>
                        <a:rPr lang="en-US" sz="1100" b="0" i="0" u="none" strike="noStrike" kern="1200" dirty="0">
                          <a:solidFill>
                            <a:srgbClr val="000000"/>
                          </a:solidFill>
                          <a:effectLst/>
                          <a:latin typeface="Century Gothic" panose="020B0502020202020204" pitchFamily="34" charset="0"/>
                          <a:ea typeface="+mn-ea"/>
                          <a:cs typeface="+mn-cs"/>
                        </a:rPr>
                        <a:t>20%</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82308471"/>
                  </a:ext>
                </a:extLst>
              </a:tr>
              <a:tr h="196079">
                <a:tc>
                  <a:txBody>
                    <a:bodyPr/>
                    <a:lstStyle/>
                    <a:p>
                      <a:pPr marL="0" algn="l" defTabSz="457200" rtl="0" eaLnBrk="1" fontAlgn="b" latinLnBrk="0" hangingPunct="1"/>
                      <a:r>
                        <a:rPr lang="en-US" sz="1100" b="0" i="0" u="none" strike="noStrike" kern="1200" dirty="0">
                          <a:solidFill>
                            <a:srgbClr val="000000"/>
                          </a:solidFill>
                          <a:effectLst/>
                          <a:latin typeface="Century Gothic" panose="020B0502020202020204" pitchFamily="34" charset="0"/>
                          <a:ea typeface="+mn-ea"/>
                          <a:cs typeface="+mn-cs"/>
                        </a:rPr>
                        <a:t>45-54 </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457200" rtl="0" eaLnBrk="1" fontAlgn="b" latinLnBrk="0" hangingPunct="1"/>
                      <a:r>
                        <a:rPr lang="en-US" sz="1100" b="0" i="0" u="none" strike="noStrike" kern="1200" dirty="0">
                          <a:solidFill>
                            <a:srgbClr val="000000"/>
                          </a:solidFill>
                          <a:effectLst/>
                          <a:latin typeface="Century Gothic" panose="020B0502020202020204" pitchFamily="34" charset="0"/>
                          <a:ea typeface="+mn-ea"/>
                          <a:cs typeface="+mn-cs"/>
                        </a:rPr>
                        <a:t>16%</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4232008"/>
                  </a:ext>
                </a:extLst>
              </a:tr>
              <a:tr h="196079">
                <a:tc>
                  <a:txBody>
                    <a:bodyPr/>
                    <a:lstStyle/>
                    <a:p>
                      <a:pPr marL="0" algn="l" defTabSz="457200" rtl="0" eaLnBrk="1" fontAlgn="b" latinLnBrk="0" hangingPunct="1"/>
                      <a:r>
                        <a:rPr lang="en-US" sz="1100" b="0" i="0" u="none" strike="noStrike" kern="1200" dirty="0">
                          <a:solidFill>
                            <a:srgbClr val="000000"/>
                          </a:solidFill>
                          <a:effectLst/>
                          <a:latin typeface="Century Gothic" panose="020B0502020202020204" pitchFamily="34" charset="0"/>
                          <a:ea typeface="+mn-ea"/>
                          <a:cs typeface="+mn-cs"/>
                        </a:rPr>
                        <a:t>55-64 </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457200" rtl="0" eaLnBrk="1" fontAlgn="b" latinLnBrk="0" hangingPunct="1"/>
                      <a:r>
                        <a:rPr lang="en-US" sz="1100" b="0" i="0" u="none" strike="noStrike" kern="1200" dirty="0">
                          <a:solidFill>
                            <a:srgbClr val="000000"/>
                          </a:solidFill>
                          <a:effectLst/>
                          <a:latin typeface="Century Gothic" panose="020B0502020202020204" pitchFamily="34" charset="0"/>
                          <a:ea typeface="+mn-ea"/>
                          <a:cs typeface="+mn-cs"/>
                        </a:rPr>
                        <a:t>18%</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21"/>
                  </a:ext>
                </a:extLst>
              </a:tr>
              <a:tr h="196079">
                <a:tc>
                  <a:txBody>
                    <a:bodyPr/>
                    <a:lstStyle/>
                    <a:p>
                      <a:pPr marL="0" algn="l" defTabSz="457200" rtl="0" eaLnBrk="1" fontAlgn="b" latinLnBrk="0" hangingPunct="1"/>
                      <a:r>
                        <a:rPr lang="en-US" sz="1100" b="0" i="0" u="none" strike="noStrike" kern="1200" dirty="0">
                          <a:solidFill>
                            <a:srgbClr val="000000"/>
                          </a:solidFill>
                          <a:effectLst/>
                          <a:latin typeface="Century Gothic" panose="020B0502020202020204" pitchFamily="34" charset="0"/>
                          <a:ea typeface="+mn-ea"/>
                          <a:cs typeface="+mn-cs"/>
                        </a:rPr>
                        <a:t>65+</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457200" rtl="0" eaLnBrk="1" fontAlgn="b" latinLnBrk="0" hangingPunct="1"/>
                      <a:r>
                        <a:rPr lang="en-US" sz="1100" b="0" i="0" u="none" strike="noStrike" kern="1200" dirty="0">
                          <a:solidFill>
                            <a:srgbClr val="000000"/>
                          </a:solidFill>
                          <a:effectLst/>
                          <a:latin typeface="Century Gothic" panose="020B0502020202020204" pitchFamily="34" charset="0"/>
                          <a:ea typeface="+mn-ea"/>
                          <a:cs typeface="+mn-cs"/>
                        </a:rPr>
                        <a:t>19%</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22"/>
                  </a:ext>
                </a:extLst>
              </a:tr>
              <a:tr h="264078">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E57300"/>
                          </a:solidFill>
                          <a:effectLst/>
                          <a:latin typeface="Century Gothic" panose="020B0502020202020204" pitchFamily="34" charset="0"/>
                        </a:rPr>
                        <a:t>Hispanic/LatinX</a:t>
                      </a:r>
                      <a:endParaRPr lang="en-US" sz="1100" b="0" i="0" u="none" strike="noStrike" dirty="0">
                        <a:solidFill>
                          <a:srgbClr val="000000"/>
                        </a:solidFill>
                        <a:effectLst/>
                        <a:latin typeface="Century Gothic" panose="020B0502020202020204" pitchFamily="34" charset="0"/>
                      </a:endParaRPr>
                    </a:p>
                  </a:txBody>
                  <a:tcPr marL="12321" marR="12321" marT="35482" marB="35482"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457200" rtl="0" eaLnBrk="1" fontAlgn="b" latinLnBrk="0" hangingPunct="1"/>
                      <a:r>
                        <a:rPr lang="en-US" sz="1100" b="0" i="0" u="none" strike="noStrike" kern="1200" dirty="0">
                          <a:solidFill>
                            <a:srgbClr val="000000"/>
                          </a:solidFill>
                          <a:effectLst/>
                          <a:latin typeface="Century Gothic" panose="020B0502020202020204" pitchFamily="34" charset="0"/>
                          <a:ea typeface="+mn-ea"/>
                          <a:cs typeface="+mn-cs"/>
                        </a:rPr>
                        <a:t>9%</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010210103"/>
                  </a:ext>
                </a:extLst>
              </a:tr>
              <a:tr h="264078">
                <a:tc>
                  <a:txBody>
                    <a:bodyPr/>
                    <a:lstStyle/>
                    <a:p>
                      <a:pPr algn="l" rtl="0" fontAlgn="b"/>
                      <a:r>
                        <a:rPr lang="en-US" sz="1100" b="1" i="0" u="none" strike="noStrike" dirty="0">
                          <a:solidFill>
                            <a:srgbClr val="E57300"/>
                          </a:solidFill>
                          <a:effectLst/>
                          <a:latin typeface="Century Gothic" panose="020B0502020202020204" pitchFamily="34" charset="0"/>
                        </a:rPr>
                        <a:t>Race</a:t>
                      </a:r>
                      <a:endParaRPr lang="en-US" sz="1100" b="0" i="0" u="none" strike="noStrike" dirty="0">
                        <a:solidFill>
                          <a:srgbClr val="000000"/>
                        </a:solidFill>
                        <a:effectLst/>
                        <a:latin typeface="Century Gothic" panose="020B0502020202020204" pitchFamily="34" charset="0"/>
                      </a:endParaRPr>
                    </a:p>
                  </a:txBody>
                  <a:tcPr marL="12321" marR="12321" marT="35482" marB="35482"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endParaRPr lang="en-US" sz="1100" b="0" i="0" u="none" strike="noStrike" dirty="0">
                        <a:solidFill>
                          <a:schemeClr val="tx1"/>
                        </a:solidFill>
                        <a:effectLst/>
                        <a:latin typeface="Century Gothic" panose="020B0502020202020204" pitchFamily="34" charset="0"/>
                      </a:endParaRPr>
                    </a:p>
                  </a:txBody>
                  <a:tcPr marL="12321" marR="12321" marT="35482" marB="35482"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08081853"/>
                  </a:ext>
                </a:extLst>
              </a:tr>
              <a:tr h="196079">
                <a:tc>
                  <a:txBody>
                    <a:bodyPr/>
                    <a:lstStyle/>
                    <a:p>
                      <a:pPr algn="l" fontAlgn="b"/>
                      <a:r>
                        <a:rPr lang="en-US" sz="1100" b="0" i="0" u="none" strike="noStrike" dirty="0">
                          <a:solidFill>
                            <a:srgbClr val="000000"/>
                          </a:solidFill>
                          <a:effectLst/>
                          <a:latin typeface="Century Gothic" panose="020B0502020202020204" pitchFamily="34" charset="0"/>
                        </a:rPr>
                        <a:t>White/Caucasian – Non-Hispanic</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58%</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86575924"/>
                  </a:ext>
                </a:extLst>
              </a:tr>
              <a:tr h="196079">
                <a:tc>
                  <a:txBody>
                    <a:bodyPr/>
                    <a:lstStyle/>
                    <a:p>
                      <a:pPr algn="l" fontAlgn="b"/>
                      <a:r>
                        <a:rPr lang="en-US" sz="1100" b="0" i="0" u="none" strike="noStrike" dirty="0">
                          <a:solidFill>
                            <a:srgbClr val="000000"/>
                          </a:solidFill>
                          <a:effectLst/>
                          <a:latin typeface="Century Gothic" panose="020B0502020202020204" pitchFamily="34" charset="0"/>
                        </a:rPr>
                        <a:t>Black/African American – Non-Hispanic</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24%</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99693449"/>
                  </a:ext>
                </a:extLst>
              </a:tr>
              <a:tr h="196079">
                <a:tc>
                  <a:txBody>
                    <a:bodyPr/>
                    <a:lstStyle/>
                    <a:p>
                      <a:pPr algn="l" fontAlgn="b"/>
                      <a:r>
                        <a:rPr lang="en-US" sz="1100" b="0" i="0" u="none" strike="noStrike" dirty="0">
                          <a:solidFill>
                            <a:srgbClr val="000000"/>
                          </a:solidFill>
                          <a:effectLst/>
                          <a:latin typeface="Century Gothic" panose="020B0502020202020204" pitchFamily="34" charset="0"/>
                        </a:rPr>
                        <a:t>Asian/Asian American</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3%</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90218657"/>
                  </a:ext>
                </a:extLst>
              </a:tr>
              <a:tr h="196079">
                <a:tc>
                  <a:txBody>
                    <a:bodyPr/>
                    <a:lstStyle/>
                    <a:p>
                      <a:pPr algn="l" fontAlgn="b"/>
                      <a:r>
                        <a:rPr lang="en-US" sz="1100" b="0" i="0" u="none" strike="noStrike" dirty="0">
                          <a:solidFill>
                            <a:srgbClr val="000000"/>
                          </a:solidFill>
                          <a:effectLst/>
                          <a:latin typeface="Century Gothic" panose="020B0502020202020204" pitchFamily="34" charset="0"/>
                        </a:rPr>
                        <a:t>American Indian or Alaska Native</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5%</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20190134"/>
                  </a:ext>
                </a:extLst>
              </a:tr>
              <a:tr h="196079">
                <a:tc>
                  <a:txBody>
                    <a:bodyPr/>
                    <a:lstStyle/>
                    <a:p>
                      <a:pPr algn="l" fontAlgn="b"/>
                      <a:r>
                        <a:rPr lang="en-US" sz="1100" b="0" i="0" u="none" strike="noStrike" dirty="0">
                          <a:solidFill>
                            <a:srgbClr val="000000"/>
                          </a:solidFill>
                          <a:effectLst/>
                          <a:latin typeface="Century Gothic" panose="020B0502020202020204" pitchFamily="34" charset="0"/>
                        </a:rPr>
                        <a:t>Native Hawaiian or Pacific Islander</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&lt;1%</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063354385"/>
                  </a:ext>
                </a:extLst>
              </a:tr>
              <a:tr h="196079">
                <a:tc>
                  <a:txBody>
                    <a:bodyPr/>
                    <a:lstStyle/>
                    <a:p>
                      <a:pPr algn="l" fontAlgn="b"/>
                      <a:r>
                        <a:rPr lang="en-US" sz="1100" b="0" i="0" u="none" strike="noStrike" dirty="0">
                          <a:solidFill>
                            <a:srgbClr val="000000"/>
                          </a:solidFill>
                          <a:effectLst/>
                          <a:latin typeface="Century Gothic" panose="020B0502020202020204" pitchFamily="34" charset="0"/>
                        </a:rPr>
                        <a:t>Some other race</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5%</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078425957"/>
                  </a:ext>
                </a:extLst>
              </a:tr>
            </a:tbl>
          </a:graphicData>
        </a:graphic>
      </p:graphicFrame>
      <p:cxnSp>
        <p:nvCxnSpPr>
          <p:cNvPr id="42" name="Straight Connector 41">
            <a:extLst>
              <a:ext uri="{FF2B5EF4-FFF2-40B4-BE49-F238E27FC236}">
                <a16:creationId xmlns:a16="http://schemas.microsoft.com/office/drawing/2014/main" id="{8737A001-1A88-4045-AF43-9556516D26BE}"/>
              </a:ext>
            </a:extLst>
          </p:cNvPr>
          <p:cNvCxnSpPr>
            <a:cxnSpLocks/>
          </p:cNvCxnSpPr>
          <p:nvPr/>
        </p:nvCxnSpPr>
        <p:spPr>
          <a:xfrm>
            <a:off x="4616581" y="1892808"/>
            <a:ext cx="0" cy="4754880"/>
          </a:xfrm>
          <a:prstGeom prst="line">
            <a:avLst/>
          </a:prstGeom>
          <a:ln w="9525">
            <a:solidFill>
              <a:srgbClr val="DDEAEB"/>
            </a:solidFill>
          </a:ln>
        </p:spPr>
        <p:style>
          <a:lnRef idx="2">
            <a:schemeClr val="accent1"/>
          </a:lnRef>
          <a:fillRef idx="0">
            <a:schemeClr val="accent1"/>
          </a:fillRef>
          <a:effectRef idx="1">
            <a:schemeClr val="accent1"/>
          </a:effectRef>
          <a:fontRef idx="minor">
            <a:schemeClr val="tx1"/>
          </a:fontRef>
        </p:style>
      </p:cxnSp>
      <p:grpSp>
        <p:nvGrpSpPr>
          <p:cNvPr id="59" name="Group 58">
            <a:extLst>
              <a:ext uri="{FF2B5EF4-FFF2-40B4-BE49-F238E27FC236}">
                <a16:creationId xmlns:a16="http://schemas.microsoft.com/office/drawing/2014/main" id="{84ABD279-BF67-2C41-AB20-F840E1E2ED66}"/>
              </a:ext>
            </a:extLst>
          </p:cNvPr>
          <p:cNvGrpSpPr/>
          <p:nvPr/>
        </p:nvGrpSpPr>
        <p:grpSpPr>
          <a:xfrm>
            <a:off x="949531" y="198783"/>
            <a:ext cx="6985101" cy="1256391"/>
            <a:chOff x="949532" y="198783"/>
            <a:chExt cx="5628689" cy="1417983"/>
          </a:xfrm>
        </p:grpSpPr>
        <p:cxnSp>
          <p:nvCxnSpPr>
            <p:cNvPr id="60" name="Straight Connector 59">
              <a:extLst>
                <a:ext uri="{FF2B5EF4-FFF2-40B4-BE49-F238E27FC236}">
                  <a16:creationId xmlns:a16="http://schemas.microsoft.com/office/drawing/2014/main" id="{0933C414-B3B6-4845-A657-709D945BB48F}"/>
                </a:ext>
              </a:extLst>
            </p:cNvPr>
            <p:cNvCxnSpPr>
              <a:cxnSpLocks/>
            </p:cNvCxnSpPr>
            <p:nvPr/>
          </p:nvCxnSpPr>
          <p:spPr>
            <a:xfrm>
              <a:off x="949532" y="1616766"/>
              <a:ext cx="5628689" cy="0"/>
            </a:xfrm>
            <a:prstGeom prst="line">
              <a:avLst/>
            </a:prstGeom>
            <a:ln w="38100">
              <a:solidFill>
                <a:srgbClr val="E573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AEC897B-139F-694E-B6B0-DC4D5F01D8CC}"/>
                </a:ext>
              </a:extLst>
            </p:cNvPr>
            <p:cNvCxnSpPr>
              <a:cxnSpLocks/>
            </p:cNvCxnSpPr>
            <p:nvPr/>
          </p:nvCxnSpPr>
          <p:spPr>
            <a:xfrm>
              <a:off x="6559739" y="198783"/>
              <a:ext cx="0" cy="1417983"/>
            </a:xfrm>
            <a:prstGeom prst="line">
              <a:avLst/>
            </a:prstGeom>
            <a:ln w="38100">
              <a:solidFill>
                <a:srgbClr val="E57300"/>
              </a:solidFill>
            </a:ln>
            <a:effectLst/>
          </p:spPr>
          <p:style>
            <a:lnRef idx="2">
              <a:schemeClr val="accent1"/>
            </a:lnRef>
            <a:fillRef idx="0">
              <a:schemeClr val="accent1"/>
            </a:fillRef>
            <a:effectRef idx="1">
              <a:schemeClr val="accent1"/>
            </a:effectRef>
            <a:fontRef idx="minor">
              <a:schemeClr val="tx1"/>
            </a:fontRef>
          </p:style>
        </p:cxnSp>
      </p:grpSp>
      <p:sp>
        <p:nvSpPr>
          <p:cNvPr id="9" name="Rectangle 8">
            <a:extLst>
              <a:ext uri="{FF2B5EF4-FFF2-40B4-BE49-F238E27FC236}">
                <a16:creationId xmlns:a16="http://schemas.microsoft.com/office/drawing/2014/main" id="{4D3E5A61-1B87-7642-95B5-38562FA5A7FC}"/>
              </a:ext>
            </a:extLst>
          </p:cNvPr>
          <p:cNvSpPr/>
          <p:nvPr/>
        </p:nvSpPr>
        <p:spPr>
          <a:xfrm>
            <a:off x="5034849" y="2616638"/>
            <a:ext cx="1749392"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br>
              <a:rPr lang="en-US" sz="1000" b="1" kern="0" dirty="0">
                <a:solidFill>
                  <a:schemeClr val="bg1"/>
                </a:solidFill>
                <a:latin typeface="Century Gothic"/>
              </a:rPr>
            </a:br>
            <a:endParaRPr kumimoji="0" lang="en-US" sz="1000" i="0" u="none" strike="noStrike" kern="1200" cap="none" spc="0" normalizeH="0" baseline="0" noProof="0" dirty="0">
              <a:ln>
                <a:noFill/>
              </a:ln>
              <a:solidFill>
                <a:schemeClr val="bg1"/>
              </a:solidFill>
              <a:effectLst/>
              <a:uLnTx/>
              <a:uFillTx/>
              <a:latin typeface="Century Gothic"/>
            </a:endParaRPr>
          </a:p>
        </p:txBody>
      </p:sp>
      <p:cxnSp>
        <p:nvCxnSpPr>
          <p:cNvPr id="14" name="Straight Connector 13">
            <a:extLst>
              <a:ext uri="{FF2B5EF4-FFF2-40B4-BE49-F238E27FC236}">
                <a16:creationId xmlns:a16="http://schemas.microsoft.com/office/drawing/2014/main" id="{7B4D33EE-B6E9-4505-88E9-2A52E2255612}"/>
              </a:ext>
            </a:extLst>
          </p:cNvPr>
          <p:cNvCxnSpPr>
            <a:cxnSpLocks/>
          </p:cNvCxnSpPr>
          <p:nvPr/>
        </p:nvCxnSpPr>
        <p:spPr>
          <a:xfrm>
            <a:off x="7823077" y="1892808"/>
            <a:ext cx="0" cy="4754880"/>
          </a:xfrm>
          <a:prstGeom prst="line">
            <a:avLst/>
          </a:prstGeom>
          <a:ln w="9525">
            <a:solidFill>
              <a:srgbClr val="DDEAEB"/>
            </a:solidFill>
          </a:ln>
        </p:spPr>
        <p:style>
          <a:lnRef idx="2">
            <a:schemeClr val="accent1"/>
          </a:lnRef>
          <a:fillRef idx="0">
            <a:schemeClr val="accent1"/>
          </a:fillRef>
          <a:effectRef idx="1">
            <a:schemeClr val="accent1"/>
          </a:effectRef>
          <a:fontRef idx="minor">
            <a:schemeClr val="tx1"/>
          </a:fontRef>
        </p:style>
      </p:cxnSp>
      <p:graphicFrame>
        <p:nvGraphicFramePr>
          <p:cNvPr id="17" name="Table 16">
            <a:extLst>
              <a:ext uri="{FF2B5EF4-FFF2-40B4-BE49-F238E27FC236}">
                <a16:creationId xmlns:a16="http://schemas.microsoft.com/office/drawing/2014/main" id="{270AE4B4-48A2-4438-B10A-3DDBB060AF42}"/>
              </a:ext>
            </a:extLst>
          </p:cNvPr>
          <p:cNvGraphicFramePr>
            <a:graphicFrameLocks noGrp="1"/>
          </p:cNvGraphicFramePr>
          <p:nvPr>
            <p:extLst>
              <p:ext uri="{D42A27DB-BD31-4B8C-83A1-F6EECF244321}">
                <p14:modId xmlns:p14="http://schemas.microsoft.com/office/powerpoint/2010/main" val="2450958882"/>
              </p:ext>
            </p:extLst>
          </p:nvPr>
        </p:nvGraphicFramePr>
        <p:xfrm>
          <a:off x="8287774" y="1556397"/>
          <a:ext cx="3098766" cy="4922145"/>
        </p:xfrm>
        <a:graphic>
          <a:graphicData uri="http://schemas.openxmlformats.org/drawingml/2006/table">
            <a:tbl>
              <a:tblPr>
                <a:tableStyleId>{5C22544A-7EE6-4342-B048-85BDC9FD1C3A}</a:tableStyleId>
              </a:tblPr>
              <a:tblGrid>
                <a:gridCol w="2532888">
                  <a:extLst>
                    <a:ext uri="{9D8B030D-6E8A-4147-A177-3AD203B41FA5}">
                      <a16:colId xmlns:a16="http://schemas.microsoft.com/office/drawing/2014/main" val="20000"/>
                    </a:ext>
                  </a:extLst>
                </a:gridCol>
                <a:gridCol w="565878">
                  <a:extLst>
                    <a:ext uri="{9D8B030D-6E8A-4147-A177-3AD203B41FA5}">
                      <a16:colId xmlns:a16="http://schemas.microsoft.com/office/drawing/2014/main" val="427726827"/>
                    </a:ext>
                  </a:extLst>
                </a:gridCol>
              </a:tblGrid>
              <a:tr h="365174">
                <a:tc>
                  <a:txBody>
                    <a:bodyPr/>
                    <a:lstStyle/>
                    <a:p>
                      <a:pPr algn="l" rtl="0" fontAlgn="ctr"/>
                      <a:r>
                        <a:rPr lang="en-US" sz="1100" b="1" i="0" u="none" strike="noStrike" dirty="0">
                          <a:solidFill>
                            <a:srgbClr val="E57300"/>
                          </a:solidFill>
                          <a:effectLst/>
                          <a:latin typeface="Century Gothic" panose="020B0502020202020204" pitchFamily="34" charset="0"/>
                        </a:rPr>
                        <a:t>Children in Household</a:t>
                      </a:r>
                    </a:p>
                  </a:txBody>
                  <a:tcPr marL="12321" marR="12321" marT="35482" marB="35482" anchor="ctr">
                    <a:lnB w="9525" cap="flat" cmpd="sng" algn="ctr">
                      <a:noFill/>
                      <a:prstDash val="solid"/>
                      <a:round/>
                      <a:headEnd type="none" w="med" len="med"/>
                      <a:tailEnd type="none" w="med" len="med"/>
                    </a:lnB>
                    <a:noFill/>
                  </a:tcPr>
                </a:tc>
                <a:tc>
                  <a:txBody>
                    <a:bodyPr/>
                    <a:lstStyle/>
                    <a:p>
                      <a:pPr algn="l" rtl="0" fontAlgn="b"/>
                      <a:endParaRPr lang="en-US" sz="1100" b="0" i="0" u="none" strike="noStrike" dirty="0">
                        <a:solidFill>
                          <a:schemeClr val="tx1"/>
                        </a:solidFill>
                        <a:effectLst/>
                        <a:latin typeface="Century Gothic" panose="020B0502020202020204" pitchFamily="34" charset="0"/>
                      </a:endParaRPr>
                    </a:p>
                  </a:txBody>
                  <a:tcPr marL="12321" marR="12321" marT="35482" marB="35482" anchor="ctr">
                    <a:lnB w="9525"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218631">
                <a:tc>
                  <a:txBody>
                    <a:bodyPr/>
                    <a:lstStyle/>
                    <a:p>
                      <a:pPr algn="l" fontAlgn="b"/>
                      <a:r>
                        <a:rPr lang="en-US" sz="1100" b="0" i="0" u="none" strike="noStrike" dirty="0">
                          <a:solidFill>
                            <a:srgbClr val="000000"/>
                          </a:solidFill>
                          <a:effectLst/>
                          <a:latin typeface="Century Gothic" panose="020B0502020202020204" pitchFamily="34" charset="0"/>
                        </a:rPr>
                        <a:t>Children under age 5</a:t>
                      </a:r>
                    </a:p>
                  </a:txBody>
                  <a:tcPr marL="9525" marR="9525" marT="9525" marB="0"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12%</a:t>
                      </a:r>
                    </a:p>
                  </a:txBody>
                  <a:tcPr marL="9525" marR="9525" marT="9525" marB="0"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218631">
                <a:tc>
                  <a:txBody>
                    <a:bodyPr/>
                    <a:lstStyle/>
                    <a:p>
                      <a:pPr algn="l" fontAlgn="b"/>
                      <a:r>
                        <a:rPr lang="en-US" sz="1100" b="0" i="0" u="none" strike="noStrike" dirty="0">
                          <a:solidFill>
                            <a:srgbClr val="000000"/>
                          </a:solidFill>
                          <a:effectLst/>
                          <a:latin typeface="Century Gothic" panose="020B0502020202020204" pitchFamily="34" charset="0"/>
                        </a:rPr>
                        <a:t>Children ages 5 to 11</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17%</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31061404"/>
                  </a:ext>
                </a:extLst>
              </a:tr>
              <a:tr h="218631">
                <a:tc>
                  <a:txBody>
                    <a:bodyPr/>
                    <a:lstStyle/>
                    <a:p>
                      <a:pPr algn="l" fontAlgn="b"/>
                      <a:r>
                        <a:rPr lang="en-US" sz="1100" b="0" i="0" u="none" strike="noStrike" dirty="0">
                          <a:solidFill>
                            <a:srgbClr val="000000"/>
                          </a:solidFill>
                          <a:effectLst/>
                          <a:latin typeface="Century Gothic" panose="020B0502020202020204" pitchFamily="34" charset="0"/>
                        </a:rPr>
                        <a:t>Children ages 12 to 15</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12%</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71119361"/>
                  </a:ext>
                </a:extLst>
              </a:tr>
              <a:tr h="218631">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entury Gothic" panose="020B0502020202020204" pitchFamily="34" charset="0"/>
                        </a:rPr>
                        <a:t>Children ages 16 to 17</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7%</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76729631"/>
                  </a:ext>
                </a:extLst>
              </a:tr>
              <a:tr h="218631">
                <a:tc>
                  <a:txBody>
                    <a:bodyPr/>
                    <a:lstStyle/>
                    <a:p>
                      <a:pPr algn="l" fontAlgn="b"/>
                      <a:r>
                        <a:rPr lang="en-US" sz="1100" b="0" i="0" u="none" strike="noStrike" dirty="0">
                          <a:solidFill>
                            <a:srgbClr val="000000"/>
                          </a:solidFill>
                          <a:effectLst/>
                          <a:latin typeface="Century Gothic" panose="020B0502020202020204" pitchFamily="34" charset="0"/>
                        </a:rPr>
                        <a:t>Children ages 18 or older</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11%</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41995720"/>
                  </a:ext>
                </a:extLst>
              </a:tr>
              <a:tr h="218631">
                <a:tc>
                  <a:txBody>
                    <a:bodyPr/>
                    <a:lstStyle/>
                    <a:p>
                      <a:pPr algn="l" fontAlgn="b"/>
                      <a:r>
                        <a:rPr lang="en-US" sz="1100" b="0" i="0" u="none" strike="noStrike" dirty="0">
                          <a:solidFill>
                            <a:srgbClr val="000000"/>
                          </a:solidFill>
                          <a:effectLst/>
                          <a:latin typeface="Century Gothic" panose="020B0502020202020204" pitchFamily="34" charset="0"/>
                        </a:rPr>
                        <a:t>No children living in the household</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58%</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79522133"/>
                  </a:ext>
                </a:extLst>
              </a:tr>
              <a:tr h="402655">
                <a:tc>
                  <a:txBody>
                    <a:bodyPr/>
                    <a:lstStyle/>
                    <a:p>
                      <a:pPr algn="l" rtl="0" fontAlgn="ctr"/>
                      <a:r>
                        <a:rPr lang="en-US" sz="1100" b="1" i="0" u="none" strike="noStrike" dirty="0">
                          <a:solidFill>
                            <a:srgbClr val="E57300"/>
                          </a:solidFill>
                          <a:effectLst/>
                          <a:latin typeface="Century Gothic" panose="020B0502020202020204" pitchFamily="34" charset="0"/>
                        </a:rPr>
                        <a:t>Education</a:t>
                      </a:r>
                    </a:p>
                  </a:txBody>
                  <a:tcPr marL="12321" marR="12321" marT="35482" marB="35482" anchor="ct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l" rtl="0" fontAlgn="b"/>
                      <a:endParaRPr lang="en-US" sz="1100" b="0" i="0" u="none" strike="noStrike" dirty="0">
                        <a:solidFill>
                          <a:srgbClr val="7A9610"/>
                        </a:solidFill>
                        <a:effectLst/>
                        <a:latin typeface="Century Gothic" panose="020B0502020202020204" pitchFamily="34" charset="0"/>
                      </a:endParaRPr>
                    </a:p>
                  </a:txBody>
                  <a:tcPr marL="12321" marR="12321" marT="35482" marB="35482" anchor="ct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18"/>
                  </a:ext>
                </a:extLst>
              </a:tr>
              <a:tr h="218631">
                <a:tc>
                  <a:txBody>
                    <a:bodyPr/>
                    <a:lstStyle/>
                    <a:p>
                      <a:pPr algn="l" fontAlgn="b"/>
                      <a:r>
                        <a:rPr lang="en-US" sz="1100" b="0" i="0" u="none" strike="noStrike" dirty="0">
                          <a:solidFill>
                            <a:srgbClr val="000000"/>
                          </a:solidFill>
                          <a:effectLst/>
                          <a:latin typeface="Century Gothic" panose="020B0502020202020204" pitchFamily="34" charset="0"/>
                        </a:rPr>
                        <a:t>High School or Less</a:t>
                      </a:r>
                    </a:p>
                  </a:txBody>
                  <a:tcPr marL="9525" marR="9525" marT="9525" marB="0"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27%</a:t>
                      </a:r>
                    </a:p>
                  </a:txBody>
                  <a:tcPr marL="9525" marR="9525" marT="9525" marB="0"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9"/>
                  </a:ext>
                </a:extLst>
              </a:tr>
              <a:tr h="218631">
                <a:tc>
                  <a:txBody>
                    <a:bodyPr/>
                    <a:lstStyle/>
                    <a:p>
                      <a:pPr algn="l" fontAlgn="b"/>
                      <a:r>
                        <a:rPr lang="en-US" sz="1100" b="0" i="0" u="none" strike="noStrike" dirty="0">
                          <a:solidFill>
                            <a:srgbClr val="000000"/>
                          </a:solidFill>
                          <a:effectLst/>
                          <a:latin typeface="Century Gothic" panose="020B0502020202020204" pitchFamily="34" charset="0"/>
                        </a:rPr>
                        <a:t>Some College no Degree</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38%</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1280363"/>
                  </a:ext>
                </a:extLst>
              </a:tr>
              <a:tr h="218631">
                <a:tc>
                  <a:txBody>
                    <a:bodyPr/>
                    <a:lstStyle/>
                    <a:p>
                      <a:pPr algn="l" fontAlgn="b"/>
                      <a:r>
                        <a:rPr lang="en-US" sz="1100" b="0" i="0" u="none" strike="noStrike" dirty="0">
                          <a:solidFill>
                            <a:srgbClr val="000000"/>
                          </a:solidFill>
                          <a:effectLst/>
                          <a:latin typeface="Century Gothic" panose="020B0502020202020204" pitchFamily="34" charset="0"/>
                        </a:rPr>
                        <a:t>College Grad or Higher</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34%</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82308471"/>
                  </a:ext>
                </a:extLst>
              </a:tr>
              <a:tr h="218631">
                <a:tc>
                  <a:txBody>
                    <a:bodyPr/>
                    <a:lstStyle/>
                    <a:p>
                      <a:pPr algn="l" fontAlgn="b"/>
                      <a:r>
                        <a:rPr lang="en-US" sz="1100" b="0" i="0" u="none" strike="noStrike" dirty="0">
                          <a:solidFill>
                            <a:srgbClr val="000000"/>
                          </a:solidFill>
                          <a:effectLst/>
                          <a:latin typeface="Century Gothic" panose="020B0502020202020204" pitchFamily="34" charset="0"/>
                        </a:rPr>
                        <a:t>Prefer Not to Say</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&lt;1%</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4232008"/>
                  </a:ext>
                </a:extLst>
              </a:tr>
              <a:tr h="437589">
                <a:tc>
                  <a:txBody>
                    <a:bodyPr/>
                    <a:lstStyle/>
                    <a:p>
                      <a:pPr algn="l" rtl="0" fontAlgn="b"/>
                      <a:r>
                        <a:rPr lang="en-US" sz="1100" b="1" i="0" u="none" strike="noStrike" dirty="0">
                          <a:solidFill>
                            <a:srgbClr val="E57300"/>
                          </a:solidFill>
                          <a:effectLst/>
                          <a:latin typeface="Century Gothic" panose="020B0502020202020204" pitchFamily="34" charset="0"/>
                        </a:rPr>
                        <a:t>Employment</a:t>
                      </a:r>
                      <a:endParaRPr lang="en-US" sz="1100" b="0" i="0" u="none" strike="noStrike" dirty="0">
                        <a:solidFill>
                          <a:srgbClr val="000000"/>
                        </a:solidFill>
                        <a:effectLst/>
                        <a:latin typeface="Century Gothic" panose="020B0502020202020204" pitchFamily="34" charset="0"/>
                      </a:endParaRPr>
                    </a:p>
                  </a:txBody>
                  <a:tcPr marL="12321" marR="12321" marT="35482" marB="35482"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endParaRPr lang="en-US" sz="1100" b="0" i="0" u="none" strike="noStrike" dirty="0">
                        <a:solidFill>
                          <a:schemeClr val="tx1"/>
                        </a:solidFill>
                        <a:effectLst/>
                        <a:latin typeface="Century Gothic" panose="020B0502020202020204" pitchFamily="34" charset="0"/>
                      </a:endParaRPr>
                    </a:p>
                  </a:txBody>
                  <a:tcPr marL="12321" marR="12321" marT="35482" marB="35482"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08081853"/>
                  </a:ext>
                </a:extLst>
              </a:tr>
              <a:tr h="218631">
                <a:tc>
                  <a:txBody>
                    <a:bodyPr/>
                    <a:lstStyle/>
                    <a:p>
                      <a:pPr algn="l" fontAlgn="b"/>
                      <a:r>
                        <a:rPr lang="en-US" sz="1100" b="0" i="0" u="none" strike="noStrike" dirty="0">
                          <a:solidFill>
                            <a:srgbClr val="000000"/>
                          </a:solidFill>
                          <a:effectLst/>
                          <a:latin typeface="Century Gothic" panose="020B0502020202020204" pitchFamily="34" charset="0"/>
                        </a:rPr>
                        <a:t>Employed full-time</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40%</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86575924"/>
                  </a:ext>
                </a:extLst>
              </a:tr>
              <a:tr h="218631">
                <a:tc>
                  <a:txBody>
                    <a:bodyPr/>
                    <a:lstStyle/>
                    <a:p>
                      <a:pPr algn="l" fontAlgn="b"/>
                      <a:r>
                        <a:rPr lang="en-US" sz="1100" b="0" i="0" u="none" strike="noStrike" dirty="0">
                          <a:solidFill>
                            <a:srgbClr val="000000"/>
                          </a:solidFill>
                          <a:effectLst/>
                          <a:latin typeface="Century Gothic" panose="020B0502020202020204" pitchFamily="34" charset="0"/>
                        </a:rPr>
                        <a:t>Employed part-time</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10%</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25006836"/>
                  </a:ext>
                </a:extLst>
              </a:tr>
              <a:tr h="218631">
                <a:tc>
                  <a:txBody>
                    <a:bodyPr/>
                    <a:lstStyle/>
                    <a:p>
                      <a:pPr algn="l" fontAlgn="b"/>
                      <a:r>
                        <a:rPr lang="en-US" sz="1100" b="0" i="0" u="none" strike="noStrike" dirty="0">
                          <a:solidFill>
                            <a:srgbClr val="000000"/>
                          </a:solidFill>
                          <a:effectLst/>
                          <a:latin typeface="Century Gothic" panose="020B0502020202020204" pitchFamily="34" charset="0"/>
                        </a:rPr>
                        <a:t>Unemployed</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12%</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01465503"/>
                  </a:ext>
                </a:extLst>
              </a:tr>
              <a:tr h="218631">
                <a:tc>
                  <a:txBody>
                    <a:bodyPr/>
                    <a:lstStyle/>
                    <a:p>
                      <a:pPr algn="l" fontAlgn="b"/>
                      <a:r>
                        <a:rPr lang="en-US" sz="1100" b="0" i="0" u="none" strike="noStrike" dirty="0">
                          <a:solidFill>
                            <a:srgbClr val="000000"/>
                          </a:solidFill>
                          <a:effectLst/>
                          <a:latin typeface="Century Gothic" panose="020B0502020202020204" pitchFamily="34" charset="0"/>
                        </a:rPr>
                        <a:t>Homemaker</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8%</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99693449"/>
                  </a:ext>
                </a:extLst>
              </a:tr>
              <a:tr h="218631">
                <a:tc>
                  <a:txBody>
                    <a:bodyPr/>
                    <a:lstStyle/>
                    <a:p>
                      <a:pPr algn="l" fontAlgn="b"/>
                      <a:r>
                        <a:rPr lang="en-US" sz="1100" b="0" i="0" u="none" strike="noStrike" dirty="0">
                          <a:solidFill>
                            <a:srgbClr val="000000"/>
                          </a:solidFill>
                          <a:effectLst/>
                          <a:latin typeface="Century Gothic" panose="020B0502020202020204" pitchFamily="34" charset="0"/>
                        </a:rPr>
                        <a:t>Retired</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21%</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90218657"/>
                  </a:ext>
                </a:extLst>
              </a:tr>
              <a:tr h="218631">
                <a:tc>
                  <a:txBody>
                    <a:bodyPr/>
                    <a:lstStyle/>
                    <a:p>
                      <a:pPr algn="l" fontAlgn="b"/>
                      <a:r>
                        <a:rPr lang="en-US" sz="1100" b="0" i="0" u="none" strike="noStrike" dirty="0">
                          <a:solidFill>
                            <a:srgbClr val="000000"/>
                          </a:solidFill>
                          <a:effectLst/>
                          <a:latin typeface="Century Gothic" panose="020B0502020202020204" pitchFamily="34" charset="0"/>
                        </a:rPr>
                        <a:t>Student</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4%</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063354385"/>
                  </a:ext>
                </a:extLst>
              </a:tr>
              <a:tr h="218631">
                <a:tc>
                  <a:txBody>
                    <a:bodyPr/>
                    <a:lstStyle/>
                    <a:p>
                      <a:pPr algn="l" fontAlgn="b"/>
                      <a:r>
                        <a:rPr lang="en-US" sz="1100" b="0" i="0" u="none" strike="noStrike" dirty="0">
                          <a:solidFill>
                            <a:srgbClr val="000000"/>
                          </a:solidFill>
                          <a:effectLst/>
                          <a:latin typeface="Century Gothic" panose="020B0502020202020204" pitchFamily="34" charset="0"/>
                        </a:rPr>
                        <a:t>Other</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5%</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078425957"/>
                  </a:ext>
                </a:extLst>
              </a:tr>
            </a:tbl>
          </a:graphicData>
        </a:graphic>
      </p:graphicFrame>
      <p:grpSp>
        <p:nvGrpSpPr>
          <p:cNvPr id="12" name="Group 11">
            <a:extLst>
              <a:ext uri="{FF2B5EF4-FFF2-40B4-BE49-F238E27FC236}">
                <a16:creationId xmlns:a16="http://schemas.microsoft.com/office/drawing/2014/main" id="{31C67B00-33F0-445C-B8E4-6FBB6A39C3E1}"/>
              </a:ext>
            </a:extLst>
          </p:cNvPr>
          <p:cNvGrpSpPr/>
          <p:nvPr/>
        </p:nvGrpSpPr>
        <p:grpSpPr>
          <a:xfrm>
            <a:off x="8199959" y="383459"/>
            <a:ext cx="1862294" cy="1081547"/>
            <a:chOff x="2768742" y="2450673"/>
            <a:chExt cx="2751107" cy="1998117"/>
          </a:xfrm>
        </p:grpSpPr>
        <p:pic>
          <p:nvPicPr>
            <p:cNvPr id="13" name="Picture 12">
              <a:extLst>
                <a:ext uri="{FF2B5EF4-FFF2-40B4-BE49-F238E27FC236}">
                  <a16:creationId xmlns:a16="http://schemas.microsoft.com/office/drawing/2014/main" id="{7B173DE7-6C19-46EE-9109-FA9CDFF4EA34}"/>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24150" y="2450673"/>
              <a:ext cx="1895699" cy="1956654"/>
            </a:xfrm>
            <a:prstGeom prst="rect">
              <a:avLst/>
            </a:prstGeom>
          </p:spPr>
        </p:pic>
        <p:pic>
          <p:nvPicPr>
            <p:cNvPr id="15" name="Picture 14">
              <a:extLst>
                <a:ext uri="{FF2B5EF4-FFF2-40B4-BE49-F238E27FC236}">
                  <a16:creationId xmlns:a16="http://schemas.microsoft.com/office/drawing/2014/main" id="{D2E33BF5-5387-4D88-B428-71D11583FB8A}"/>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68742" y="2955394"/>
              <a:ext cx="987470" cy="1493396"/>
            </a:xfrm>
            <a:prstGeom prst="rect">
              <a:avLst/>
            </a:prstGeom>
          </p:spPr>
        </p:pic>
      </p:grpSp>
    </p:spTree>
    <p:extLst>
      <p:ext uri="{BB962C8B-B14F-4D97-AF65-F5344CB8AC3E}">
        <p14:creationId xmlns:p14="http://schemas.microsoft.com/office/powerpoint/2010/main" val="3700424933"/>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8737A001-1A88-4045-AF43-9556516D26BE}"/>
              </a:ext>
            </a:extLst>
          </p:cNvPr>
          <p:cNvCxnSpPr>
            <a:cxnSpLocks/>
          </p:cNvCxnSpPr>
          <p:nvPr/>
        </p:nvCxnSpPr>
        <p:spPr>
          <a:xfrm>
            <a:off x="7452745" y="1918276"/>
            <a:ext cx="0" cy="4754880"/>
          </a:xfrm>
          <a:prstGeom prst="line">
            <a:avLst/>
          </a:prstGeom>
          <a:ln w="9525">
            <a:solidFill>
              <a:srgbClr val="DDEAEB"/>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4D3E5A61-1B87-7642-95B5-38562FA5A7FC}"/>
              </a:ext>
            </a:extLst>
          </p:cNvPr>
          <p:cNvSpPr/>
          <p:nvPr/>
        </p:nvSpPr>
        <p:spPr>
          <a:xfrm>
            <a:off x="5034849" y="2616638"/>
            <a:ext cx="1749392"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br>
              <a:rPr kumimoji="0" lang="en-US" sz="1000" b="1" i="0" u="none" strike="noStrike" kern="0" cap="none" spc="0" normalizeH="0" baseline="0" noProof="0" dirty="0">
                <a:ln>
                  <a:noFill/>
                </a:ln>
                <a:solidFill>
                  <a:prstClr val="white"/>
                </a:solidFill>
                <a:effectLst/>
                <a:uLnTx/>
                <a:uFillTx/>
                <a:latin typeface="Century Gothic"/>
                <a:ea typeface="+mn-ea"/>
                <a:cs typeface="+mn-cs"/>
              </a:rPr>
            </a:br>
            <a:endParaRPr kumimoji="0" lang="en-US" sz="1000" b="0" i="0" u="none" strike="noStrike" kern="1200" cap="none" spc="0" normalizeH="0" baseline="0" noProof="0" dirty="0">
              <a:ln>
                <a:noFill/>
              </a:ln>
              <a:solidFill>
                <a:prstClr val="white"/>
              </a:solidFill>
              <a:effectLst/>
              <a:uLnTx/>
              <a:uFillTx/>
              <a:latin typeface="Century Gothic"/>
              <a:ea typeface="+mn-ea"/>
              <a:cs typeface="+mn-cs"/>
            </a:endParaRPr>
          </a:p>
        </p:txBody>
      </p:sp>
      <p:graphicFrame>
        <p:nvGraphicFramePr>
          <p:cNvPr id="25" name="Table 24">
            <a:extLst>
              <a:ext uri="{FF2B5EF4-FFF2-40B4-BE49-F238E27FC236}">
                <a16:creationId xmlns:a16="http://schemas.microsoft.com/office/drawing/2014/main" id="{092AC4DD-522F-48BC-8789-692AC6533CDE}"/>
              </a:ext>
            </a:extLst>
          </p:cNvPr>
          <p:cNvGraphicFramePr>
            <a:graphicFrameLocks noGrp="1"/>
          </p:cNvGraphicFramePr>
          <p:nvPr/>
        </p:nvGraphicFramePr>
        <p:xfrm>
          <a:off x="1109210" y="1947672"/>
          <a:ext cx="2890684" cy="4443062"/>
        </p:xfrm>
        <a:graphic>
          <a:graphicData uri="http://schemas.openxmlformats.org/drawingml/2006/table">
            <a:tbl>
              <a:tblPr>
                <a:tableStyleId>{5C22544A-7EE6-4342-B048-85BDC9FD1C3A}</a:tableStyleId>
              </a:tblPr>
              <a:tblGrid>
                <a:gridCol w="2203413">
                  <a:extLst>
                    <a:ext uri="{9D8B030D-6E8A-4147-A177-3AD203B41FA5}">
                      <a16:colId xmlns:a16="http://schemas.microsoft.com/office/drawing/2014/main" val="20000"/>
                    </a:ext>
                  </a:extLst>
                </a:gridCol>
                <a:gridCol w="687271">
                  <a:extLst>
                    <a:ext uri="{9D8B030D-6E8A-4147-A177-3AD203B41FA5}">
                      <a16:colId xmlns:a16="http://schemas.microsoft.com/office/drawing/2014/main" val="427726827"/>
                    </a:ext>
                  </a:extLst>
                </a:gridCol>
              </a:tblGrid>
              <a:tr h="397434">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E57300"/>
                          </a:solidFill>
                          <a:effectLst/>
                          <a:latin typeface="Century Gothic" panose="020B0502020202020204" pitchFamily="34" charset="0"/>
                        </a:rPr>
                        <a:t>Marital Status</a:t>
                      </a:r>
                      <a:endParaRPr lang="en-US" sz="1100" b="0" i="0" u="none" strike="noStrike" dirty="0">
                        <a:solidFill>
                          <a:srgbClr val="000000"/>
                        </a:solidFill>
                        <a:effectLst/>
                        <a:latin typeface="Century Gothic" panose="020B0502020202020204" pitchFamily="34" charset="0"/>
                      </a:endParaRPr>
                    </a:p>
                  </a:txBody>
                  <a:tcPr marL="9525" marR="9525" marT="9525" marB="0" anchor="ctr">
                    <a:lnT w="635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endParaRPr lang="en-US" sz="11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T w="635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58587237"/>
                  </a:ext>
                </a:extLst>
              </a:tr>
              <a:tr h="209984">
                <a:tc>
                  <a:txBody>
                    <a:bodyPr/>
                    <a:lstStyle/>
                    <a:p>
                      <a:pPr algn="l" fontAlgn="b"/>
                      <a:r>
                        <a:rPr lang="en-US" sz="1100" b="0" i="0" u="none" strike="noStrike" dirty="0">
                          <a:solidFill>
                            <a:srgbClr val="000000"/>
                          </a:solidFill>
                          <a:effectLst/>
                          <a:latin typeface="Century Gothic" panose="020B0502020202020204" pitchFamily="34" charset="0"/>
                        </a:rPr>
                        <a:t>Married</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42%</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1280363"/>
                  </a:ext>
                </a:extLst>
              </a:tr>
              <a:tr h="209984">
                <a:tc>
                  <a:txBody>
                    <a:bodyPr/>
                    <a:lstStyle/>
                    <a:p>
                      <a:pPr algn="l" fontAlgn="b"/>
                      <a:r>
                        <a:rPr lang="en-US" sz="1100" b="0" i="0" u="none" strike="noStrike" dirty="0">
                          <a:solidFill>
                            <a:srgbClr val="000000"/>
                          </a:solidFill>
                          <a:effectLst/>
                          <a:latin typeface="Century Gothic" panose="020B0502020202020204" pitchFamily="34" charset="0"/>
                        </a:rPr>
                        <a:t>Living with partner</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10%</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82308471"/>
                  </a:ext>
                </a:extLst>
              </a:tr>
              <a:tr h="209984">
                <a:tc>
                  <a:txBody>
                    <a:bodyPr/>
                    <a:lstStyle/>
                    <a:p>
                      <a:pPr algn="l" fontAlgn="b"/>
                      <a:r>
                        <a:rPr lang="en-US" sz="1100" b="0" i="0" u="none" strike="noStrike" dirty="0">
                          <a:solidFill>
                            <a:srgbClr val="000000"/>
                          </a:solidFill>
                          <a:effectLst/>
                          <a:latin typeface="Century Gothic" panose="020B0502020202020204" pitchFamily="34" charset="0"/>
                        </a:rPr>
                        <a:t>Single, never married</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28%</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4232008"/>
                  </a:ext>
                </a:extLst>
              </a:tr>
              <a:tr h="209984">
                <a:tc>
                  <a:txBody>
                    <a:bodyPr/>
                    <a:lstStyle/>
                    <a:p>
                      <a:pPr algn="l" fontAlgn="b"/>
                      <a:r>
                        <a:rPr lang="en-US" sz="1100" b="0" i="0" u="none" strike="noStrike" dirty="0">
                          <a:solidFill>
                            <a:srgbClr val="000000"/>
                          </a:solidFill>
                          <a:effectLst/>
                          <a:latin typeface="Century Gothic" panose="020B0502020202020204" pitchFamily="34" charset="0"/>
                        </a:rPr>
                        <a:t>Divorced</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13%</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21"/>
                  </a:ext>
                </a:extLst>
              </a:tr>
              <a:tr h="229966">
                <a:tc>
                  <a:txBody>
                    <a:bodyPr/>
                    <a:lstStyle/>
                    <a:p>
                      <a:pPr algn="l" fontAlgn="b"/>
                      <a:r>
                        <a:rPr lang="en-US" sz="1100" b="0" i="0" u="none" strike="noStrike" dirty="0">
                          <a:solidFill>
                            <a:srgbClr val="000000"/>
                          </a:solidFill>
                          <a:effectLst/>
                          <a:latin typeface="Century Gothic" panose="020B0502020202020204" pitchFamily="34" charset="0"/>
                        </a:rPr>
                        <a:t>Separated</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2%</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1946259"/>
                  </a:ext>
                </a:extLst>
              </a:tr>
              <a:tr h="229966">
                <a:tc>
                  <a:txBody>
                    <a:bodyPr/>
                    <a:lstStyle/>
                    <a:p>
                      <a:pPr algn="l" fontAlgn="b"/>
                      <a:r>
                        <a:rPr lang="en-US" sz="1100" b="0" i="0" u="none" strike="noStrike" dirty="0">
                          <a:solidFill>
                            <a:srgbClr val="000000"/>
                          </a:solidFill>
                          <a:effectLst/>
                          <a:latin typeface="Century Gothic" panose="020B0502020202020204" pitchFamily="34" charset="0"/>
                        </a:rPr>
                        <a:t>Widowed</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5%</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51915499"/>
                  </a:ext>
                </a:extLst>
              </a:tr>
              <a:tr h="229966">
                <a:tc>
                  <a:txBody>
                    <a:bodyPr/>
                    <a:lstStyle/>
                    <a:p>
                      <a:pPr algn="l" fontAlgn="b"/>
                      <a:r>
                        <a:rPr lang="en-US" sz="1100" b="0" i="0" u="none" strike="noStrike" dirty="0">
                          <a:solidFill>
                            <a:srgbClr val="000000"/>
                          </a:solidFill>
                          <a:effectLst/>
                          <a:latin typeface="Century Gothic" panose="020B0502020202020204" pitchFamily="34" charset="0"/>
                        </a:rPr>
                        <a:t>Prefer not to answer</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95613601"/>
                  </a:ext>
                </a:extLst>
              </a:tr>
              <a:tr h="44610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E57300"/>
                          </a:solidFill>
                          <a:effectLst/>
                          <a:latin typeface="Century Gothic" panose="020B0502020202020204" pitchFamily="34" charset="0"/>
                        </a:rPr>
                        <a:t>Household Income</a:t>
                      </a:r>
                      <a:endParaRPr lang="en-US" sz="1100" b="0" i="0" u="none" strike="noStrike" dirty="0">
                        <a:solidFill>
                          <a:srgbClr val="000000"/>
                        </a:solidFill>
                        <a:effectLst/>
                        <a:latin typeface="Century Gothic" panose="020B0502020202020204" pitchFamily="34" charset="0"/>
                      </a:endParaRPr>
                    </a:p>
                  </a:txBody>
                  <a:tcPr marL="12321" marR="12321" marT="35482" marB="35482"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457200" rtl="0" eaLnBrk="1" fontAlgn="b" latinLnBrk="0" hangingPunct="1"/>
                      <a:endParaRPr lang="en-US" sz="11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9198776"/>
                  </a:ext>
                </a:extLst>
              </a:tr>
              <a:tr h="229966">
                <a:tc>
                  <a:txBody>
                    <a:bodyPr/>
                    <a:lstStyle/>
                    <a:p>
                      <a:pPr algn="l" fontAlgn="b"/>
                      <a:r>
                        <a:rPr lang="en-US" sz="1100" b="0" i="0" u="none" strike="noStrike" dirty="0">
                          <a:solidFill>
                            <a:srgbClr val="000000"/>
                          </a:solidFill>
                          <a:effectLst/>
                          <a:latin typeface="Century Gothic" panose="020B0502020202020204" pitchFamily="34" charset="0"/>
                        </a:rPr>
                        <a:t>Less than $25,000</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24%</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30759947"/>
                  </a:ext>
                </a:extLst>
              </a:tr>
              <a:tr h="229966">
                <a:tc>
                  <a:txBody>
                    <a:bodyPr/>
                    <a:lstStyle/>
                    <a:p>
                      <a:pPr algn="l" fontAlgn="b"/>
                      <a:r>
                        <a:rPr lang="en-US" sz="1100" b="0" i="0" u="none" strike="noStrike" dirty="0">
                          <a:solidFill>
                            <a:srgbClr val="000000"/>
                          </a:solidFill>
                          <a:effectLst/>
                          <a:latin typeface="Century Gothic" panose="020B0502020202020204" pitchFamily="34" charset="0"/>
                        </a:rPr>
                        <a:t>$25,000 to $49,999</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27%</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25193976"/>
                  </a:ext>
                </a:extLst>
              </a:tr>
              <a:tr h="229966">
                <a:tc>
                  <a:txBody>
                    <a:bodyPr/>
                    <a:lstStyle/>
                    <a:p>
                      <a:pPr algn="l" fontAlgn="b"/>
                      <a:r>
                        <a:rPr lang="en-US" sz="1100" b="0" i="0" u="none" strike="noStrike" dirty="0">
                          <a:solidFill>
                            <a:srgbClr val="000000"/>
                          </a:solidFill>
                          <a:effectLst/>
                          <a:latin typeface="Century Gothic" panose="020B0502020202020204" pitchFamily="34" charset="0"/>
                        </a:rPr>
                        <a:t>$50,000 to $74,999</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18%</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96809273"/>
                  </a:ext>
                </a:extLst>
              </a:tr>
              <a:tr h="229966">
                <a:tc>
                  <a:txBody>
                    <a:bodyPr/>
                    <a:lstStyle/>
                    <a:p>
                      <a:pPr algn="l" fontAlgn="b"/>
                      <a:r>
                        <a:rPr lang="en-US" sz="1100" b="0" i="0" u="none" strike="noStrike" dirty="0">
                          <a:solidFill>
                            <a:srgbClr val="000000"/>
                          </a:solidFill>
                          <a:effectLst/>
                          <a:latin typeface="Century Gothic" panose="020B0502020202020204" pitchFamily="34" charset="0"/>
                        </a:rPr>
                        <a:t>$75,000 to $99,999</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12%</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77239698"/>
                  </a:ext>
                </a:extLst>
              </a:tr>
              <a:tr h="229966">
                <a:tc>
                  <a:txBody>
                    <a:bodyPr/>
                    <a:lstStyle/>
                    <a:p>
                      <a:pPr algn="l" fontAlgn="b"/>
                      <a:r>
                        <a:rPr lang="en-US" sz="1100" b="0" i="0" u="none" strike="noStrike" dirty="0">
                          <a:solidFill>
                            <a:srgbClr val="000000"/>
                          </a:solidFill>
                          <a:effectLst/>
                          <a:latin typeface="Century Gothic" panose="020B0502020202020204" pitchFamily="34" charset="0"/>
                        </a:rPr>
                        <a:t>$100,000 to $149,999</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9%</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93274539"/>
                  </a:ext>
                </a:extLst>
              </a:tr>
              <a:tr h="229966">
                <a:tc>
                  <a:txBody>
                    <a:bodyPr/>
                    <a:lstStyle/>
                    <a:p>
                      <a:pPr algn="l" fontAlgn="b"/>
                      <a:r>
                        <a:rPr lang="en-US" sz="1100" b="0" i="0" u="none" strike="noStrike" dirty="0">
                          <a:solidFill>
                            <a:srgbClr val="000000"/>
                          </a:solidFill>
                          <a:effectLst/>
                          <a:latin typeface="Century Gothic" panose="020B0502020202020204" pitchFamily="34" charset="0"/>
                        </a:rPr>
                        <a:t>$150,000 to $199,999</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3%</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58289135"/>
                  </a:ext>
                </a:extLst>
              </a:tr>
              <a:tr h="229966">
                <a:tc>
                  <a:txBody>
                    <a:bodyPr/>
                    <a:lstStyle/>
                    <a:p>
                      <a:pPr algn="l" fontAlgn="b"/>
                      <a:r>
                        <a:rPr lang="en-US" sz="1100" b="0" i="0" u="none" strike="noStrike" dirty="0">
                          <a:solidFill>
                            <a:srgbClr val="000000"/>
                          </a:solidFill>
                          <a:effectLst/>
                          <a:latin typeface="Century Gothic" panose="020B0502020202020204" pitchFamily="34" charset="0"/>
                        </a:rPr>
                        <a:t>$200,000 or more</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2%</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98659801"/>
                  </a:ext>
                </a:extLst>
              </a:tr>
              <a:tr h="229966">
                <a:tc>
                  <a:txBody>
                    <a:bodyPr/>
                    <a:lstStyle/>
                    <a:p>
                      <a:pPr algn="l" fontAlgn="b"/>
                      <a:r>
                        <a:rPr lang="en-US" sz="1100" b="0" i="0" u="none" strike="noStrike" dirty="0">
                          <a:solidFill>
                            <a:srgbClr val="000000"/>
                          </a:solidFill>
                          <a:effectLst/>
                          <a:latin typeface="Century Gothic" panose="020B0502020202020204" pitchFamily="34" charset="0"/>
                        </a:rPr>
                        <a:t>Prefer not to say</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3%</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50961004"/>
                  </a:ext>
                </a:extLst>
              </a:tr>
              <a:tr h="229966">
                <a:tc>
                  <a:txBody>
                    <a:bodyPr/>
                    <a:lstStyle/>
                    <a:p>
                      <a:pPr algn="l" fontAlgn="b"/>
                      <a:r>
                        <a:rPr lang="en-US" sz="1100" b="0" i="0" u="none" strike="noStrike" dirty="0">
                          <a:solidFill>
                            <a:srgbClr val="000000"/>
                          </a:solidFill>
                          <a:effectLst/>
                          <a:latin typeface="Century Gothic" panose="020B0502020202020204" pitchFamily="34" charset="0"/>
                        </a:rPr>
                        <a:t>Don’t know</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2%</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3432695"/>
                  </a:ext>
                </a:extLst>
              </a:tr>
            </a:tbl>
          </a:graphicData>
        </a:graphic>
      </p:graphicFrame>
      <p:graphicFrame>
        <p:nvGraphicFramePr>
          <p:cNvPr id="27" name="Table 26">
            <a:extLst>
              <a:ext uri="{FF2B5EF4-FFF2-40B4-BE49-F238E27FC236}">
                <a16:creationId xmlns:a16="http://schemas.microsoft.com/office/drawing/2014/main" id="{3EE487CF-3B4D-4BEB-9712-4D094CE8BB79}"/>
              </a:ext>
            </a:extLst>
          </p:cNvPr>
          <p:cNvGraphicFramePr>
            <a:graphicFrameLocks noGrp="1"/>
          </p:cNvGraphicFramePr>
          <p:nvPr/>
        </p:nvGraphicFramePr>
        <p:xfrm>
          <a:off x="7882889" y="3876614"/>
          <a:ext cx="3647097" cy="2497074"/>
        </p:xfrm>
        <a:graphic>
          <a:graphicData uri="http://schemas.openxmlformats.org/drawingml/2006/table">
            <a:tbl>
              <a:tblPr>
                <a:tableStyleId>{5C22544A-7EE6-4342-B048-85BDC9FD1C3A}</a:tableStyleId>
              </a:tblPr>
              <a:tblGrid>
                <a:gridCol w="3222328">
                  <a:extLst>
                    <a:ext uri="{9D8B030D-6E8A-4147-A177-3AD203B41FA5}">
                      <a16:colId xmlns:a16="http://schemas.microsoft.com/office/drawing/2014/main" val="20000"/>
                    </a:ext>
                  </a:extLst>
                </a:gridCol>
                <a:gridCol w="424769">
                  <a:extLst>
                    <a:ext uri="{9D8B030D-6E8A-4147-A177-3AD203B41FA5}">
                      <a16:colId xmlns:a16="http://schemas.microsoft.com/office/drawing/2014/main" val="427726827"/>
                    </a:ext>
                  </a:extLst>
                </a:gridCol>
              </a:tblGrid>
              <a:tr h="520242">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E57300"/>
                          </a:solidFill>
                          <a:effectLst/>
                          <a:latin typeface="Century Gothic" panose="020B0502020202020204" pitchFamily="34" charset="0"/>
                        </a:rPr>
                        <a:t>Consider Self in Politics Today</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Century Gothic" panose="020B0502020202020204" pitchFamily="34" charset="0"/>
                      </a:endParaRP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9"/>
                  </a:ext>
                </a:extLst>
              </a:tr>
              <a:tr h="247104">
                <a:tc>
                  <a:txBody>
                    <a:bodyPr/>
                    <a:lstStyle/>
                    <a:p>
                      <a:pPr algn="l" fontAlgn="b"/>
                      <a:r>
                        <a:rPr lang="en-US" sz="1100" b="0" i="0" u="none" strike="noStrike" dirty="0">
                          <a:solidFill>
                            <a:srgbClr val="000000"/>
                          </a:solidFill>
                          <a:effectLst/>
                          <a:latin typeface="Century Gothic" panose="020B0502020202020204" pitchFamily="34" charset="0"/>
                        </a:rPr>
                        <a:t>Strong Republican</a:t>
                      </a:r>
                    </a:p>
                  </a:txBody>
                  <a:tcPr marL="9525" marR="9525" marT="9525" marB="0" anchor="b">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15%</a:t>
                      </a:r>
                    </a:p>
                  </a:txBody>
                  <a:tcPr marL="9525" marR="9525" marT="9525" marB="0" anchor="b">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1280363"/>
                  </a:ext>
                </a:extLst>
              </a:tr>
              <a:tr h="247104">
                <a:tc>
                  <a:txBody>
                    <a:bodyPr/>
                    <a:lstStyle/>
                    <a:p>
                      <a:pPr algn="l" fontAlgn="b"/>
                      <a:r>
                        <a:rPr lang="en-US" sz="1100" b="0" i="0" u="none" strike="noStrike" dirty="0">
                          <a:solidFill>
                            <a:srgbClr val="000000"/>
                          </a:solidFill>
                          <a:effectLst/>
                          <a:latin typeface="Century Gothic" panose="020B0502020202020204" pitchFamily="34" charset="0"/>
                        </a:rPr>
                        <a:t>A not-so-strong Republican</a:t>
                      </a:r>
                    </a:p>
                  </a:txBody>
                  <a:tcPr marL="9525" marR="9525" marT="9525" marB="0" anchor="b">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6%</a:t>
                      </a:r>
                    </a:p>
                  </a:txBody>
                  <a:tcPr marL="9525" marR="9525" marT="9525" marB="0" anchor="b">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06007531"/>
                  </a:ext>
                </a:extLst>
              </a:tr>
              <a:tr h="247104">
                <a:tc>
                  <a:txBody>
                    <a:bodyPr/>
                    <a:lstStyle/>
                    <a:p>
                      <a:pPr algn="l" fontAlgn="b"/>
                      <a:r>
                        <a:rPr lang="en-US" sz="1100" b="0" i="0" u="none" strike="noStrike" dirty="0">
                          <a:solidFill>
                            <a:srgbClr val="000000"/>
                          </a:solidFill>
                          <a:effectLst/>
                          <a:latin typeface="Century Gothic" panose="020B0502020202020204" pitchFamily="34" charset="0"/>
                        </a:rPr>
                        <a:t>Lean Republican</a:t>
                      </a:r>
                    </a:p>
                  </a:txBody>
                  <a:tcPr marL="9525" marR="9525" marT="9525" marB="0" anchor="b">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5%</a:t>
                      </a:r>
                    </a:p>
                  </a:txBody>
                  <a:tcPr marL="9525" marR="9525" marT="9525" marB="0" anchor="b">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28950195"/>
                  </a:ext>
                </a:extLst>
              </a:tr>
              <a:tr h="247104">
                <a:tc>
                  <a:txBody>
                    <a:bodyPr/>
                    <a:lstStyle/>
                    <a:p>
                      <a:pPr algn="l" fontAlgn="b"/>
                      <a:r>
                        <a:rPr lang="en-US" sz="1100" b="0" i="0" u="none" strike="noStrike" dirty="0">
                          <a:solidFill>
                            <a:srgbClr val="000000"/>
                          </a:solidFill>
                          <a:effectLst/>
                          <a:latin typeface="Century Gothic" panose="020B0502020202020204" pitchFamily="34" charset="0"/>
                        </a:rPr>
                        <a:t>Independent/ Something else</a:t>
                      </a:r>
                    </a:p>
                  </a:txBody>
                  <a:tcPr marL="9525" marR="9525" marT="9525" marB="0" anchor="b">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22%</a:t>
                      </a:r>
                    </a:p>
                  </a:txBody>
                  <a:tcPr marL="9525" marR="9525" marT="9525" marB="0" anchor="b">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09979044"/>
                  </a:ext>
                </a:extLst>
              </a:tr>
              <a:tr h="247104">
                <a:tc>
                  <a:txBody>
                    <a:bodyPr/>
                    <a:lstStyle/>
                    <a:p>
                      <a:pPr algn="l" fontAlgn="b"/>
                      <a:r>
                        <a:rPr lang="en-US" sz="1100" b="0" i="0" u="none" strike="noStrike" dirty="0">
                          <a:solidFill>
                            <a:srgbClr val="000000"/>
                          </a:solidFill>
                          <a:effectLst/>
                          <a:latin typeface="Century Gothic" panose="020B0502020202020204" pitchFamily="34" charset="0"/>
                        </a:rPr>
                        <a:t>Lean Democrat</a:t>
                      </a:r>
                    </a:p>
                  </a:txBody>
                  <a:tcPr marL="9525" marR="9525" marT="9525" marB="0" anchor="b">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10%</a:t>
                      </a:r>
                    </a:p>
                  </a:txBody>
                  <a:tcPr marL="9525" marR="9525" marT="9525" marB="0" anchor="b">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21"/>
                  </a:ext>
                </a:extLst>
              </a:tr>
              <a:tr h="247104">
                <a:tc>
                  <a:txBody>
                    <a:bodyPr/>
                    <a:lstStyle/>
                    <a:p>
                      <a:pPr algn="l" fontAlgn="b"/>
                      <a:r>
                        <a:rPr lang="en-US" sz="1100" b="0" i="0" u="none" strike="noStrike" dirty="0">
                          <a:solidFill>
                            <a:srgbClr val="000000"/>
                          </a:solidFill>
                          <a:effectLst/>
                          <a:latin typeface="Century Gothic" panose="020B0502020202020204" pitchFamily="34" charset="0"/>
                        </a:rPr>
                        <a:t>A not-so-strong Democrat</a:t>
                      </a:r>
                    </a:p>
                  </a:txBody>
                  <a:tcPr marL="9525" marR="9525" marT="9525" marB="0" anchor="b">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8%</a:t>
                      </a:r>
                    </a:p>
                  </a:txBody>
                  <a:tcPr marL="9525" marR="9525" marT="9525" marB="0" anchor="b">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054481693"/>
                  </a:ext>
                </a:extLst>
              </a:tr>
              <a:tr h="247104">
                <a:tc>
                  <a:txBody>
                    <a:bodyPr/>
                    <a:lstStyle/>
                    <a:p>
                      <a:pPr algn="l" fontAlgn="b"/>
                      <a:r>
                        <a:rPr lang="en-US" sz="1100" b="0" i="0" u="none" strike="noStrike" dirty="0">
                          <a:solidFill>
                            <a:srgbClr val="000000"/>
                          </a:solidFill>
                          <a:effectLst/>
                          <a:latin typeface="Century Gothic" panose="020B0502020202020204" pitchFamily="34" charset="0"/>
                        </a:rPr>
                        <a:t>Strong Democrat</a:t>
                      </a:r>
                    </a:p>
                  </a:txBody>
                  <a:tcPr marL="9525" marR="9525" marT="9525" marB="0" anchor="b">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24%</a:t>
                      </a:r>
                    </a:p>
                  </a:txBody>
                  <a:tcPr marL="9525" marR="9525" marT="9525" marB="0" anchor="b">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73951129"/>
                  </a:ext>
                </a:extLst>
              </a:tr>
              <a:tr h="247104">
                <a:tc>
                  <a:txBody>
                    <a:bodyPr/>
                    <a:lstStyle/>
                    <a:p>
                      <a:pPr algn="l" fontAlgn="b"/>
                      <a:r>
                        <a:rPr lang="en-US" sz="1100" b="0" i="0" u="none" strike="noStrike" dirty="0">
                          <a:solidFill>
                            <a:srgbClr val="000000"/>
                          </a:solidFill>
                          <a:effectLst/>
                          <a:latin typeface="Century Gothic" panose="020B0502020202020204" pitchFamily="34" charset="0"/>
                        </a:rPr>
                        <a:t>Don’t know/Undecided</a:t>
                      </a:r>
                    </a:p>
                  </a:txBody>
                  <a:tcPr marL="9525" marR="9525" marT="9525" marB="0" anchor="b">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10%</a:t>
                      </a:r>
                    </a:p>
                  </a:txBody>
                  <a:tcPr marL="9525" marR="9525" marT="9525" marB="0" anchor="b">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27822087"/>
                  </a:ext>
                </a:extLst>
              </a:tr>
            </a:tbl>
          </a:graphicData>
        </a:graphic>
      </p:graphicFrame>
      <p:cxnSp>
        <p:nvCxnSpPr>
          <p:cNvPr id="26" name="Straight Connector 25">
            <a:extLst>
              <a:ext uri="{FF2B5EF4-FFF2-40B4-BE49-F238E27FC236}">
                <a16:creationId xmlns:a16="http://schemas.microsoft.com/office/drawing/2014/main" id="{AC7B9651-6C08-8546-B8CA-DE6F0E7DC200}"/>
              </a:ext>
            </a:extLst>
          </p:cNvPr>
          <p:cNvCxnSpPr>
            <a:cxnSpLocks/>
          </p:cNvCxnSpPr>
          <p:nvPr/>
        </p:nvCxnSpPr>
        <p:spPr>
          <a:xfrm>
            <a:off x="4295619" y="1947672"/>
            <a:ext cx="0" cy="4754880"/>
          </a:xfrm>
          <a:prstGeom prst="line">
            <a:avLst/>
          </a:prstGeom>
          <a:ln w="9525">
            <a:solidFill>
              <a:srgbClr val="DDEAEB"/>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F10860C-791F-9649-86AA-E82F3C54473A}"/>
              </a:ext>
            </a:extLst>
          </p:cNvPr>
          <p:cNvSpPr txBox="1"/>
          <p:nvPr/>
        </p:nvSpPr>
        <p:spPr>
          <a:xfrm>
            <a:off x="427480" y="6294474"/>
            <a:ext cx="386006" cy="56352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601EE586-F81C-452A-8DB2-32E71119597D}"/>
              </a:ext>
            </a:extLst>
          </p:cNvPr>
          <p:cNvGrpSpPr/>
          <p:nvPr/>
        </p:nvGrpSpPr>
        <p:grpSpPr>
          <a:xfrm>
            <a:off x="949531" y="198783"/>
            <a:ext cx="6472349" cy="1533668"/>
            <a:chOff x="949532" y="198783"/>
            <a:chExt cx="5628689" cy="1417983"/>
          </a:xfrm>
        </p:grpSpPr>
        <p:cxnSp>
          <p:nvCxnSpPr>
            <p:cNvPr id="16" name="Straight Connector 15">
              <a:extLst>
                <a:ext uri="{FF2B5EF4-FFF2-40B4-BE49-F238E27FC236}">
                  <a16:creationId xmlns:a16="http://schemas.microsoft.com/office/drawing/2014/main" id="{2B814313-9D8F-44F0-9832-DF68A02B5679}"/>
                </a:ext>
              </a:extLst>
            </p:cNvPr>
            <p:cNvCxnSpPr>
              <a:cxnSpLocks/>
            </p:cNvCxnSpPr>
            <p:nvPr/>
          </p:nvCxnSpPr>
          <p:spPr>
            <a:xfrm>
              <a:off x="949532" y="1616766"/>
              <a:ext cx="5628689" cy="0"/>
            </a:xfrm>
            <a:prstGeom prst="line">
              <a:avLst/>
            </a:prstGeom>
            <a:ln w="38100">
              <a:solidFill>
                <a:srgbClr val="E573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B810445-C2E9-4108-A751-F455A91923BF}"/>
                </a:ext>
              </a:extLst>
            </p:cNvPr>
            <p:cNvCxnSpPr>
              <a:cxnSpLocks/>
            </p:cNvCxnSpPr>
            <p:nvPr/>
          </p:nvCxnSpPr>
          <p:spPr>
            <a:xfrm>
              <a:off x="6559739" y="198783"/>
              <a:ext cx="0" cy="1417983"/>
            </a:xfrm>
            <a:prstGeom prst="line">
              <a:avLst/>
            </a:prstGeom>
            <a:ln w="38100">
              <a:solidFill>
                <a:srgbClr val="E57300"/>
              </a:solidFill>
            </a:ln>
            <a:effectLst/>
          </p:spPr>
          <p:style>
            <a:lnRef idx="2">
              <a:schemeClr val="accent1"/>
            </a:lnRef>
            <a:fillRef idx="0">
              <a:schemeClr val="accent1"/>
            </a:fillRef>
            <a:effectRef idx="1">
              <a:schemeClr val="accent1"/>
            </a:effectRef>
            <a:fontRef idx="minor">
              <a:schemeClr val="tx1"/>
            </a:fontRef>
          </p:style>
        </p:cxnSp>
      </p:grpSp>
      <p:sp>
        <p:nvSpPr>
          <p:cNvPr id="18" name="Title 1">
            <a:extLst>
              <a:ext uri="{FF2B5EF4-FFF2-40B4-BE49-F238E27FC236}">
                <a16:creationId xmlns:a16="http://schemas.microsoft.com/office/drawing/2014/main" id="{4E9D2C12-7AA6-4A38-86BC-EF6411C96615}"/>
              </a:ext>
            </a:extLst>
          </p:cNvPr>
          <p:cNvSpPr txBox="1">
            <a:spLocks/>
          </p:cNvSpPr>
          <p:nvPr/>
        </p:nvSpPr>
        <p:spPr>
          <a:xfrm>
            <a:off x="932688" y="1221897"/>
            <a:ext cx="6299407" cy="635099"/>
          </a:xfrm>
          <a:prstGeom prst="rect">
            <a:avLst/>
          </a:prstGeom>
          <a:ln>
            <a:solidFill>
              <a:schemeClr val="bg1"/>
            </a:solidFill>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E57300"/>
                </a:solidFill>
                <a:effectLst/>
                <a:uLnTx/>
                <a:uFillTx/>
                <a:latin typeface="Century Gothic" panose="020B0502020202020204" pitchFamily="34" charset="0"/>
                <a:ea typeface="+mj-ea"/>
                <a:cs typeface="+mj-cs"/>
              </a:rPr>
              <a:t>Wave 3 September 2021: Respondent Profile</a:t>
            </a:r>
          </a:p>
        </p:txBody>
      </p:sp>
      <p:graphicFrame>
        <p:nvGraphicFramePr>
          <p:cNvPr id="19" name="Table 18">
            <a:extLst>
              <a:ext uri="{FF2B5EF4-FFF2-40B4-BE49-F238E27FC236}">
                <a16:creationId xmlns:a16="http://schemas.microsoft.com/office/drawing/2014/main" id="{3DDD9DD3-DADA-4003-BCF1-50CB8A140AC7}"/>
              </a:ext>
            </a:extLst>
          </p:cNvPr>
          <p:cNvGraphicFramePr>
            <a:graphicFrameLocks noGrp="1"/>
          </p:cNvGraphicFramePr>
          <p:nvPr/>
        </p:nvGraphicFramePr>
        <p:xfrm>
          <a:off x="4593924" y="3124204"/>
          <a:ext cx="2507911" cy="3249484"/>
        </p:xfrm>
        <a:graphic>
          <a:graphicData uri="http://schemas.openxmlformats.org/drawingml/2006/table">
            <a:tbl>
              <a:tblPr>
                <a:tableStyleId>{5C22544A-7EE6-4342-B048-85BDC9FD1C3A}</a:tableStyleId>
              </a:tblPr>
              <a:tblGrid>
                <a:gridCol w="1911645">
                  <a:extLst>
                    <a:ext uri="{9D8B030D-6E8A-4147-A177-3AD203B41FA5}">
                      <a16:colId xmlns:a16="http://schemas.microsoft.com/office/drawing/2014/main" val="20000"/>
                    </a:ext>
                  </a:extLst>
                </a:gridCol>
                <a:gridCol w="596266">
                  <a:extLst>
                    <a:ext uri="{9D8B030D-6E8A-4147-A177-3AD203B41FA5}">
                      <a16:colId xmlns:a16="http://schemas.microsoft.com/office/drawing/2014/main" val="427726827"/>
                    </a:ext>
                  </a:extLst>
                </a:gridCol>
              </a:tblGrid>
              <a:tr h="509560">
                <a:tc gridSpan="2">
                  <a:txBody>
                    <a:bodyPr/>
                    <a:lstStyle/>
                    <a:p>
                      <a:pPr algn="l" rtl="0" fontAlgn="ctr"/>
                      <a:r>
                        <a:rPr lang="en-US" sz="1100" b="1" i="0" u="none" strike="noStrike" dirty="0">
                          <a:solidFill>
                            <a:srgbClr val="E57300"/>
                          </a:solidFill>
                          <a:effectLst/>
                          <a:latin typeface="Century Gothic" panose="020B0502020202020204" pitchFamily="34" charset="0"/>
                        </a:rPr>
                        <a:t>Health Conditions Increasing COVID-19 Risk</a:t>
                      </a:r>
                    </a:p>
                  </a:txBody>
                  <a:tcPr marL="12321" marR="12321" marT="35482" marB="35482" anchor="ctr">
                    <a:lnB w="9525" cap="flat" cmpd="sng" algn="ctr">
                      <a:noFill/>
                      <a:prstDash val="solid"/>
                      <a:round/>
                      <a:headEnd type="none" w="med" len="med"/>
                      <a:tailEnd type="none" w="med" len="med"/>
                    </a:lnB>
                    <a:noFill/>
                  </a:tcPr>
                </a:tc>
                <a:tc hMerge="1">
                  <a:txBody>
                    <a:bodyPr/>
                    <a:lstStyle/>
                    <a:p>
                      <a:pPr algn="l" rtl="0" fontAlgn="b"/>
                      <a:endParaRPr lang="en-US" sz="1100" b="0" i="0" u="none" strike="noStrike">
                        <a:solidFill>
                          <a:schemeClr val="tx1"/>
                        </a:solidFill>
                        <a:effectLst/>
                        <a:latin typeface="Century Gothic" panose="020B0502020202020204" pitchFamily="34" charset="0"/>
                      </a:endParaRPr>
                    </a:p>
                  </a:txBody>
                  <a:tcPr marL="12321" marR="12321" marT="35482" marB="35482" anchor="ctr">
                    <a:lnB w="9525"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266073">
                <a:tc>
                  <a:txBody>
                    <a:bodyPr/>
                    <a:lstStyle/>
                    <a:p>
                      <a:pPr algn="l" fontAlgn="b"/>
                      <a:r>
                        <a:rPr lang="en-US" sz="1100" b="0" i="0" u="none" strike="noStrike" dirty="0">
                          <a:solidFill>
                            <a:srgbClr val="000000"/>
                          </a:solidFill>
                          <a:effectLst/>
                          <a:latin typeface="Century Gothic" panose="020B0502020202020204" pitchFamily="34" charset="0"/>
                        </a:rPr>
                        <a:t>Yes</a:t>
                      </a:r>
                    </a:p>
                  </a:txBody>
                  <a:tcPr marL="9525" marR="9525" marT="9525" marB="0"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38%</a:t>
                      </a:r>
                    </a:p>
                  </a:txBody>
                  <a:tcPr marL="9525" marR="9525" marT="9525" marB="0"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266073">
                <a:tc>
                  <a:txBody>
                    <a:bodyPr/>
                    <a:lstStyle/>
                    <a:p>
                      <a:pPr algn="l" fontAlgn="b"/>
                      <a:r>
                        <a:rPr lang="en-US" sz="1100" b="0" i="0" u="none" strike="noStrike" dirty="0">
                          <a:solidFill>
                            <a:srgbClr val="000000"/>
                          </a:solidFill>
                          <a:effectLst/>
                          <a:latin typeface="Century Gothic" panose="020B0502020202020204" pitchFamily="34" charset="0"/>
                        </a:rPr>
                        <a:t>No </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51%</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31061404"/>
                  </a:ext>
                </a:extLst>
              </a:tr>
              <a:tr h="266073">
                <a:tc>
                  <a:txBody>
                    <a:bodyPr/>
                    <a:lstStyle/>
                    <a:p>
                      <a:pPr algn="l" fontAlgn="b"/>
                      <a:r>
                        <a:rPr lang="en-US" sz="1100" b="0" i="0" u="none" strike="noStrike" dirty="0">
                          <a:solidFill>
                            <a:srgbClr val="000000"/>
                          </a:solidFill>
                          <a:effectLst/>
                          <a:latin typeface="Century Gothic" panose="020B0502020202020204" pitchFamily="34" charset="0"/>
                        </a:rPr>
                        <a:t>Don’t know </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10%</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65531573"/>
                  </a:ext>
                </a:extLst>
              </a:tr>
              <a:tr h="266073">
                <a:tc>
                  <a:txBody>
                    <a:bodyPr/>
                    <a:lstStyle/>
                    <a:p>
                      <a:pPr algn="l" fontAlgn="b"/>
                      <a:r>
                        <a:rPr lang="en-US" sz="1100" b="0" i="0" u="none" strike="noStrike" dirty="0">
                          <a:solidFill>
                            <a:srgbClr val="000000"/>
                          </a:solidFill>
                          <a:effectLst/>
                          <a:latin typeface="Century Gothic" panose="020B0502020202020204" pitchFamily="34" charset="0"/>
                        </a:rPr>
                        <a:t>Prefer not to answer</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entury Gothic" panose="020B0502020202020204" pitchFamily="34" charset="0"/>
                        </a:rPr>
                        <a:t>2%</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71119361"/>
                  </a:ext>
                </a:extLst>
              </a:tr>
              <a:tr h="705056">
                <a:tc gridSpan="2">
                  <a:txBody>
                    <a:bodyPr/>
                    <a:lstStyle/>
                    <a:p>
                      <a:pPr algn="l" rtl="0" fontAlgn="ctr"/>
                      <a:r>
                        <a:rPr lang="en-US" sz="1100" b="1" i="0" u="none" strike="noStrike" dirty="0">
                          <a:solidFill>
                            <a:srgbClr val="E57300"/>
                          </a:solidFill>
                          <a:effectLst/>
                          <a:latin typeface="Century Gothic" panose="020B0502020202020204" pitchFamily="34" charset="0"/>
                        </a:rPr>
                        <a:t>Qualifying Long-Lasting Physical, Mental, Emotional Disability</a:t>
                      </a:r>
                    </a:p>
                  </a:txBody>
                  <a:tcPr marL="12321" marR="12321" marT="35482" marB="35482" anchor="ct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pPr algn="l" rtl="0" fontAlgn="b"/>
                      <a:endParaRPr lang="en-US" sz="1100" b="0" i="0" u="none" strike="noStrike">
                        <a:solidFill>
                          <a:srgbClr val="7A9610"/>
                        </a:solidFill>
                        <a:effectLst/>
                        <a:latin typeface="Century Gothic" panose="020B0502020202020204" pitchFamily="34" charset="0"/>
                      </a:endParaRPr>
                    </a:p>
                  </a:txBody>
                  <a:tcPr marL="12321" marR="12321" marT="35482" marB="35482" anchor="ct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18"/>
                  </a:ext>
                </a:extLst>
              </a:tr>
              <a:tr h="242644">
                <a:tc>
                  <a:txBody>
                    <a:bodyPr/>
                    <a:lstStyle/>
                    <a:p>
                      <a:pPr algn="l" fontAlgn="b"/>
                      <a:r>
                        <a:rPr lang="en-US" sz="1100" b="0" i="0" u="none" strike="noStrike" dirty="0">
                          <a:solidFill>
                            <a:srgbClr val="000000"/>
                          </a:solidFill>
                          <a:effectLst/>
                          <a:latin typeface="Century Gothic" panose="020B0502020202020204" pitchFamily="34" charset="0"/>
                        </a:rPr>
                        <a:t>Yes</a:t>
                      </a:r>
                    </a:p>
                  </a:txBody>
                  <a:tcPr marL="9525" marR="9525" marT="9525" marB="0"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kern="1200" dirty="0">
                          <a:solidFill>
                            <a:srgbClr val="000000"/>
                          </a:solidFill>
                          <a:effectLst/>
                          <a:latin typeface="Century Gothic" panose="020B0502020202020204" pitchFamily="34" charset="0"/>
                          <a:ea typeface="+mn-ea"/>
                          <a:cs typeface="+mn-cs"/>
                        </a:rPr>
                        <a:t>25%</a:t>
                      </a:r>
                    </a:p>
                  </a:txBody>
                  <a:tcPr marL="9525" marR="9525" marT="9525" marB="0"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9"/>
                  </a:ext>
                </a:extLst>
              </a:tr>
              <a:tr h="242644">
                <a:tc>
                  <a:txBody>
                    <a:bodyPr/>
                    <a:lstStyle/>
                    <a:p>
                      <a:pPr algn="l" fontAlgn="b"/>
                      <a:r>
                        <a:rPr lang="en-US" sz="1100" b="0" i="0" u="none" strike="noStrike" dirty="0">
                          <a:solidFill>
                            <a:srgbClr val="000000"/>
                          </a:solidFill>
                          <a:effectLst/>
                          <a:latin typeface="Century Gothic" panose="020B0502020202020204" pitchFamily="34" charset="0"/>
                        </a:rPr>
                        <a:t>No </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kern="1200" dirty="0">
                          <a:solidFill>
                            <a:srgbClr val="000000"/>
                          </a:solidFill>
                          <a:effectLst/>
                          <a:latin typeface="Century Gothic" panose="020B0502020202020204" pitchFamily="34" charset="0"/>
                          <a:ea typeface="+mn-ea"/>
                          <a:cs typeface="+mn-cs"/>
                        </a:rPr>
                        <a:t>68%</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89079727"/>
                  </a:ext>
                </a:extLst>
              </a:tr>
              <a:tr h="242644">
                <a:tc>
                  <a:txBody>
                    <a:bodyPr/>
                    <a:lstStyle/>
                    <a:p>
                      <a:pPr algn="l" fontAlgn="b"/>
                      <a:r>
                        <a:rPr lang="en-US" sz="1100" b="0" i="0" u="none" strike="noStrike" dirty="0">
                          <a:solidFill>
                            <a:srgbClr val="000000"/>
                          </a:solidFill>
                          <a:effectLst/>
                          <a:latin typeface="Century Gothic" panose="020B0502020202020204" pitchFamily="34" charset="0"/>
                        </a:rPr>
                        <a:t>Don’t know </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kern="1200" dirty="0">
                          <a:solidFill>
                            <a:srgbClr val="000000"/>
                          </a:solidFill>
                          <a:effectLst/>
                          <a:latin typeface="Century Gothic" panose="020B0502020202020204" pitchFamily="34" charset="0"/>
                          <a:ea typeface="+mn-ea"/>
                          <a:cs typeface="+mn-cs"/>
                        </a:rPr>
                        <a:t>6%</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05493291"/>
                  </a:ext>
                </a:extLst>
              </a:tr>
              <a:tr h="242644">
                <a:tc>
                  <a:txBody>
                    <a:bodyPr/>
                    <a:lstStyle/>
                    <a:p>
                      <a:pPr algn="l" fontAlgn="b"/>
                      <a:r>
                        <a:rPr lang="en-US" sz="1100" b="0" i="0" u="none" strike="noStrike" dirty="0">
                          <a:solidFill>
                            <a:srgbClr val="000000"/>
                          </a:solidFill>
                          <a:effectLst/>
                          <a:latin typeface="Century Gothic" panose="020B0502020202020204" pitchFamily="34" charset="0"/>
                        </a:rPr>
                        <a:t>Prefer not to answer</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1100" b="0" i="0" u="none" strike="noStrike" kern="1200" dirty="0">
                          <a:solidFill>
                            <a:srgbClr val="000000"/>
                          </a:solidFill>
                          <a:effectLst/>
                          <a:latin typeface="Century Gothic" panose="020B0502020202020204" pitchFamily="34" charset="0"/>
                          <a:ea typeface="+mn-ea"/>
                          <a:cs typeface="+mn-cs"/>
                        </a:rPr>
                        <a:t>2%</a:t>
                      </a:r>
                    </a:p>
                  </a:txBody>
                  <a:tcPr marL="9525" marR="9525" marT="9525"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63145951"/>
                  </a:ext>
                </a:extLst>
              </a:tr>
            </a:tbl>
          </a:graphicData>
        </a:graphic>
      </p:graphicFrame>
      <p:pic>
        <p:nvPicPr>
          <p:cNvPr id="22" name="Picture 21">
            <a:extLst>
              <a:ext uri="{FF2B5EF4-FFF2-40B4-BE49-F238E27FC236}">
                <a16:creationId xmlns:a16="http://schemas.microsoft.com/office/drawing/2014/main" id="{3226B4E8-8755-4DFF-9B7A-F0434031C4DB}"/>
              </a:ext>
            </a:extLst>
          </p:cNvPr>
          <p:cNvPicPr>
            <a:picLocks noChangeAspect="1"/>
          </p:cNvPicPr>
          <p:nvPr/>
        </p:nvPicPr>
        <p:blipFill>
          <a:blip r:embed="rId3">
            <a:duotone>
              <a:schemeClr val="accent6">
                <a:shade val="45000"/>
                <a:satMod val="135000"/>
              </a:schemeClr>
              <a:prstClr val="white"/>
            </a:duotone>
          </a:blip>
          <a:stretch>
            <a:fillRect/>
          </a:stretch>
        </p:blipFill>
        <p:spPr>
          <a:xfrm>
            <a:off x="7755520" y="2001620"/>
            <a:ext cx="1585121" cy="1874993"/>
          </a:xfrm>
          <a:prstGeom prst="rect">
            <a:avLst/>
          </a:prstGeom>
        </p:spPr>
      </p:pic>
      <p:pic>
        <p:nvPicPr>
          <p:cNvPr id="23" name="Picture 22">
            <a:extLst>
              <a:ext uri="{FF2B5EF4-FFF2-40B4-BE49-F238E27FC236}">
                <a16:creationId xmlns:a16="http://schemas.microsoft.com/office/drawing/2014/main" id="{05FCAAC8-CB2C-4C81-8761-97158144797B}"/>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0278327" y="3001051"/>
            <a:ext cx="838986" cy="838986"/>
          </a:xfrm>
          <a:prstGeom prst="rect">
            <a:avLst/>
          </a:prstGeom>
        </p:spPr>
      </p:pic>
      <p:pic>
        <p:nvPicPr>
          <p:cNvPr id="24" name="Picture 23">
            <a:extLst>
              <a:ext uri="{FF2B5EF4-FFF2-40B4-BE49-F238E27FC236}">
                <a16:creationId xmlns:a16="http://schemas.microsoft.com/office/drawing/2014/main" id="{FF8EF079-6DFA-4D12-8D98-870A5F4B7259}"/>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389993" y="3060855"/>
            <a:ext cx="838986" cy="838986"/>
          </a:xfrm>
          <a:prstGeom prst="rect">
            <a:avLst/>
          </a:prstGeom>
        </p:spPr>
      </p:pic>
    </p:spTree>
    <p:extLst>
      <p:ext uri="{BB962C8B-B14F-4D97-AF65-F5344CB8AC3E}">
        <p14:creationId xmlns:p14="http://schemas.microsoft.com/office/powerpoint/2010/main" val="319132380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4294-C483-1B45-BB18-59D7B489E68C}"/>
              </a:ext>
            </a:extLst>
          </p:cNvPr>
          <p:cNvSpPr>
            <a:spLocks noGrp="1"/>
          </p:cNvSpPr>
          <p:nvPr>
            <p:ph type="title"/>
          </p:nvPr>
        </p:nvSpPr>
        <p:spPr>
          <a:xfrm>
            <a:off x="838200" y="899161"/>
            <a:ext cx="10457689" cy="548640"/>
          </a:xfrm>
        </p:spPr>
        <p:txBody>
          <a:bodyPr/>
          <a:lstStyle/>
          <a:p>
            <a:r>
              <a:rPr lang="en-US" dirty="0">
                <a:latin typeface="Century Gothic" panose="020B0502020202020204" pitchFamily="34" charset="0"/>
              </a:rPr>
              <a:t>Summary Findings</a:t>
            </a:r>
          </a:p>
        </p:txBody>
      </p:sp>
      <p:sp>
        <p:nvSpPr>
          <p:cNvPr id="3" name="Text Placeholder 2">
            <a:extLst>
              <a:ext uri="{FF2B5EF4-FFF2-40B4-BE49-F238E27FC236}">
                <a16:creationId xmlns:a16="http://schemas.microsoft.com/office/drawing/2014/main" id="{612A2051-06BE-624F-9F69-EB9473041CE9}"/>
              </a:ext>
            </a:extLst>
          </p:cNvPr>
          <p:cNvSpPr>
            <a:spLocks noGrp="1"/>
          </p:cNvSpPr>
          <p:nvPr>
            <p:ph type="body" sz="quarter" idx="10"/>
          </p:nvPr>
        </p:nvSpPr>
        <p:spPr>
          <a:xfrm>
            <a:off x="808185" y="1662547"/>
            <a:ext cx="10517717" cy="4795307"/>
          </a:xfrm>
        </p:spPr>
        <p:txBody>
          <a:bodyPr vert="horz" lIns="91440" tIns="45720" rIns="91440" bIns="45720" rtlCol="0" anchor="t">
            <a:noAutofit/>
          </a:bodyPr>
          <a:lstStyle/>
          <a:p>
            <a:pPr marL="457200" indent="-457200">
              <a:buAutoNum type="arabicPeriod" startAt="11"/>
            </a:pPr>
            <a:r>
              <a:rPr lang="en-US" sz="1800" b="0" dirty="0">
                <a:latin typeface="Century Gothic"/>
                <a:cs typeface="Arial"/>
              </a:rPr>
              <a:t>North Carolina parents worry about their children getting COVID and about the health effects of having COVID at even higher rates than in the last wave</a:t>
            </a:r>
          </a:p>
          <a:p>
            <a:pPr marL="457200" indent="-457200">
              <a:buAutoNum type="arabicPeriod" startAt="11"/>
            </a:pPr>
            <a:r>
              <a:rPr lang="en-US" sz="1800" b="0" dirty="0">
                <a:latin typeface="Century Gothic"/>
                <a:cs typeface="Arial"/>
              </a:rPr>
              <a:t>While more parents than in the last wave intend to vaccinate their 12 to 15 year old children, slightly fewer intend to vaccinate their 16 to 17 year old children, but that is due to the high number of 16 to 17 year </a:t>
            </a:r>
            <a:r>
              <a:rPr lang="en-US" sz="1800" b="0" dirty="0" err="1">
                <a:latin typeface="Century Gothic"/>
                <a:cs typeface="Arial"/>
              </a:rPr>
              <a:t>olds</a:t>
            </a:r>
            <a:r>
              <a:rPr lang="en-US" sz="1800" b="0" dirty="0">
                <a:latin typeface="Century Gothic"/>
                <a:cs typeface="Arial"/>
              </a:rPr>
              <a:t> already vaccinated </a:t>
            </a:r>
          </a:p>
          <a:p>
            <a:pPr marL="457200" indent="-457200">
              <a:buAutoNum type="arabicPeriod" startAt="11"/>
            </a:pPr>
            <a:r>
              <a:rPr lang="en-US" sz="1800" b="0" dirty="0">
                <a:latin typeface="Century Gothic"/>
                <a:cs typeface="Arial"/>
              </a:rPr>
              <a:t>There has been a solid increase in parent intentions to vaccinate their 2 to 11 year old children when that becomes possible</a:t>
            </a:r>
          </a:p>
          <a:p>
            <a:pPr marL="457200" indent="-457200">
              <a:buAutoNum type="arabicPeriod" startAt="11"/>
            </a:pPr>
            <a:r>
              <a:rPr lang="en-US" sz="1800" b="0" dirty="0">
                <a:latin typeface="Century Gothic"/>
                <a:cs typeface="Arial"/>
              </a:rPr>
              <a:t>While North Carolinians still “mostly” continue to wear masks and social distance, intensity around these behaviors have slipped since the last wave</a:t>
            </a:r>
          </a:p>
          <a:p>
            <a:pPr marL="0" indent="0"/>
            <a:endParaRPr lang="en-US" sz="1800" b="0" dirty="0"/>
          </a:p>
        </p:txBody>
      </p:sp>
    </p:spTree>
    <p:extLst>
      <p:ext uri="{BB962C8B-B14F-4D97-AF65-F5344CB8AC3E}">
        <p14:creationId xmlns:p14="http://schemas.microsoft.com/office/powerpoint/2010/main" val="1589697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a:extLst>
              <a:ext uri="{FF2B5EF4-FFF2-40B4-BE49-F238E27FC236}">
                <a16:creationId xmlns:a16="http://schemas.microsoft.com/office/drawing/2014/main" id="{212574B0-5EE3-4496-AADD-7838ABB57318}"/>
              </a:ext>
            </a:extLst>
          </p:cNvPr>
          <p:cNvGraphicFramePr/>
          <p:nvPr>
            <p:extLst>
              <p:ext uri="{D42A27DB-BD31-4B8C-83A1-F6EECF244321}">
                <p14:modId xmlns:p14="http://schemas.microsoft.com/office/powerpoint/2010/main" val="2422472819"/>
              </p:ext>
            </p:extLst>
          </p:nvPr>
        </p:nvGraphicFramePr>
        <p:xfrm>
          <a:off x="3916585" y="620258"/>
          <a:ext cx="7274101" cy="54638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Table 22">
            <a:extLst>
              <a:ext uri="{FF2B5EF4-FFF2-40B4-BE49-F238E27FC236}">
                <a16:creationId xmlns:a16="http://schemas.microsoft.com/office/drawing/2014/main" id="{17CB297C-572F-4256-972B-8CD2CF08D8E5}"/>
              </a:ext>
            </a:extLst>
          </p:cNvPr>
          <p:cNvGraphicFramePr>
            <a:graphicFrameLocks noGrp="1"/>
          </p:cNvGraphicFramePr>
          <p:nvPr>
            <p:extLst>
              <p:ext uri="{D42A27DB-BD31-4B8C-83A1-F6EECF244321}">
                <p14:modId xmlns:p14="http://schemas.microsoft.com/office/powerpoint/2010/main" val="2821952266"/>
              </p:ext>
            </p:extLst>
          </p:nvPr>
        </p:nvGraphicFramePr>
        <p:xfrm>
          <a:off x="2992841" y="2336837"/>
          <a:ext cx="7820197" cy="3633716"/>
        </p:xfrm>
        <a:graphic>
          <a:graphicData uri="http://schemas.openxmlformats.org/drawingml/2006/table">
            <a:tbl>
              <a:tblPr firstRow="1" bandRow="1">
                <a:tableStyleId>{5C22544A-7EE6-4342-B048-85BDC9FD1C3A}</a:tableStyleId>
              </a:tblPr>
              <a:tblGrid>
                <a:gridCol w="1077732">
                  <a:extLst>
                    <a:ext uri="{9D8B030D-6E8A-4147-A177-3AD203B41FA5}">
                      <a16:colId xmlns:a16="http://schemas.microsoft.com/office/drawing/2014/main" val="2225409722"/>
                    </a:ext>
                  </a:extLst>
                </a:gridCol>
                <a:gridCol w="488421">
                  <a:extLst>
                    <a:ext uri="{9D8B030D-6E8A-4147-A177-3AD203B41FA5}">
                      <a16:colId xmlns:a16="http://schemas.microsoft.com/office/drawing/2014/main" val="3645618989"/>
                    </a:ext>
                  </a:extLst>
                </a:gridCol>
                <a:gridCol w="1978673">
                  <a:extLst>
                    <a:ext uri="{9D8B030D-6E8A-4147-A177-3AD203B41FA5}">
                      <a16:colId xmlns:a16="http://schemas.microsoft.com/office/drawing/2014/main" val="2804522045"/>
                    </a:ext>
                  </a:extLst>
                </a:gridCol>
                <a:gridCol w="1474704">
                  <a:extLst>
                    <a:ext uri="{9D8B030D-6E8A-4147-A177-3AD203B41FA5}">
                      <a16:colId xmlns:a16="http://schemas.microsoft.com/office/drawing/2014/main" val="1608082513"/>
                    </a:ext>
                  </a:extLst>
                </a:gridCol>
                <a:gridCol w="1235446">
                  <a:extLst>
                    <a:ext uri="{9D8B030D-6E8A-4147-A177-3AD203B41FA5}">
                      <a16:colId xmlns:a16="http://schemas.microsoft.com/office/drawing/2014/main" val="2369623995"/>
                    </a:ext>
                  </a:extLst>
                </a:gridCol>
                <a:gridCol w="1565221">
                  <a:extLst>
                    <a:ext uri="{9D8B030D-6E8A-4147-A177-3AD203B41FA5}">
                      <a16:colId xmlns:a16="http://schemas.microsoft.com/office/drawing/2014/main" val="1101851897"/>
                    </a:ext>
                  </a:extLst>
                </a:gridCol>
              </a:tblGrid>
              <a:tr h="3338275">
                <a:tc>
                  <a:txBody>
                    <a:bodyPr/>
                    <a:lstStyle/>
                    <a:p>
                      <a:pPr algn="ctr" fontAlgn="b"/>
                      <a:endParaRPr lang="en-US" sz="900" b="1" i="0" u="none" strike="noStrike" dirty="0">
                        <a:solidFill>
                          <a:schemeClr val="accent1"/>
                        </a:solidFill>
                        <a:effectLst/>
                        <a:latin typeface="Century Gothic" panose="020B0502020202020204" pitchFamily="34" charset="0"/>
                      </a:endParaRPr>
                    </a:p>
                    <a:p>
                      <a:pPr algn="ctr" fontAlgn="b"/>
                      <a:r>
                        <a:rPr lang="en-US" sz="1000" b="1" i="0" u="none" strike="noStrike" kern="1200" dirty="0">
                          <a:solidFill>
                            <a:schemeClr val="accent1"/>
                          </a:solidFill>
                          <a:effectLst/>
                          <a:latin typeface="Century Gothic" panose="020B0502020202020204" pitchFamily="34" charset="0"/>
                          <a:ea typeface="+mn-ea"/>
                          <a:cs typeface="+mn-cs"/>
                        </a:rPr>
                        <a:t>Total</a:t>
                      </a:r>
                    </a:p>
                    <a:p>
                      <a:pPr algn="ctr" fontAlgn="b"/>
                      <a:r>
                        <a:rPr lang="en-US" sz="1000" b="1" i="0" u="none" strike="noStrike" kern="1200" dirty="0">
                          <a:solidFill>
                            <a:schemeClr val="accent1"/>
                          </a:solidFill>
                          <a:effectLst/>
                          <a:latin typeface="Century Gothic" panose="020B0502020202020204" pitchFamily="34" charset="0"/>
                          <a:ea typeface="+mn-ea"/>
                          <a:cs typeface="+mn-cs"/>
                        </a:rPr>
                        <a:t>November 2020</a:t>
                      </a:r>
                    </a:p>
                    <a:p>
                      <a:pPr algn="ctr" fontAlgn="b"/>
                      <a:r>
                        <a:rPr lang="en-US" sz="1000" b="1" i="0" u="none" strike="noStrike" kern="1200" dirty="0">
                          <a:solidFill>
                            <a:schemeClr val="accent1"/>
                          </a:solidFill>
                          <a:effectLst/>
                          <a:latin typeface="Century Gothic" panose="020B0502020202020204" pitchFamily="34" charset="0"/>
                          <a:ea typeface="+mn-ea"/>
                          <a:cs typeface="+mn-cs"/>
                        </a:rPr>
                        <a:t>(n=1922)</a:t>
                      </a:r>
                    </a:p>
                  </a:txBody>
                  <a:tcPr marL="9525" marR="9525" marT="9525" marB="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algn="ctr" defTabSz="457200" rtl="0" eaLnBrk="1" fontAlgn="b" latinLnBrk="0" hangingPunct="1"/>
                      <a:endParaRPr lang="en-US" sz="900" b="1" i="0" u="none" strike="noStrike" kern="1200" dirty="0">
                        <a:solidFill>
                          <a:schemeClr val="accent1"/>
                        </a:solidFill>
                        <a:effectLst/>
                        <a:latin typeface="Century Gothic" panose="020B0502020202020204" pitchFamily="34" charset="0"/>
                        <a:ea typeface="+mn-ea"/>
                        <a:cs typeface="+mn-cs"/>
                      </a:endParaRPr>
                    </a:p>
                  </a:txBody>
                  <a:tcPr marL="9525" marR="9525" marT="9525"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1000" b="1" i="0" u="none" strike="noStrike" kern="1200" dirty="0">
                        <a:solidFill>
                          <a:schemeClr val="accent1"/>
                        </a:solidFill>
                        <a:effectLst/>
                        <a:latin typeface="Century Gothic" panose="020B0502020202020204" pitchFamily="34" charset="0"/>
                        <a:ea typeface="+mn-ea"/>
                        <a:cs typeface="+mn-cs"/>
                      </a:endParaRPr>
                    </a:p>
                  </a:txBody>
                  <a:tcPr marL="9525" marR="9525" marT="9525"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accent1"/>
                          </a:solidFill>
                          <a:effectLst/>
                          <a:latin typeface="Century Gothic" panose="020B0502020202020204" pitchFamily="34" charset="0"/>
                          <a:ea typeface="+mn-ea"/>
                          <a:cs typeface="+mn-cs"/>
                        </a:rPr>
                        <a:t>Total</a:t>
                      </a:r>
                    </a:p>
                    <a:p>
                      <a:pPr marL="0" marR="0" lvl="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accent1"/>
                          </a:solidFill>
                          <a:effectLst/>
                          <a:latin typeface="Century Gothic" panose="020B0502020202020204" pitchFamily="34" charset="0"/>
                        </a:rPr>
                        <a:t>March 2021</a:t>
                      </a:r>
                    </a:p>
                    <a:p>
                      <a:pPr marL="0" marR="0" lvl="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accent1"/>
                          </a:solidFill>
                          <a:effectLst/>
                          <a:latin typeface="Century Gothic" panose="020B0502020202020204" pitchFamily="34" charset="0"/>
                          <a:ea typeface="+mn-ea"/>
                          <a:cs typeface="+mn-cs"/>
                        </a:rPr>
                        <a:t>(n=1290)</a:t>
                      </a:r>
                    </a:p>
                  </a:txBody>
                  <a:tcPr marL="9525" marR="9525" marT="9525"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accent1"/>
                          </a:solidFill>
                          <a:effectLst/>
                          <a:latin typeface="Century Gothic" panose="020B0502020202020204" pitchFamily="34" charset="0"/>
                          <a:ea typeface="+mn-ea"/>
                          <a:cs typeface="+mn-cs"/>
                        </a:rPr>
                        <a:t>Total</a:t>
                      </a:r>
                    </a:p>
                    <a:p>
                      <a:pPr marL="0" marR="0" lvl="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accent1"/>
                          </a:solidFill>
                          <a:effectLst/>
                          <a:latin typeface="Century Gothic" panose="020B0502020202020204" pitchFamily="34" charset="0"/>
                        </a:rPr>
                        <a:t>May 2021</a:t>
                      </a:r>
                    </a:p>
                    <a:p>
                      <a:pPr marL="0" marR="0" lvl="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accent1"/>
                          </a:solidFill>
                          <a:effectLst/>
                          <a:latin typeface="Century Gothic" panose="020B0502020202020204" pitchFamily="34" charset="0"/>
                          <a:ea typeface="+mn-ea"/>
                          <a:cs typeface="+mn-cs"/>
                        </a:rPr>
                        <a:t>(n=2570)</a:t>
                      </a:r>
                    </a:p>
                    <a:p>
                      <a:pPr marL="0" marR="0" lvl="0" indent="0" algn="ctr" defTabSz="457200" rtl="0" eaLnBrk="1" fontAlgn="b" latinLnBrk="0" hangingPunct="1">
                        <a:lnSpc>
                          <a:spcPct val="100000"/>
                        </a:lnSpc>
                        <a:spcBef>
                          <a:spcPts val="0"/>
                        </a:spcBef>
                        <a:spcAft>
                          <a:spcPts val="0"/>
                        </a:spcAft>
                        <a:buClrTx/>
                        <a:buSzTx/>
                        <a:buFontTx/>
                        <a:buNone/>
                        <a:tabLst/>
                        <a:defRPr/>
                      </a:pPr>
                      <a:endParaRPr lang="en-US" sz="1000" b="1" i="0" u="none" strike="noStrike" kern="1200" dirty="0">
                        <a:solidFill>
                          <a:schemeClr val="accent1"/>
                        </a:solidFill>
                        <a:effectLst/>
                        <a:latin typeface="Century Gothic" panose="020B0502020202020204" pitchFamily="34" charset="0"/>
                        <a:ea typeface="+mn-ea"/>
                        <a:cs typeface="+mn-cs"/>
                      </a:endParaRPr>
                    </a:p>
                  </a:txBody>
                  <a:tcPr marL="9525" marR="9525" marT="9525"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accent1"/>
                          </a:solidFill>
                          <a:effectLst/>
                          <a:latin typeface="Century Gothic" panose="020B0502020202020204" pitchFamily="34" charset="0"/>
                          <a:ea typeface="+mn-ea"/>
                          <a:cs typeface="+mn-cs"/>
                        </a:rPr>
                        <a:t>Total</a:t>
                      </a:r>
                    </a:p>
                    <a:p>
                      <a:pPr marL="0" marR="0" lvl="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accent1"/>
                          </a:solidFill>
                          <a:effectLst/>
                          <a:latin typeface="Century Gothic" panose="020B0502020202020204" pitchFamily="34" charset="0"/>
                        </a:rPr>
                        <a:t>Sept. 2021</a:t>
                      </a:r>
                    </a:p>
                    <a:p>
                      <a:pPr marL="0" marR="0" lvl="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accent1"/>
                          </a:solidFill>
                          <a:effectLst/>
                          <a:latin typeface="Century Gothic" panose="020B0502020202020204" pitchFamily="34" charset="0"/>
                          <a:ea typeface="+mn-ea"/>
                          <a:cs typeface="+mn-cs"/>
                        </a:rPr>
                        <a:t>(n=1248)</a:t>
                      </a:r>
                    </a:p>
                  </a:txBody>
                  <a:tcPr marL="9525" marR="9525" marT="9525"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9394259"/>
                  </a:ext>
                </a:extLst>
              </a:tr>
              <a:tr h="295441">
                <a:tc>
                  <a:txBody>
                    <a:bodyPr/>
                    <a:lstStyle/>
                    <a:p>
                      <a:pPr algn="ctr" fontAlgn="b"/>
                      <a:endParaRPr lang="en-US" sz="1000" b="1" i="0" u="none" strike="noStrike" dirty="0">
                        <a:solidFill>
                          <a:schemeClr val="accent1"/>
                        </a:solidFill>
                        <a:effectLst/>
                        <a:latin typeface="Century Gothic" panose="020B0502020202020204" pitchFamily="34" charset="0"/>
                      </a:endParaRPr>
                    </a:p>
                  </a:txBody>
                  <a:tcPr marL="9525" marR="9525" marT="9525" marB="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US" sz="1000" b="0" i="0" u="none" strike="noStrike" dirty="0">
                        <a:solidFill>
                          <a:schemeClr val="accent1"/>
                        </a:solidFill>
                        <a:effectLst/>
                        <a:latin typeface="Century Gothic" panose="020B0502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chemeClr val="accent1"/>
                        </a:solidFill>
                        <a:effectLst/>
                        <a:latin typeface="Century Gothic" panose="020B0502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chemeClr val="accent1"/>
                        </a:solidFill>
                        <a:effectLst/>
                        <a:latin typeface="Century Gothic" panose="020B0502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chemeClr val="accent1"/>
                        </a:solidFill>
                        <a:effectLst/>
                        <a:latin typeface="Century Gothic" panose="020B0502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chemeClr val="accent1"/>
                        </a:solidFill>
                        <a:effectLst/>
                        <a:latin typeface="Century Gothic" panose="020B0502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7407410"/>
                  </a:ext>
                </a:extLst>
              </a:tr>
            </a:tbl>
          </a:graphicData>
        </a:graphic>
      </p:graphicFrame>
      <p:graphicFrame>
        <p:nvGraphicFramePr>
          <p:cNvPr id="37" name="Chart 36">
            <a:extLst>
              <a:ext uri="{FF2B5EF4-FFF2-40B4-BE49-F238E27FC236}">
                <a16:creationId xmlns:a16="http://schemas.microsoft.com/office/drawing/2014/main" id="{06A32089-9CAB-4F95-9DE4-DD21D276283E}"/>
              </a:ext>
            </a:extLst>
          </p:cNvPr>
          <p:cNvGraphicFramePr/>
          <p:nvPr>
            <p:extLst>
              <p:ext uri="{D42A27DB-BD31-4B8C-83A1-F6EECF244321}">
                <p14:modId xmlns:p14="http://schemas.microsoft.com/office/powerpoint/2010/main" val="2528043994"/>
              </p:ext>
            </p:extLst>
          </p:nvPr>
        </p:nvGraphicFramePr>
        <p:xfrm>
          <a:off x="2060710" y="1080501"/>
          <a:ext cx="3444157" cy="4904882"/>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CC63B1AE-2A84-44B6-BDC8-8E8AB0CEE434}"/>
              </a:ext>
            </a:extLst>
          </p:cNvPr>
          <p:cNvSpPr txBox="1"/>
          <p:nvPr/>
        </p:nvSpPr>
        <p:spPr>
          <a:xfrm>
            <a:off x="1010837" y="3685491"/>
            <a:ext cx="1692230" cy="1938992"/>
          </a:xfrm>
          <a:prstGeom prst="rect">
            <a:avLst/>
          </a:prstGeom>
          <a:noFill/>
        </p:spPr>
        <p:txBody>
          <a:bodyPr wrap="square" rtlCol="0">
            <a:spAutoFit/>
          </a:bodyPr>
          <a:lstStyle/>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3494BA">
                    <a:lumMod val="50000"/>
                  </a:srgbClr>
                </a:solidFill>
                <a:effectLst/>
                <a:uLnTx/>
                <a:uFillTx/>
                <a:latin typeface="Century Gothic" panose="020B0502020202020204" pitchFamily="34" charset="0"/>
                <a:ea typeface="+mn-ea"/>
                <a:cs typeface="+mn-cs"/>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Probably/Definitely Get (NET)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3494BA">
                    <a:lumMod val="50000"/>
                  </a:srgb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Definitely get it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3494BA"/>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 get it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Don’t know</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3494BA">
                    <a:lumMod val="40000"/>
                    <a:lumOff val="60000"/>
                  </a:srgb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 not get it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3494BA">
                    <a:lumMod val="20000"/>
                    <a:lumOff val="80000"/>
                  </a:srgb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Definitely not get it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4F81BD"/>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Probably/Definitely Not (NET)</a:t>
            </a:r>
          </a:p>
        </p:txBody>
      </p:sp>
      <p:sp>
        <p:nvSpPr>
          <p:cNvPr id="8" name="TextBox 7">
            <a:extLst>
              <a:ext uri="{FF2B5EF4-FFF2-40B4-BE49-F238E27FC236}">
                <a16:creationId xmlns:a16="http://schemas.microsoft.com/office/drawing/2014/main" id="{BA2DFC80-5239-164C-AD22-8AEDE429126E}"/>
              </a:ext>
            </a:extLst>
          </p:cNvPr>
          <p:cNvSpPr txBox="1"/>
          <p:nvPr/>
        </p:nvSpPr>
        <p:spPr>
          <a:xfrm>
            <a:off x="2313785" y="1819527"/>
            <a:ext cx="256764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Benchmark Wave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Intent to Vaccinate</a:t>
            </a:r>
          </a:p>
        </p:txBody>
      </p:sp>
      <p:sp>
        <p:nvSpPr>
          <p:cNvPr id="3" name="Slide Number Placeholder 2">
            <a:extLst>
              <a:ext uri="{FF2B5EF4-FFF2-40B4-BE49-F238E27FC236}">
                <a16:creationId xmlns:a16="http://schemas.microsoft.com/office/drawing/2014/main" id="{67A12914-40D2-4374-9AB3-5B0632056BA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srgbClr val="3494BA"/>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2A4BF8A4-789E-4940-9E2C-30D72F681379}"/>
              </a:ext>
            </a:extLst>
          </p:cNvPr>
          <p:cNvGraphicFramePr/>
          <p:nvPr/>
        </p:nvGraphicFramePr>
        <p:xfrm>
          <a:off x="1163854" y="2252419"/>
          <a:ext cx="11028146" cy="450575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9194D68-27AE-45E5-B7E6-4D216EAA9A69}"/>
              </a:ext>
            </a:extLst>
          </p:cNvPr>
          <p:cNvSpPr/>
          <p:nvPr/>
        </p:nvSpPr>
        <p:spPr>
          <a:xfrm>
            <a:off x="852193" y="6167792"/>
            <a:ext cx="9298526" cy="593111"/>
          </a:xfrm>
          <a:prstGeom prst="rect">
            <a:avLst/>
          </a:prstGeom>
          <a:noFill/>
        </p:spPr>
        <p:txBody>
          <a:bodyPr wrap="square" anchor="b">
            <a:spAutoFit/>
          </a:bodyPr>
          <a:lstStyle/>
          <a:p>
            <a:pPr marL="0" marR="0" lvl="0" indent="0" algn="l" defTabSz="457200" rtl="0" eaLnBrk="1" fontAlgn="auto" latinLnBrk="0" hangingPunct="1">
              <a:lnSpc>
                <a:spcPts val="104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May/Sept:  NEW1Q10:</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 Which of the following best describes your decision whether to get a COVID-19 vaccine?</a:t>
            </a:r>
          </a:p>
          <a:p>
            <a:pPr marL="0" marR="0" lvl="0" indent="0" algn="l" defTabSz="457200" rtl="0" eaLnBrk="1" fontAlgn="auto" latinLnBrk="0" hangingPunct="1">
              <a:lnSpc>
                <a:spcPts val="104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Mar. ‘21:</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 Base:  Eligible but Unvaccinated/No Appointment (March n=268) </a:t>
            </a: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Mar. ‘21:</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 Base:  Not Eligible or don’t Know (N=627) </a:t>
            </a: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NEW1Q11: </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When you are eligible to get the COVID-19 vaccine, would you…</a:t>
            </a:r>
          </a:p>
          <a:p>
            <a:pPr marL="0" marR="0" lvl="0" indent="0" algn="l" defTabSz="457200" rtl="0" eaLnBrk="1" fontAlgn="auto" latinLnBrk="0" hangingPunct="1">
              <a:lnSpc>
                <a:spcPts val="104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Nov. ‘20:</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 </a:t>
            </a:r>
            <a:r>
              <a:rPr kumimoji="0" lang="en-US" sz="7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Q11: </a:t>
            </a: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If a COVID-19 vaccine was approved by the Food and Drug Administration and was available for free to everyone who wanted it, would you….?</a:t>
            </a:r>
          </a:p>
          <a:p>
            <a:pPr>
              <a:lnSpc>
                <a:spcPts val="1040"/>
              </a:lnSpc>
              <a:defRPr/>
            </a:pPr>
            <a:r>
              <a:rPr kumimoji="0" lang="en-US" sz="7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(May n=1102) </a:t>
            </a:r>
            <a:r>
              <a:rPr lang="en-US" sz="700" dirty="0">
                <a:solidFill>
                  <a:schemeClr val="tx1">
                    <a:lumMod val="50000"/>
                    <a:lumOff val="50000"/>
                  </a:schemeClr>
                </a:solidFill>
                <a:latin typeface="Century Gothic" panose="020B0502020202020204" pitchFamily="34" charset="0"/>
              </a:rPr>
              <a:t>(n=1,248)</a:t>
            </a:r>
          </a:p>
        </p:txBody>
      </p:sp>
      <p:cxnSp>
        <p:nvCxnSpPr>
          <p:cNvPr id="24" name="Straight Connector 23">
            <a:extLst>
              <a:ext uri="{FF2B5EF4-FFF2-40B4-BE49-F238E27FC236}">
                <a16:creationId xmlns:a16="http://schemas.microsoft.com/office/drawing/2014/main" id="{17B1770C-9B3D-418E-8752-1E967ADA5F77}"/>
              </a:ext>
            </a:extLst>
          </p:cNvPr>
          <p:cNvCxnSpPr>
            <a:cxnSpLocks/>
          </p:cNvCxnSpPr>
          <p:nvPr/>
        </p:nvCxnSpPr>
        <p:spPr>
          <a:xfrm>
            <a:off x="1059093" y="4550383"/>
            <a:ext cx="9291915"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DF4E819-033D-4172-A5F5-EF93B551A3A5}"/>
              </a:ext>
            </a:extLst>
          </p:cNvPr>
          <p:cNvCxnSpPr>
            <a:cxnSpLocks/>
          </p:cNvCxnSpPr>
          <p:nvPr/>
        </p:nvCxnSpPr>
        <p:spPr>
          <a:xfrm>
            <a:off x="949532" y="1696021"/>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CDA1A79E-6A8F-46BE-8F5C-2BCD89CDBDFD}"/>
              </a:ext>
            </a:extLst>
          </p:cNvPr>
          <p:cNvSpPr txBox="1">
            <a:spLocks/>
          </p:cNvSpPr>
          <p:nvPr/>
        </p:nvSpPr>
        <p:spPr>
          <a:xfrm>
            <a:off x="1010837" y="726729"/>
            <a:ext cx="10868032" cy="1089013"/>
          </a:xfrm>
        </p:spPr>
        <p:txBody>
          <a:bodyPr/>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lang="en-US" sz="1600" b="1" dirty="0">
                <a:solidFill>
                  <a:srgbClr val="4D87A1"/>
                </a:solidFill>
                <a:latin typeface="Century Gothic" panose="020B0502020202020204" pitchFamily="34" charset="0"/>
              </a:rPr>
              <a:t>There has been a sizeable shift in vaccination status and intent since May: the number of adult North Carolinians saying they have been vaccinated/have an appointment has risen to over seven in 10, and the combined number who either have or intend to get the vaccine is now nearly eight in 10.</a:t>
            </a:r>
            <a:r>
              <a:rPr kumimoji="0" lang="en-US" sz="1600" b="1" i="0" u="none" strike="noStrike" kern="1200" cap="none" spc="0" normalizeH="0" baseline="0" noProof="0" dirty="0">
                <a:ln>
                  <a:noFill/>
                </a:ln>
                <a:solidFill>
                  <a:srgbClr val="4D87A1"/>
                </a:solidFill>
                <a:effectLst/>
                <a:uLnTx/>
                <a:uFillTx/>
                <a:latin typeface="Century Gothic" panose="020B0502020202020204" pitchFamily="34" charset="0"/>
                <a:ea typeface="+mj-ea"/>
                <a:cs typeface="Arial" panose="020B0604020202020204" pitchFamily="34" charset="0"/>
              </a:rPr>
              <a:t> The number who do not expect to get vaccinated has dropped to 15%.   </a:t>
            </a:r>
            <a:endParaRPr kumimoji="0" lang="en-US" sz="1600" b="1" i="0" u="none" strike="noStrike" kern="1200" cap="none" spc="0" normalizeH="0" baseline="0" noProof="0" dirty="0">
              <a:ln>
                <a:noFill/>
              </a:ln>
              <a:solidFill>
                <a:srgbClr val="4D87A1"/>
              </a:solidFill>
              <a:effectLst/>
              <a:highlight>
                <a:srgbClr val="FFFF00"/>
              </a:highlight>
              <a:uLnTx/>
              <a:uFillTx/>
              <a:latin typeface="Century Gothic" panose="020B0502020202020204" pitchFamily="34" charset="0"/>
              <a:ea typeface="+mj-ea"/>
              <a:cs typeface="Arial" panose="020B0604020202020204" pitchFamily="34" charset="0"/>
            </a:endParaRPr>
          </a:p>
        </p:txBody>
      </p:sp>
      <p:grpSp>
        <p:nvGrpSpPr>
          <p:cNvPr id="17" name="Group 16">
            <a:extLst>
              <a:ext uri="{FF2B5EF4-FFF2-40B4-BE49-F238E27FC236}">
                <a16:creationId xmlns:a16="http://schemas.microsoft.com/office/drawing/2014/main" id="{A8BD3CD4-A091-4231-9417-4C95320A0879}"/>
              </a:ext>
            </a:extLst>
          </p:cNvPr>
          <p:cNvGrpSpPr/>
          <p:nvPr/>
        </p:nvGrpSpPr>
        <p:grpSpPr>
          <a:xfrm>
            <a:off x="949532" y="5771764"/>
            <a:ext cx="7757647" cy="276999"/>
            <a:chOff x="998981" y="5959956"/>
            <a:chExt cx="7757647" cy="276999"/>
          </a:xfrm>
        </p:grpSpPr>
        <p:sp>
          <p:nvSpPr>
            <p:cNvPr id="19" name="TextBox 18">
              <a:extLst>
                <a:ext uri="{FF2B5EF4-FFF2-40B4-BE49-F238E27FC236}">
                  <a16:creationId xmlns:a16="http://schemas.microsoft.com/office/drawing/2014/main" id="{18533187-A8E6-47AC-BC83-B9DC6E67C712}"/>
                </a:ext>
              </a:extLst>
            </p:cNvPr>
            <p:cNvSpPr txBox="1"/>
            <p:nvPr/>
          </p:nvSpPr>
          <p:spPr>
            <a:xfrm>
              <a:off x="998981" y="5959956"/>
              <a:ext cx="775764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Arrows indicate a significant difference (   increase;  decrease) versus prior wave results </a:t>
              </a:r>
            </a:p>
          </p:txBody>
        </p:sp>
        <p:cxnSp>
          <p:nvCxnSpPr>
            <p:cNvPr id="23" name="Straight Arrow Connector 22">
              <a:extLst>
                <a:ext uri="{FF2B5EF4-FFF2-40B4-BE49-F238E27FC236}">
                  <a16:creationId xmlns:a16="http://schemas.microsoft.com/office/drawing/2014/main" id="{7A4EB3A3-BE98-439E-AB86-E1541A445FE3}"/>
                </a:ext>
              </a:extLst>
            </p:cNvPr>
            <p:cNvCxnSpPr>
              <a:cxnSpLocks/>
            </p:cNvCxnSpPr>
            <p:nvPr/>
          </p:nvCxnSpPr>
          <p:spPr>
            <a:xfrm>
              <a:off x="4914288" y="6014905"/>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74E4C99E-B2D5-496F-AA77-314FAF44242D}"/>
                </a:ext>
              </a:extLst>
            </p:cNvPr>
            <p:cNvCxnSpPr>
              <a:cxnSpLocks/>
            </p:cNvCxnSpPr>
            <p:nvPr/>
          </p:nvCxnSpPr>
          <p:spPr>
            <a:xfrm flipV="1">
              <a:off x="4137946" y="6002403"/>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4D7C4517-BBBC-42EB-919E-0348F6B5E359}"/>
              </a:ext>
            </a:extLst>
          </p:cNvPr>
          <p:cNvSpPr txBox="1"/>
          <p:nvPr/>
        </p:nvSpPr>
        <p:spPr>
          <a:xfrm>
            <a:off x="6685483" y="1793773"/>
            <a:ext cx="387882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Combined Vaccination/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Intent to Vaccinate</a:t>
            </a:r>
          </a:p>
        </p:txBody>
      </p:sp>
      <p:sp>
        <p:nvSpPr>
          <p:cNvPr id="33" name="TextBox 32">
            <a:extLst>
              <a:ext uri="{FF2B5EF4-FFF2-40B4-BE49-F238E27FC236}">
                <a16:creationId xmlns:a16="http://schemas.microsoft.com/office/drawing/2014/main" id="{8F63C7F1-F1B8-4027-8FC3-715E6701009F}"/>
              </a:ext>
            </a:extLst>
          </p:cNvPr>
          <p:cNvSpPr txBox="1"/>
          <p:nvPr/>
        </p:nvSpPr>
        <p:spPr>
          <a:xfrm>
            <a:off x="5031338" y="3352184"/>
            <a:ext cx="1933263" cy="2477601"/>
          </a:xfrm>
          <a:prstGeom prst="rect">
            <a:avLst/>
          </a:prstGeom>
          <a:noFill/>
        </p:spPr>
        <p:txBody>
          <a:bodyPr wrap="square" rtlCol="0">
            <a:spAutoFit/>
          </a:bodyPr>
          <a:lstStyle/>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3494BA">
                    <a:lumMod val="50000"/>
                  </a:srgbClr>
                </a:solidFill>
                <a:effectLst/>
                <a:uLnTx/>
                <a:uFillTx/>
                <a:latin typeface="Century Gothic" panose="020B0502020202020204" pitchFamily="34" charset="0"/>
                <a:ea typeface="+mn-ea"/>
                <a:cs typeface="+mn-cs"/>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Already Have or Prob/Definitely Will (NET)</a:t>
            </a:r>
          </a:p>
          <a:p>
            <a:pPr marL="227013" indent="-227013">
              <a:spcBef>
                <a:spcPts val="600"/>
              </a:spcBef>
              <a:defRPr/>
            </a:pPr>
            <a:r>
              <a:rPr kumimoji="0" lang="en-US" sz="1000" b="0" i="0" u="none" strike="noStrike" kern="1200" cap="none" spc="0" normalizeH="0" baseline="0" noProof="0" dirty="0">
                <a:ln>
                  <a:noFill/>
                </a:ln>
                <a:effectLst/>
                <a:uLnTx/>
                <a:uFillTx/>
                <a:latin typeface="Century Gothic" panose="020B0502020202020204" pitchFamily="34" charset="0"/>
                <a:ea typeface="+mn-ea"/>
                <a:cs typeface="+mn-cs"/>
                <a:sym typeface="Wingdings" panose="05000000000000000000" pitchFamily="2" charset="2"/>
              </a:rPr>
              <a:t> 	Vaccinated or Appointment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3494BA">
                    <a:lumMod val="50000"/>
                  </a:srgb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Definitely will</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3494BA"/>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 will</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Don’t know/Prefer not to Say (NET)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B9CDE5"/>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 not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DCE6F2"/>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Definitely not</a:t>
            </a:r>
          </a:p>
          <a:p>
            <a:pPr marL="227013" marR="0" lvl="0" indent="-227013" algn="l" defTabSz="4572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4F81BD"/>
                </a:solidFill>
                <a:effectLst/>
                <a:uLnTx/>
                <a:uFillTx/>
                <a:latin typeface="Century Gothic" panose="020B0502020202020204" pitchFamily="34" charset="0"/>
                <a:ea typeface="+mn-ea"/>
                <a:cs typeface="+mn-cs"/>
                <a:sym typeface="Wingdings" panose="05000000000000000000" pitchFamily="2" charset="2"/>
              </a:rPr>
              <a:t>%</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Probably/Definitely Not (NET)</a:t>
            </a:r>
          </a:p>
        </p:txBody>
      </p:sp>
      <p:cxnSp>
        <p:nvCxnSpPr>
          <p:cNvPr id="36" name="Straight Arrow Connector 35">
            <a:extLst>
              <a:ext uri="{FF2B5EF4-FFF2-40B4-BE49-F238E27FC236}">
                <a16:creationId xmlns:a16="http://schemas.microsoft.com/office/drawing/2014/main" id="{8492E98F-15F8-49B3-9EA6-BF89521A7259}"/>
              </a:ext>
            </a:extLst>
          </p:cNvPr>
          <p:cNvCxnSpPr>
            <a:cxnSpLocks/>
          </p:cNvCxnSpPr>
          <p:nvPr/>
        </p:nvCxnSpPr>
        <p:spPr>
          <a:xfrm>
            <a:off x="7899640" y="4354778"/>
            <a:ext cx="0" cy="150516"/>
          </a:xfrm>
          <a:prstGeom prst="straightConnector1">
            <a:avLst/>
          </a:prstGeom>
          <a:ln>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4B8C96D1-254D-4E67-A91D-C4314F528E19}"/>
              </a:ext>
            </a:extLst>
          </p:cNvPr>
          <p:cNvCxnSpPr>
            <a:cxnSpLocks/>
          </p:cNvCxnSpPr>
          <p:nvPr/>
        </p:nvCxnSpPr>
        <p:spPr>
          <a:xfrm>
            <a:off x="7899640" y="4014752"/>
            <a:ext cx="0" cy="150516"/>
          </a:xfrm>
          <a:prstGeom prst="straightConnector1">
            <a:avLst/>
          </a:prstGeom>
          <a:ln>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E26A0F2-B556-406C-9460-0B5A78014D6C}"/>
              </a:ext>
            </a:extLst>
          </p:cNvPr>
          <p:cNvCxnSpPr>
            <a:cxnSpLocks/>
          </p:cNvCxnSpPr>
          <p:nvPr/>
        </p:nvCxnSpPr>
        <p:spPr>
          <a:xfrm>
            <a:off x="7688624" y="4590984"/>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6AFECC59-13D8-4236-A43C-6504E039AE78}"/>
              </a:ext>
            </a:extLst>
          </p:cNvPr>
          <p:cNvCxnSpPr>
            <a:cxnSpLocks/>
          </p:cNvCxnSpPr>
          <p:nvPr/>
        </p:nvCxnSpPr>
        <p:spPr>
          <a:xfrm>
            <a:off x="7697168" y="4751110"/>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2F2D49B5-5348-492A-94DF-58CB9619570B}"/>
              </a:ext>
            </a:extLst>
          </p:cNvPr>
          <p:cNvCxnSpPr>
            <a:cxnSpLocks/>
          </p:cNvCxnSpPr>
          <p:nvPr/>
        </p:nvCxnSpPr>
        <p:spPr>
          <a:xfrm>
            <a:off x="7695295" y="5122649"/>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FE8C2BB9-AE00-4978-B0A5-B62A2EFC247B}"/>
              </a:ext>
            </a:extLst>
          </p:cNvPr>
          <p:cNvCxnSpPr>
            <a:cxnSpLocks/>
          </p:cNvCxnSpPr>
          <p:nvPr/>
        </p:nvCxnSpPr>
        <p:spPr>
          <a:xfrm flipV="1">
            <a:off x="7665896" y="3165853"/>
            <a:ext cx="0" cy="18633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90D69C6-3244-4769-A92C-647D38046AE6}"/>
              </a:ext>
            </a:extLst>
          </p:cNvPr>
          <p:cNvCxnSpPr>
            <a:cxnSpLocks/>
          </p:cNvCxnSpPr>
          <p:nvPr/>
        </p:nvCxnSpPr>
        <p:spPr>
          <a:xfrm flipV="1">
            <a:off x="9076094" y="3714988"/>
            <a:ext cx="0" cy="18633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C27D91BD-293B-423F-97CC-CD3EC5AD70B7}"/>
              </a:ext>
            </a:extLst>
          </p:cNvPr>
          <p:cNvCxnSpPr>
            <a:cxnSpLocks/>
          </p:cNvCxnSpPr>
          <p:nvPr/>
        </p:nvCxnSpPr>
        <p:spPr>
          <a:xfrm>
            <a:off x="9069983" y="4274715"/>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1CC32375-8742-4D30-B9A4-002AB2126BDF}"/>
              </a:ext>
            </a:extLst>
          </p:cNvPr>
          <p:cNvCxnSpPr>
            <a:cxnSpLocks/>
          </p:cNvCxnSpPr>
          <p:nvPr/>
        </p:nvCxnSpPr>
        <p:spPr>
          <a:xfrm>
            <a:off x="9069983" y="4449205"/>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36EF202C-33AE-4E60-B3AE-03D18FD708A1}"/>
              </a:ext>
            </a:extLst>
          </p:cNvPr>
          <p:cNvCxnSpPr>
            <a:cxnSpLocks/>
          </p:cNvCxnSpPr>
          <p:nvPr/>
        </p:nvCxnSpPr>
        <p:spPr>
          <a:xfrm>
            <a:off x="7697168" y="4073632"/>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8216F25F-44F0-4B5C-BC3B-9C0674F880FB}"/>
              </a:ext>
            </a:extLst>
          </p:cNvPr>
          <p:cNvCxnSpPr>
            <a:cxnSpLocks/>
          </p:cNvCxnSpPr>
          <p:nvPr/>
        </p:nvCxnSpPr>
        <p:spPr>
          <a:xfrm flipV="1">
            <a:off x="10450893" y="3049576"/>
            <a:ext cx="0" cy="18633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A68356AD-F716-4759-AC68-FEDD9CB6B2CB}"/>
              </a:ext>
            </a:extLst>
          </p:cNvPr>
          <p:cNvCxnSpPr>
            <a:cxnSpLocks/>
          </p:cNvCxnSpPr>
          <p:nvPr/>
        </p:nvCxnSpPr>
        <p:spPr>
          <a:xfrm flipV="1">
            <a:off x="10493202" y="3793024"/>
            <a:ext cx="0" cy="18633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D8CD8DE2-AAFC-4719-81B4-C3E7103049F4}"/>
              </a:ext>
            </a:extLst>
          </p:cNvPr>
          <p:cNvCxnSpPr>
            <a:cxnSpLocks/>
          </p:cNvCxnSpPr>
          <p:nvPr/>
        </p:nvCxnSpPr>
        <p:spPr>
          <a:xfrm>
            <a:off x="10452355" y="4565901"/>
            <a:ext cx="0" cy="18520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CBBF7A9C-448C-4688-A497-276A97D79C8B}"/>
              </a:ext>
            </a:extLst>
          </p:cNvPr>
          <p:cNvCxnSpPr>
            <a:cxnSpLocks/>
          </p:cNvCxnSpPr>
          <p:nvPr/>
        </p:nvCxnSpPr>
        <p:spPr>
          <a:xfrm>
            <a:off x="10600431" y="4245698"/>
            <a:ext cx="0" cy="18520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C4B5ACA6-D45A-49EE-8A1E-27E742BFB182}"/>
              </a:ext>
            </a:extLst>
          </p:cNvPr>
          <p:cNvCxnSpPr>
            <a:cxnSpLocks/>
          </p:cNvCxnSpPr>
          <p:nvPr/>
        </p:nvCxnSpPr>
        <p:spPr>
          <a:xfrm>
            <a:off x="10633836" y="4418664"/>
            <a:ext cx="0" cy="18520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461D87E0-EBB6-43B8-82ED-978EF6B0104C}"/>
              </a:ext>
            </a:extLst>
          </p:cNvPr>
          <p:cNvCxnSpPr>
            <a:cxnSpLocks/>
          </p:cNvCxnSpPr>
          <p:nvPr/>
        </p:nvCxnSpPr>
        <p:spPr>
          <a:xfrm>
            <a:off x="10538695" y="4625696"/>
            <a:ext cx="0" cy="18520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86CC0304-F943-4370-98FB-4BAB5BCD1D60}"/>
              </a:ext>
            </a:extLst>
          </p:cNvPr>
          <p:cNvCxnSpPr>
            <a:cxnSpLocks/>
          </p:cNvCxnSpPr>
          <p:nvPr/>
        </p:nvCxnSpPr>
        <p:spPr>
          <a:xfrm>
            <a:off x="10626799" y="4718300"/>
            <a:ext cx="0" cy="18520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C09FFF8A-EDEE-4A7D-8446-011B5BC65F23}"/>
              </a:ext>
            </a:extLst>
          </p:cNvPr>
          <p:cNvCxnSpPr>
            <a:cxnSpLocks/>
          </p:cNvCxnSpPr>
          <p:nvPr/>
        </p:nvCxnSpPr>
        <p:spPr>
          <a:xfrm>
            <a:off x="10452355" y="4937440"/>
            <a:ext cx="0" cy="18520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3101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A12914-40D2-4374-9AB3-5B0632056BA1}"/>
              </a:ext>
            </a:extLst>
          </p:cNvPr>
          <p:cNvSpPr>
            <a:spLocks noGrp="1"/>
          </p:cNvSpPr>
          <p:nvPr>
            <p:ph type="sldNum" sz="quarter" idx="11"/>
          </p:nvPr>
        </p:nvSpPr>
        <p:spPr/>
        <p:txBody>
          <a:bodyPr/>
          <a:lstStyle/>
          <a:p>
            <a:r>
              <a:rPr lang="en-ZA" dirty="0"/>
              <a:t> </a:t>
            </a:r>
          </a:p>
        </p:txBody>
      </p:sp>
      <p:graphicFrame>
        <p:nvGraphicFramePr>
          <p:cNvPr id="5" name="Chart 4">
            <a:extLst>
              <a:ext uri="{FF2B5EF4-FFF2-40B4-BE49-F238E27FC236}">
                <a16:creationId xmlns:a16="http://schemas.microsoft.com/office/drawing/2014/main" id="{2A4BF8A4-789E-4940-9E2C-30D72F681379}"/>
              </a:ext>
            </a:extLst>
          </p:cNvPr>
          <p:cNvGraphicFramePr/>
          <p:nvPr>
            <p:extLst>
              <p:ext uri="{D42A27DB-BD31-4B8C-83A1-F6EECF244321}">
                <p14:modId xmlns:p14="http://schemas.microsoft.com/office/powerpoint/2010/main" val="558852671"/>
              </p:ext>
            </p:extLst>
          </p:nvPr>
        </p:nvGraphicFramePr>
        <p:xfrm>
          <a:off x="2508174" y="1938281"/>
          <a:ext cx="10092027" cy="450575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9194D68-27AE-45E5-B7E6-4D216EAA9A69}"/>
              </a:ext>
            </a:extLst>
          </p:cNvPr>
          <p:cNvSpPr/>
          <p:nvPr/>
        </p:nvSpPr>
        <p:spPr>
          <a:xfrm>
            <a:off x="809295" y="6127054"/>
            <a:ext cx="9044666" cy="593047"/>
          </a:xfrm>
          <a:prstGeom prst="rect">
            <a:avLst/>
          </a:prstGeom>
          <a:noFill/>
        </p:spPr>
        <p:txBody>
          <a:bodyPr wrap="square" anchor="b">
            <a:spAutoFit/>
          </a:bodyPr>
          <a:lstStyle/>
          <a:p>
            <a:pPr>
              <a:lnSpc>
                <a:spcPts val="1040"/>
              </a:lnSpc>
            </a:pPr>
            <a:r>
              <a:rPr lang="en-US" sz="700" b="1" dirty="0">
                <a:solidFill>
                  <a:prstClr val="black">
                    <a:lumMod val="50000"/>
                    <a:lumOff val="50000"/>
                  </a:prstClr>
                </a:solidFill>
                <a:latin typeface="Century Gothic" panose="020B0502020202020204" pitchFamily="34" charset="0"/>
              </a:rPr>
              <a:t>Base: </a:t>
            </a:r>
            <a:r>
              <a:rPr lang="en-US" sz="700" dirty="0">
                <a:solidFill>
                  <a:prstClr val="black">
                    <a:lumMod val="50000"/>
                    <a:lumOff val="50000"/>
                  </a:prstClr>
                </a:solidFill>
                <a:latin typeface="Century Gothic" panose="020B0502020202020204" pitchFamily="34" charset="0"/>
              </a:rPr>
              <a:t>Total Respondents November 2020:  n=1922; March 2021: n=1290; May 2021: n=2570; September 2021: n=1,248</a:t>
            </a:r>
          </a:p>
          <a:p>
            <a:pPr>
              <a:lnSpc>
                <a:spcPts val="1040"/>
              </a:lnSpc>
            </a:pPr>
            <a:r>
              <a:rPr lang="en-US" sz="700" b="1" dirty="0">
                <a:solidFill>
                  <a:schemeClr val="tx1">
                    <a:lumMod val="50000"/>
                    <a:lumOff val="50000"/>
                  </a:schemeClr>
                </a:solidFill>
                <a:latin typeface="Century Gothic" panose="020B0502020202020204" pitchFamily="34" charset="0"/>
              </a:rPr>
              <a:t>Nov. ‘20: Q15: </a:t>
            </a:r>
            <a:r>
              <a:rPr lang="en-US" sz="700" dirty="0">
                <a:solidFill>
                  <a:schemeClr val="tx1">
                    <a:lumMod val="50000"/>
                    <a:lumOff val="50000"/>
                  </a:schemeClr>
                </a:solidFill>
                <a:latin typeface="Century Gothic" panose="020B0502020202020204" pitchFamily="34" charset="0"/>
              </a:rPr>
              <a:t>If your best friend asked you whether he/she should get a COVID-19 vaccine when it first becomes available, which of the following best describes what you might tell them?</a:t>
            </a:r>
          </a:p>
          <a:p>
            <a:pPr>
              <a:lnSpc>
                <a:spcPts val="1040"/>
              </a:lnSpc>
            </a:pPr>
            <a:r>
              <a:rPr lang="en-US" sz="700" b="1" dirty="0">
                <a:solidFill>
                  <a:schemeClr val="tx1">
                    <a:lumMod val="50000"/>
                    <a:lumOff val="50000"/>
                  </a:schemeClr>
                </a:solidFill>
                <a:latin typeface="Century Gothic" panose="020B0502020202020204" pitchFamily="34" charset="0"/>
              </a:rPr>
              <a:t>Mar &amp; May ‘21:</a:t>
            </a:r>
            <a:r>
              <a:rPr lang="en-US" sz="700" dirty="0">
                <a:solidFill>
                  <a:schemeClr val="tx1">
                    <a:lumMod val="50000"/>
                    <a:lumOff val="50000"/>
                  </a:schemeClr>
                </a:solidFill>
                <a:latin typeface="Century Gothic" panose="020B0502020202020204" pitchFamily="34" charset="0"/>
              </a:rPr>
              <a:t> </a:t>
            </a:r>
            <a:r>
              <a:rPr lang="en-US" sz="700" b="1" dirty="0">
                <a:solidFill>
                  <a:schemeClr val="tx1">
                    <a:lumMod val="50000"/>
                    <a:lumOff val="50000"/>
                  </a:schemeClr>
                </a:solidFill>
                <a:latin typeface="Century Gothic" panose="020B0502020202020204" pitchFamily="34" charset="0"/>
              </a:rPr>
              <a:t>Q15: </a:t>
            </a:r>
            <a:r>
              <a:rPr lang="en-US" sz="700" dirty="0">
                <a:solidFill>
                  <a:schemeClr val="tx1">
                    <a:lumMod val="50000"/>
                    <a:lumOff val="50000"/>
                  </a:schemeClr>
                </a:solidFill>
                <a:latin typeface="Century Gothic" panose="020B0502020202020204" pitchFamily="34" charset="0"/>
              </a:rPr>
              <a:t>If your best friend asks you whether he/she should get the COVID-19 vaccine when it first becomes available to them, which of the following best describes what you would say?</a:t>
            </a:r>
          </a:p>
          <a:p>
            <a:pPr>
              <a:lnSpc>
                <a:spcPts val="1040"/>
              </a:lnSpc>
            </a:pPr>
            <a:r>
              <a:rPr lang="en-US" sz="700" dirty="0">
                <a:solidFill>
                  <a:schemeClr val="tx1">
                    <a:lumMod val="50000"/>
                    <a:lumOff val="50000"/>
                  </a:schemeClr>
                </a:solidFill>
                <a:latin typeface="Century Gothic" panose="020B0502020202020204" pitchFamily="34" charset="0"/>
              </a:rPr>
              <a:t>Sept ’21: </a:t>
            </a:r>
            <a:r>
              <a:rPr lang="en-US" sz="700" b="1" dirty="0">
                <a:solidFill>
                  <a:schemeClr val="tx1">
                    <a:lumMod val="50000"/>
                    <a:lumOff val="50000"/>
                  </a:schemeClr>
                </a:solidFill>
                <a:latin typeface="Century Gothic" panose="020B0502020202020204" pitchFamily="34" charset="0"/>
              </a:rPr>
              <a:t>Q15: </a:t>
            </a:r>
            <a:r>
              <a:rPr lang="en-US" sz="700" dirty="0">
                <a:solidFill>
                  <a:schemeClr val="tx1">
                    <a:lumMod val="50000"/>
                    <a:lumOff val="50000"/>
                  </a:schemeClr>
                </a:solidFill>
                <a:latin typeface="Century Gothic" panose="020B0502020202020204" pitchFamily="34" charset="0"/>
              </a:rPr>
              <a:t>If your best friend asks you whether he/she should get the COVID-19 vaccine, which of the following best describes what you would say?</a:t>
            </a:r>
          </a:p>
        </p:txBody>
      </p:sp>
      <p:cxnSp>
        <p:nvCxnSpPr>
          <p:cNvPr id="14" name="Straight Connector 13">
            <a:extLst>
              <a:ext uri="{FF2B5EF4-FFF2-40B4-BE49-F238E27FC236}">
                <a16:creationId xmlns:a16="http://schemas.microsoft.com/office/drawing/2014/main" id="{F7AEBB92-A5BB-4CDE-892E-E26FBA94A096}"/>
              </a:ext>
            </a:extLst>
          </p:cNvPr>
          <p:cNvCxnSpPr>
            <a:cxnSpLocks/>
          </p:cNvCxnSpPr>
          <p:nvPr/>
        </p:nvCxnSpPr>
        <p:spPr>
          <a:xfrm>
            <a:off x="949532" y="1696021"/>
            <a:ext cx="11242468" cy="0"/>
          </a:xfrm>
          <a:prstGeom prst="line">
            <a:avLst/>
          </a:prstGeom>
          <a:ln w="38100">
            <a:solidFill>
              <a:srgbClr val="4E87A0"/>
            </a:solidFill>
          </a:ln>
          <a:effectLst/>
        </p:spPr>
        <p:style>
          <a:lnRef idx="2">
            <a:schemeClr val="accent1"/>
          </a:lnRef>
          <a:fillRef idx="0">
            <a:schemeClr val="accent1"/>
          </a:fillRef>
          <a:effectRef idx="1">
            <a:schemeClr val="accent1"/>
          </a:effectRef>
          <a:fontRef idx="minor">
            <a:schemeClr val="tx1"/>
          </a:fontRef>
        </p:style>
      </p:cxnSp>
      <p:sp>
        <p:nvSpPr>
          <p:cNvPr id="16" name="Title 1">
            <a:extLst>
              <a:ext uri="{FF2B5EF4-FFF2-40B4-BE49-F238E27FC236}">
                <a16:creationId xmlns:a16="http://schemas.microsoft.com/office/drawing/2014/main" id="{82968458-66F9-45C0-BC64-E90B1CFBB06A}"/>
              </a:ext>
            </a:extLst>
          </p:cNvPr>
          <p:cNvSpPr txBox="1">
            <a:spLocks/>
          </p:cNvSpPr>
          <p:nvPr/>
        </p:nvSpPr>
        <p:spPr>
          <a:xfrm>
            <a:off x="949532" y="758551"/>
            <a:ext cx="10868032" cy="727406"/>
          </a:xfrm>
        </p:spPr>
        <p:txBody>
          <a:bodyPr lIns="91440" tIns="45720" rIns="91440" bIns="45720" anchor="t"/>
          <a:lstStyle>
            <a:lvl1pPr algn="ctr" defTabSz="457200" rtl="0" eaLnBrk="1" latinLnBrk="0" hangingPunct="1">
              <a:lnSpc>
                <a:spcPct val="90000"/>
              </a:lnSpc>
              <a:spcBef>
                <a:spcPct val="0"/>
              </a:spcBef>
              <a:buNone/>
              <a:defRPr sz="2200" b="0" kern="1200">
                <a:solidFill>
                  <a:schemeClr val="accent1"/>
                </a:solidFill>
                <a:latin typeface="Arial" panose="020B0604020202020204" pitchFamily="34" charset="0"/>
                <a:ea typeface="+mj-ea"/>
                <a:cs typeface="Arial" panose="020B0604020202020204" pitchFamily="34" charset="0"/>
              </a:defRPr>
            </a:lvl1pPr>
          </a:lstStyle>
          <a:p>
            <a:pPr algn="l"/>
            <a:r>
              <a:rPr lang="en-US" sz="1900" b="1" dirty="0">
                <a:solidFill>
                  <a:srgbClr val="4D87A1"/>
                </a:solidFill>
                <a:latin typeface="Century Gothic"/>
                <a:ea typeface="+mn-ea"/>
                <a:cs typeface="+mn-cs"/>
              </a:rPr>
              <a:t>Seven in ten say they would advise their friends to get their COVID-19 vaccine as soon as they can, a significant increase since May 2021. The number saying “wait and see” has dropped to two in ten.  </a:t>
            </a:r>
            <a:endParaRPr lang="en-US" sz="1900" b="1" dirty="0">
              <a:solidFill>
                <a:srgbClr val="4D87A1"/>
              </a:solidFill>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E3CC0AB6-63D1-447D-9AEF-975E824E73E9}"/>
              </a:ext>
            </a:extLst>
          </p:cNvPr>
          <p:cNvSpPr txBox="1"/>
          <p:nvPr/>
        </p:nvSpPr>
        <p:spPr>
          <a:xfrm>
            <a:off x="949532" y="1963217"/>
            <a:ext cx="2256682" cy="1477328"/>
          </a:xfrm>
          <a:prstGeom prst="rect">
            <a:avLst/>
          </a:prstGeom>
          <a:noFill/>
        </p:spPr>
        <p:txBody>
          <a:bodyPr wrap="square" rtlCol="0">
            <a:spAutoFit/>
          </a:bodyPr>
          <a:lstStyle/>
          <a:p>
            <a:r>
              <a:rPr lang="en-US" b="1" dirty="0">
                <a:latin typeface="Century Gothic" panose="020B0502020202020204" pitchFamily="34" charset="0"/>
              </a:rPr>
              <a:t>Advice to Friend on Whether to Get First Available COVID-19 Vaccine</a:t>
            </a:r>
          </a:p>
        </p:txBody>
      </p:sp>
      <p:cxnSp>
        <p:nvCxnSpPr>
          <p:cNvPr id="8" name="Straight Arrow Connector 7">
            <a:extLst>
              <a:ext uri="{FF2B5EF4-FFF2-40B4-BE49-F238E27FC236}">
                <a16:creationId xmlns:a16="http://schemas.microsoft.com/office/drawing/2014/main" id="{472BA202-24FD-46C1-BC0B-7BE7900BDAEB}"/>
              </a:ext>
            </a:extLst>
          </p:cNvPr>
          <p:cNvCxnSpPr>
            <a:cxnSpLocks/>
          </p:cNvCxnSpPr>
          <p:nvPr/>
        </p:nvCxnSpPr>
        <p:spPr>
          <a:xfrm flipV="1">
            <a:off x="3221912" y="2723187"/>
            <a:ext cx="0" cy="18633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7677DBAD-5D9A-485E-B674-9982CFD48C08}"/>
              </a:ext>
            </a:extLst>
          </p:cNvPr>
          <p:cNvCxnSpPr>
            <a:cxnSpLocks/>
          </p:cNvCxnSpPr>
          <p:nvPr/>
        </p:nvCxnSpPr>
        <p:spPr>
          <a:xfrm>
            <a:off x="5887871" y="4347867"/>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8F465DE2-C6DE-4CF5-A02E-802C4E6B71E7}"/>
              </a:ext>
            </a:extLst>
          </p:cNvPr>
          <p:cNvGrpSpPr/>
          <p:nvPr/>
        </p:nvGrpSpPr>
        <p:grpSpPr>
          <a:xfrm>
            <a:off x="819998" y="5726660"/>
            <a:ext cx="7757647" cy="276999"/>
            <a:chOff x="998981" y="5959956"/>
            <a:chExt cx="7757647" cy="276999"/>
          </a:xfrm>
        </p:grpSpPr>
        <p:sp>
          <p:nvSpPr>
            <p:cNvPr id="12" name="TextBox 11">
              <a:extLst>
                <a:ext uri="{FF2B5EF4-FFF2-40B4-BE49-F238E27FC236}">
                  <a16:creationId xmlns:a16="http://schemas.microsoft.com/office/drawing/2014/main" id="{E1534768-1A5F-4818-937E-415D4921F8F6}"/>
                </a:ext>
              </a:extLst>
            </p:cNvPr>
            <p:cNvSpPr txBox="1"/>
            <p:nvPr/>
          </p:nvSpPr>
          <p:spPr>
            <a:xfrm>
              <a:off x="998981" y="5959956"/>
              <a:ext cx="775764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Arrows indicate a significant difference (   increase;  decrease) versus prior wave results </a:t>
              </a:r>
            </a:p>
          </p:txBody>
        </p:sp>
        <p:cxnSp>
          <p:nvCxnSpPr>
            <p:cNvPr id="13" name="Straight Arrow Connector 12">
              <a:extLst>
                <a:ext uri="{FF2B5EF4-FFF2-40B4-BE49-F238E27FC236}">
                  <a16:creationId xmlns:a16="http://schemas.microsoft.com/office/drawing/2014/main" id="{779854B3-8195-4133-B840-C14E7C34F2C1}"/>
                </a:ext>
              </a:extLst>
            </p:cNvPr>
            <p:cNvCxnSpPr>
              <a:cxnSpLocks/>
            </p:cNvCxnSpPr>
            <p:nvPr/>
          </p:nvCxnSpPr>
          <p:spPr>
            <a:xfrm>
              <a:off x="4914288" y="6014905"/>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3EF2E85-4059-48D7-A4D6-F40E7F9EE686}"/>
                </a:ext>
              </a:extLst>
            </p:cNvPr>
            <p:cNvCxnSpPr>
              <a:cxnSpLocks/>
            </p:cNvCxnSpPr>
            <p:nvPr/>
          </p:nvCxnSpPr>
          <p:spPr>
            <a:xfrm flipV="1">
              <a:off x="4137946" y="6002403"/>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D05B9504-CB32-4CB4-B63B-635CE4E58242}"/>
              </a:ext>
            </a:extLst>
          </p:cNvPr>
          <p:cNvSpPr txBox="1"/>
          <p:nvPr/>
        </p:nvSpPr>
        <p:spPr>
          <a:xfrm>
            <a:off x="3087940" y="5140147"/>
            <a:ext cx="2534321" cy="338554"/>
          </a:xfrm>
          <a:prstGeom prst="rect">
            <a:avLst/>
          </a:prstGeom>
          <a:noFill/>
        </p:spPr>
        <p:txBody>
          <a:bodyPr wrap="square" rtlCol="0">
            <a:spAutoFit/>
          </a:bodyPr>
          <a:lstStyle/>
          <a:p>
            <a:pPr algn="ctr"/>
            <a:r>
              <a:rPr lang="en-US" sz="800" b="1" i="1" dirty="0">
                <a:solidFill>
                  <a:schemeClr val="tx1">
                    <a:lumMod val="65000"/>
                    <a:lumOff val="35000"/>
                  </a:schemeClr>
                </a:solidFill>
                <a:latin typeface="Century Gothic" panose="020B0502020202020204" pitchFamily="34" charset="0"/>
              </a:rPr>
              <a:t>* Note: </a:t>
            </a:r>
            <a:r>
              <a:rPr lang="en-US" sz="800" i="1" dirty="0">
                <a:solidFill>
                  <a:schemeClr val="tx1">
                    <a:lumMod val="65000"/>
                    <a:lumOff val="35000"/>
                  </a:schemeClr>
                </a:solidFill>
                <a:latin typeface="Century Gothic" panose="020B0502020202020204" pitchFamily="34" charset="0"/>
              </a:rPr>
              <a:t>Response wording changed from “Yes, take it as soon as it is your turn” in May 2021 </a:t>
            </a:r>
          </a:p>
        </p:txBody>
      </p:sp>
      <p:cxnSp>
        <p:nvCxnSpPr>
          <p:cNvPr id="27" name="Straight Arrow Connector 26">
            <a:extLst>
              <a:ext uri="{FF2B5EF4-FFF2-40B4-BE49-F238E27FC236}">
                <a16:creationId xmlns:a16="http://schemas.microsoft.com/office/drawing/2014/main" id="{67B9A7CF-D780-45F5-91B8-3CAD30392DD5}"/>
              </a:ext>
            </a:extLst>
          </p:cNvPr>
          <p:cNvCxnSpPr>
            <a:cxnSpLocks/>
          </p:cNvCxnSpPr>
          <p:nvPr/>
        </p:nvCxnSpPr>
        <p:spPr>
          <a:xfrm>
            <a:off x="7489764" y="4031030"/>
            <a:ext cx="0" cy="1601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2204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98331D7-264F-415D-A761-67122DE6A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78658" y="-879229"/>
            <a:ext cx="13886733" cy="7898876"/>
          </a:xfrm>
        </p:spPr>
      </p:pic>
      <p:sp>
        <p:nvSpPr>
          <p:cNvPr id="4" name="Rectangle 3">
            <a:extLst>
              <a:ext uri="{FF2B5EF4-FFF2-40B4-BE49-F238E27FC236}">
                <a16:creationId xmlns:a16="http://schemas.microsoft.com/office/drawing/2014/main" id="{36BB4765-58FD-B249-A41B-42F80C34F9F4}"/>
              </a:ext>
            </a:extLst>
          </p:cNvPr>
          <p:cNvSpPr/>
          <p:nvPr/>
        </p:nvSpPr>
        <p:spPr>
          <a:xfrm>
            <a:off x="66675" y="3476347"/>
            <a:ext cx="8567451" cy="1107996"/>
          </a:xfrm>
          <a:prstGeom prst="rect">
            <a:avLst/>
          </a:prstGeom>
          <a:solidFill>
            <a:srgbClr val="467233"/>
          </a:solidFill>
        </p:spPr>
        <p:txBody>
          <a:bodyPr wrap="square" lIns="274320" tIns="274320" rIns="274320" bIns="274320">
            <a:spAutoFit/>
          </a:bodyPr>
          <a:lstStyle/>
          <a:p>
            <a:r>
              <a:rPr lang="en-US" sz="3600" dirty="0">
                <a:solidFill>
                  <a:srgbClr val="FFFFFF"/>
                </a:solidFill>
                <a:latin typeface="Century Gothic" panose="020B0502020202020204" pitchFamily="34" charset="0"/>
                <a:ea typeface="Arial"/>
                <a:cs typeface="Arial"/>
                <a:sym typeface="Helvetica Neue" pitchFamily="-109" charset="0"/>
              </a:rPr>
              <a:t>The Unvaccinated</a:t>
            </a:r>
          </a:p>
        </p:txBody>
      </p:sp>
    </p:spTree>
    <p:extLst>
      <p:ext uri="{BB962C8B-B14F-4D97-AF65-F5344CB8AC3E}">
        <p14:creationId xmlns:p14="http://schemas.microsoft.com/office/powerpoint/2010/main" val="2691874218"/>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QPROJECT51A79E37-A3EE-4849-BE5F-8C292799CAEC" val="2021-16-13 10:16:23 -04:0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een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ue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een divi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Green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Blue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Blue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Blue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042674D9E715409B97947C644B0284" ma:contentTypeVersion="14" ma:contentTypeDescription="Create a new document." ma:contentTypeScope="" ma:versionID="2908e0a5d72388c82414e0cc0b081a27">
  <xsd:schema xmlns:xsd="http://www.w3.org/2001/XMLSchema" xmlns:xs="http://www.w3.org/2001/XMLSchema" xmlns:p="http://schemas.microsoft.com/office/2006/metadata/properties" xmlns:ns1="http://schemas.microsoft.com/sharepoint/v3" xmlns:ns2="e519310d-fb73-46d5-9f91-9df25b56a055" xmlns:ns3="74d61543-0b61-4671-82ca-38c443c70a24" targetNamespace="http://schemas.microsoft.com/office/2006/metadata/properties" ma:root="true" ma:fieldsID="e2bfb476413a0c940ee14fca942c2669" ns1:_="" ns2:_="" ns3:_="">
    <xsd:import namespace="http://schemas.microsoft.com/sharepoint/v3"/>
    <xsd:import namespace="e519310d-fb73-46d5-9f91-9df25b56a055"/>
    <xsd:import namespace="74d61543-0b61-4671-82ca-38c443c70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Notes0" minOccurs="0"/>
                <xsd:element ref="ns3:MediaServiceLocation" minOccurs="0"/>
                <xsd:element ref="ns3: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19310d-fb73-46d5-9f91-9df25b56a0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d61543-0b61-4671-82ca-38c443c70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Notes0" ma:index="17" nillable="true" ma:displayName="Notes" ma:internalName="Notes0">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Notes0 xmlns="74d61543-0b61-4671-82ca-38c443c70a24" xsi:nil="true"/>
  </documentManagement>
</p:properties>
</file>

<file path=customXml/itemProps1.xml><?xml version="1.0" encoding="utf-8"?>
<ds:datastoreItem xmlns:ds="http://schemas.openxmlformats.org/officeDocument/2006/customXml" ds:itemID="{C9229E0D-2534-4889-932B-DA8AADD347E5}">
  <ds:schemaRefs>
    <ds:schemaRef ds:uri="http://schemas.microsoft.com/sharepoint/v3/contenttype/forms"/>
  </ds:schemaRefs>
</ds:datastoreItem>
</file>

<file path=customXml/itemProps2.xml><?xml version="1.0" encoding="utf-8"?>
<ds:datastoreItem xmlns:ds="http://schemas.openxmlformats.org/officeDocument/2006/customXml" ds:itemID="{E2DB4504-B760-4F57-A355-5C81083913A7}">
  <ds:schemaRefs>
    <ds:schemaRef ds:uri="74d61543-0b61-4671-82ca-38c443c70a24"/>
    <ds:schemaRef ds:uri="e519310d-fb73-46d5-9f91-9df25b56a0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6771C6-8FB5-452F-9CF8-0B3BB3B228CC}">
  <ds:schemaRefs>
    <ds:schemaRef ds:uri="74d61543-0b61-4671-82ca-38c443c70a24"/>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4059</TotalTime>
  <Words>9359</Words>
  <Application>Microsoft Macintosh PowerPoint</Application>
  <PresentationFormat>Widescreen</PresentationFormat>
  <Paragraphs>1011</Paragraphs>
  <Slides>52</Slides>
  <Notes>43</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52</vt:i4>
      </vt:variant>
    </vt:vector>
  </HeadingPairs>
  <TitlesOfParts>
    <vt:vector size="69" baseType="lpstr">
      <vt:lpstr>Arial</vt:lpstr>
      <vt:lpstr>Calibri</vt:lpstr>
      <vt:lpstr>Century Gothic</vt:lpstr>
      <vt:lpstr>Courier New</vt:lpstr>
      <vt:lpstr>Franklin Gothic Medium</vt:lpstr>
      <vt:lpstr>Gotham Bold</vt:lpstr>
      <vt:lpstr>Wingdings</vt:lpstr>
      <vt:lpstr>Cover</vt:lpstr>
      <vt:lpstr>Green text</vt:lpstr>
      <vt:lpstr>Blue text</vt:lpstr>
      <vt:lpstr>Green divider</vt:lpstr>
      <vt:lpstr>2_Office Theme</vt:lpstr>
      <vt:lpstr>1_Green text</vt:lpstr>
      <vt:lpstr>1_Blue text</vt:lpstr>
      <vt:lpstr>2_Blue text</vt:lpstr>
      <vt:lpstr>3_Blue text</vt:lpstr>
      <vt:lpstr>think-cell Slide</vt:lpstr>
      <vt:lpstr>PowerPoint Presentation</vt:lpstr>
      <vt:lpstr>PowerPoint Presentation</vt:lpstr>
      <vt:lpstr>PowerPoint Presentation</vt:lpstr>
      <vt:lpstr>Summary Findings</vt:lpstr>
      <vt:lpstr>Summary Findings</vt:lpstr>
      <vt:lpstr>Summary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LePottier</dc:creator>
  <dc:description>C:\Users\chris\Cloud9\Main Folder\Active Projects\NC DHSS Vaccines 2020\2021 Evaluation\Wave 3\Data\NC Vax Com Eval Wave 3 Only.Q [NC Vax Final Wave3 Full Sample 9_10.sav]</dc:description>
  <cp:lastModifiedBy>Sarah Hutchinson</cp:lastModifiedBy>
  <cp:revision>78</cp:revision>
  <dcterms:created xsi:type="dcterms:W3CDTF">2020-12-01T17:43:12Z</dcterms:created>
  <dcterms:modified xsi:type="dcterms:W3CDTF">2021-10-12T12:59:27Z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0x010100F4042674D9E715409B97947C644B0284</vt:lpwstr>
  </property>
</Properties>
</file>