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4"/>
  </p:notesMasterIdLst>
  <p:sldIdLst>
    <p:sldId id="2146847132" r:id="rId3"/>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60" userDrawn="1">
          <p15:clr>
            <a:srgbClr val="A4A3A4"/>
          </p15:clr>
        </p15:guide>
        <p15:guide id="2" pos="2184" userDrawn="1">
          <p15:clr>
            <a:srgbClr val="A4A3A4"/>
          </p15:clr>
        </p15:guide>
        <p15:guide id="3" orient="horz"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burn, Caroline L" initials="CCL" lastIdx="1" clrIdx="0">
    <p:extLst>
      <p:ext uri="{19B8F6BF-5375-455C-9EA6-DF929625EA0E}">
        <p15:presenceInfo xmlns:p15="http://schemas.microsoft.com/office/powerpoint/2012/main" userId="S::caroline.colburn@dhhs.nc.gov::f4d4bd6d-931b-4721-9001-6e9754926a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C8FD"/>
    <a:srgbClr val="7BD3F7"/>
    <a:srgbClr val="10C9FF"/>
    <a:srgbClr val="00617E"/>
    <a:srgbClr val="00214A"/>
    <a:srgbClr val="ACE4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4014" autoAdjust="0"/>
  </p:normalViewPr>
  <p:slideViewPr>
    <p:cSldViewPr snapToGrid="0" showGuides="1">
      <p:cViewPr>
        <p:scale>
          <a:sx n="106" d="100"/>
          <a:sy n="106" d="100"/>
        </p:scale>
        <p:origin x="1300" y="-568"/>
      </p:cViewPr>
      <p:guideLst>
        <p:guide orient="horz" pos="5760"/>
        <p:guide pos="2184"/>
        <p:guide orient="horz"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1B544-3308-FD47-AFC2-9F3C28287752}" type="datetimeFigureOut">
              <a:rPr lang="en-US" smtClean="0"/>
              <a:t>1/4/2022</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25A09-560B-1642-998D-4B46BF4BE426}" type="slidenum">
              <a:rPr lang="en-US" smtClean="0"/>
              <a:t>‹#›</a:t>
            </a:fld>
            <a:endParaRPr lang="en-US"/>
          </a:p>
        </p:txBody>
      </p:sp>
    </p:spTree>
    <p:extLst>
      <p:ext uri="{BB962C8B-B14F-4D97-AF65-F5344CB8AC3E}">
        <p14:creationId xmlns:p14="http://schemas.microsoft.com/office/powerpoint/2010/main" val="425729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E25A09-560B-1642-998D-4B46BF4BE426}" type="slidenum">
              <a:rPr lang="en-US" smtClean="0"/>
              <a:t>1</a:t>
            </a:fld>
            <a:endParaRPr lang="en-US"/>
          </a:p>
        </p:txBody>
      </p:sp>
    </p:spTree>
    <p:extLst>
      <p:ext uri="{BB962C8B-B14F-4D97-AF65-F5344CB8AC3E}">
        <p14:creationId xmlns:p14="http://schemas.microsoft.com/office/powerpoint/2010/main" val="32647522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FB27D012-A4F8-BA49-A380-23B882DF962E}"/>
              </a:ext>
            </a:extLst>
          </p:cNvPr>
          <p:cNvSpPr>
            <a:spLocks noGrp="1"/>
          </p:cNvSpPr>
          <p:nvPr>
            <p:ph type="subTitle" idx="1"/>
          </p:nvPr>
        </p:nvSpPr>
        <p:spPr>
          <a:xfrm>
            <a:off x="270445" y="5632365"/>
            <a:ext cx="2107108" cy="437468"/>
          </a:xfrm>
          <a:prstGeom prst="rect">
            <a:avLst/>
          </a:prstGeom>
        </p:spPr>
        <p:txBody>
          <a:bodyPr anchor="b">
            <a:normAutofit lnSpcReduction="10000"/>
          </a:bodyPr>
          <a:lstStyle>
            <a:lvl1pPr marL="0" indent="0">
              <a:buNone/>
              <a:defRPr/>
            </a:lvl1pPr>
          </a:lstStyle>
          <a:p>
            <a:pPr algn="l"/>
            <a:endParaRPr lang="en-US" sz="788">
              <a:cs typeface="Calibri" panose="020F0502020204030204" pitchFamily="34" charset="0"/>
            </a:endParaRPr>
          </a:p>
        </p:txBody>
      </p:sp>
      <p:pic>
        <p:nvPicPr>
          <p:cNvPr id="7" name="Picture 6">
            <a:extLst>
              <a:ext uri="{FF2B5EF4-FFF2-40B4-BE49-F238E27FC236}">
                <a16:creationId xmlns:a16="http://schemas.microsoft.com/office/drawing/2014/main" id="{10667DE9-32F3-5249-B248-AB74830201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71825" y="3"/>
            <a:ext cx="3689416" cy="8102279"/>
          </a:xfrm>
          <a:prstGeom prst="rect">
            <a:avLst/>
          </a:prstGeom>
        </p:spPr>
      </p:pic>
      <p:sp>
        <p:nvSpPr>
          <p:cNvPr id="20" name="Rectangle 19">
            <a:extLst>
              <a:ext uri="{FF2B5EF4-FFF2-40B4-BE49-F238E27FC236}">
                <a16:creationId xmlns:a16="http://schemas.microsoft.com/office/drawing/2014/main" id="{9DE682AD-EAEA-2548-9622-F1691EF30534}"/>
              </a:ext>
            </a:extLst>
          </p:cNvPr>
          <p:cNvSpPr/>
          <p:nvPr userDrawn="1"/>
        </p:nvSpPr>
        <p:spPr>
          <a:xfrm>
            <a:off x="0" y="8061280"/>
            <a:ext cx="6858000" cy="1083605"/>
          </a:xfrm>
          <a:prstGeom prst="rect">
            <a:avLst/>
          </a:prstGeom>
          <a:solidFill>
            <a:srgbClr val="0143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57172" rtl="0" eaLnBrk="1" fontAlgn="auto" latinLnBrk="0" hangingPunct="1">
              <a:lnSpc>
                <a:spcPct val="100000"/>
              </a:lnSpc>
              <a:spcBef>
                <a:spcPts val="0"/>
              </a:spcBef>
              <a:spcAft>
                <a:spcPts val="0"/>
              </a:spcAft>
              <a:buClrTx/>
              <a:buSzTx/>
              <a:buFontTx/>
              <a:buNone/>
              <a:tabLst/>
              <a:defRPr/>
            </a:pPr>
            <a:r>
              <a:rPr kumimoji="0" lang="en-US" sz="1013"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NC DHHS COVID – 19 Response</a:t>
            </a:r>
          </a:p>
        </p:txBody>
      </p:sp>
      <p:sp>
        <p:nvSpPr>
          <p:cNvPr id="8" name="Rectangle 7">
            <a:extLst>
              <a:ext uri="{FF2B5EF4-FFF2-40B4-BE49-F238E27FC236}">
                <a16:creationId xmlns:a16="http://schemas.microsoft.com/office/drawing/2014/main" id="{5FA1D939-D213-F34C-BE38-0638422F47E2}"/>
              </a:ext>
            </a:extLst>
          </p:cNvPr>
          <p:cNvSpPr/>
          <p:nvPr userDrawn="1"/>
        </p:nvSpPr>
        <p:spPr>
          <a:xfrm>
            <a:off x="3170110" y="3"/>
            <a:ext cx="3687890" cy="810227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31052732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56560112"/>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6153670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25915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238589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198245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419" y="161777"/>
            <a:ext cx="6465167" cy="790083"/>
          </a:xfrm>
        </p:spPr>
        <p:txBody>
          <a:bodyPr anchor="ctr"/>
          <a:lstStyle>
            <a:lvl1pPr>
              <a:defRPr sz="1350"/>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196417" y="951859"/>
            <a:ext cx="6454559" cy="124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3806756316"/>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5460143"/>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6419" y="161777"/>
            <a:ext cx="6465167" cy="790083"/>
          </a:xfrm>
        </p:spPr>
        <p:txBody>
          <a:bodyPr anchor="ctr"/>
          <a:lstStyle>
            <a:lvl1pPr>
              <a:defRPr sz="1350"/>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flipV="1">
            <a:off x="196417" y="951859"/>
            <a:ext cx="6454559" cy="1240"/>
          </a:xfrm>
          <a:prstGeom prst="straightConnector1">
            <a:avLst/>
          </a:prstGeom>
          <a:noFill/>
          <a:ln w="28575" cap="flat" cmpd="sng" algn="ctr">
            <a:solidFill>
              <a:srgbClr val="0070C0"/>
            </a:solidFill>
            <a:prstDash val="solid"/>
            <a:miter lim="800000"/>
            <a:headEnd type="none" w="med" len="med"/>
            <a:tailEnd type="none" w="med" len="med"/>
          </a:ln>
          <a:effectLst/>
        </p:spPr>
      </p:cxnSp>
    </p:spTree>
    <p:extLst>
      <p:ext uri="{BB962C8B-B14F-4D97-AF65-F5344CB8AC3E}">
        <p14:creationId xmlns:p14="http://schemas.microsoft.com/office/powerpoint/2010/main" val="2929276724"/>
      </p:ext>
    </p:extLst>
  </p:cSld>
  <p:clrMapOvr>
    <a:masterClrMapping/>
  </p:clrMapOvr>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6291876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41998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6038093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383176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4392287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F27F3A-B3E9-41ED-AF8F-A365F10BB65F}"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199308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18" Type="http://schemas.openxmlformats.org/officeDocument/2006/relationships/image" Target="../media/image1.emf"/><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oleObject" Target="../embeddings/oleObject1.bin"/><Relationship Id="rId2" Type="http://schemas.openxmlformats.org/officeDocument/2006/relationships/slideLayout" Target="../slideLayouts/slideLayout5.xml"/><Relationship Id="rId16" Type="http://schemas.openxmlformats.org/officeDocument/2006/relationships/tags" Target="../tags/tag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ags" Target="../tags/tag3.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vmlDrawing" Target="../drawings/vmlDrawing2.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259570336"/>
              </p:ext>
            </p:extLst>
          </p:nvPr>
        </p:nvGraphicFramePr>
        <p:xfrm>
          <a:off x="1194" y="2119"/>
          <a:ext cx="1191" cy="2117"/>
        </p:xfrm>
        <a:graphic>
          <a:graphicData uri="http://schemas.openxmlformats.org/presentationml/2006/ole">
            <mc:AlternateContent xmlns:mc="http://schemas.openxmlformats.org/markup-compatibility/2006">
              <mc:Choice xmlns:v="urn:schemas-microsoft-com:vml" Requires="v">
                <p:oleObj spid="_x0000_s1032" name="think-cell Slide" r:id="rId8" imgW="270" imgH="270" progId="TCLayout.ActiveDocument.1">
                  <p:embed/>
                </p:oleObj>
              </mc:Choice>
              <mc:Fallback>
                <p:oleObj name="think-cell Slide" r:id="rId8" imgW="270" imgH="270" progId="TCLayout.ActiveDocument.1">
                  <p:embed/>
                  <p:pic>
                    <p:nvPicPr>
                      <p:cNvPr id="7" name="Object 6" hidden="1"/>
                      <p:cNvPicPr/>
                      <p:nvPr/>
                    </p:nvPicPr>
                    <p:blipFill>
                      <a:blip r:embed="rId9"/>
                      <a:stretch>
                        <a:fillRect/>
                      </a:stretch>
                    </p:blipFill>
                    <p:spPr>
                      <a:xfrm>
                        <a:off x="1194" y="2119"/>
                        <a:ext cx="1191" cy="2117"/>
                      </a:xfrm>
                      <a:prstGeom prst="rect">
                        <a:avLst/>
                      </a:prstGeom>
                    </p:spPr>
                  </p:pic>
                </p:oleObj>
              </mc:Fallback>
            </mc:AlternateContent>
          </a:graphicData>
        </a:graphic>
      </p:graphicFrame>
      <p:sp>
        <p:nvSpPr>
          <p:cNvPr id="4" name="Rectangle 3" hidden="1"/>
          <p:cNvSpPr/>
          <p:nvPr userDrawn="1">
            <p:custDataLst>
              <p:tags r:id="rId7"/>
            </p:custDataLst>
          </p:nvPr>
        </p:nvSpPr>
        <p:spPr>
          <a:xfrm>
            <a:off x="1" y="1"/>
            <a:ext cx="119063"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025" b="1">
              <a:solidFill>
                <a:srgbClr val="FFFFFF"/>
              </a:solidFill>
              <a:sym typeface="Calibri"/>
            </a:endParaRPr>
          </a:p>
        </p:txBody>
      </p:sp>
    </p:spTree>
    <p:extLst>
      <p:ext uri="{BB962C8B-B14F-4D97-AF65-F5344CB8AC3E}">
        <p14:creationId xmlns:p14="http://schemas.microsoft.com/office/powerpoint/2010/main" val="2012113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hdr="0" ftr="0" dt="0"/>
  <p:txStyles>
    <p:titleStyle>
      <a:lvl1pPr algn="l" defTabSz="385758" rtl="0" eaLnBrk="1" latinLnBrk="0" hangingPunct="1">
        <a:lnSpc>
          <a:spcPct val="90000"/>
        </a:lnSpc>
        <a:spcBef>
          <a:spcPct val="0"/>
        </a:spcBef>
        <a:buNone/>
        <a:defRPr sz="2025" b="0" i="0" kern="1200">
          <a:solidFill>
            <a:schemeClr val="tx1"/>
          </a:solidFill>
          <a:latin typeface="Arial" panose="020B0604020202020204" pitchFamily="34" charset="0"/>
          <a:ea typeface="+mj-ea"/>
          <a:cs typeface="Arial" panose="020B0604020202020204" pitchFamily="34" charset="0"/>
        </a:defRPr>
      </a:lvl1pPr>
    </p:titleStyle>
    <p:bodyStyle>
      <a:lvl1pPr marL="96439" indent="-96439" algn="l" defTabSz="385758" rtl="0" eaLnBrk="1" latinLnBrk="0" hangingPunct="1">
        <a:lnSpc>
          <a:spcPct val="90000"/>
        </a:lnSpc>
        <a:spcBef>
          <a:spcPts val="422"/>
        </a:spcBef>
        <a:buFont typeface="Arial" panose="020B0604020202020204" pitchFamily="34" charset="0"/>
        <a:buChar char="•"/>
        <a:defRPr sz="1575" b="0" i="0" kern="1200">
          <a:solidFill>
            <a:schemeClr val="tx1"/>
          </a:solidFill>
          <a:latin typeface="Arial" panose="020B0604020202020204" pitchFamily="34" charset="0"/>
          <a:ea typeface="+mn-ea"/>
          <a:cs typeface="Arial" panose="020B0604020202020204" pitchFamily="34" charset="0"/>
        </a:defRPr>
      </a:lvl1pPr>
      <a:lvl2pPr marL="324144" indent="-131264" algn="l" defTabSz="385758" rtl="0" eaLnBrk="1" latinLnBrk="0" hangingPunct="1">
        <a:lnSpc>
          <a:spcPct val="90000"/>
        </a:lnSpc>
        <a:spcBef>
          <a:spcPts val="211"/>
        </a:spcBef>
        <a:buFont typeface="Franklin Gothic Medium" panose="020B06030201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2pPr>
      <a:lvl3pPr marL="482197" indent="-96439" algn="l" defTabSz="385758" rtl="0" eaLnBrk="1" latinLnBrk="0" hangingPunct="1">
        <a:lnSpc>
          <a:spcPct val="90000"/>
        </a:lnSpc>
        <a:spcBef>
          <a:spcPts val="211"/>
        </a:spcBef>
        <a:buFont typeface="Arial" panose="020B0604020202020204" pitchFamily="34" charset="0"/>
        <a:buChar char="•"/>
        <a:defRPr sz="1125" b="0" i="0" kern="1200">
          <a:solidFill>
            <a:schemeClr val="tx1"/>
          </a:solidFill>
          <a:latin typeface="Arial" panose="020B0604020202020204" pitchFamily="34" charset="0"/>
          <a:ea typeface="+mn-ea"/>
          <a:cs typeface="Arial" panose="020B0604020202020204" pitchFamily="34" charset="0"/>
        </a:defRPr>
      </a:lvl3pPr>
      <a:lvl4pPr marL="675077" indent="-96439" algn="l" defTabSz="385758" rtl="0" eaLnBrk="1" latinLnBrk="0" hangingPunct="1">
        <a:lnSpc>
          <a:spcPct val="90000"/>
        </a:lnSpc>
        <a:spcBef>
          <a:spcPts val="211"/>
        </a:spcBef>
        <a:buFont typeface="Arial" panose="020B0604020202020204" pitchFamily="34" charset="0"/>
        <a:buChar char="•"/>
        <a:defRPr sz="759" kern="1200">
          <a:solidFill>
            <a:schemeClr val="tx1"/>
          </a:solidFill>
          <a:latin typeface="Franklin Gothic Medium" panose="020B0603020102020204" pitchFamily="34" charset="0"/>
          <a:ea typeface="+mn-ea"/>
          <a:cs typeface="+mn-cs"/>
        </a:defRPr>
      </a:lvl4pPr>
      <a:lvl5pPr marL="867955" indent="-96439" algn="l" defTabSz="385758" rtl="0" eaLnBrk="1" latinLnBrk="0" hangingPunct="1">
        <a:lnSpc>
          <a:spcPct val="90000"/>
        </a:lnSpc>
        <a:spcBef>
          <a:spcPts val="211"/>
        </a:spcBef>
        <a:buFont typeface="Arial" panose="020B0604020202020204" pitchFamily="34" charset="0"/>
        <a:buChar char="•"/>
        <a:defRPr sz="759" kern="1200">
          <a:solidFill>
            <a:schemeClr val="tx1"/>
          </a:solidFill>
          <a:latin typeface="Franklin Gothic Medium" panose="020B0603020102020204" pitchFamily="34" charset="0"/>
          <a:ea typeface="+mn-ea"/>
          <a:cs typeface="+mn-cs"/>
        </a:defRPr>
      </a:lvl5pPr>
      <a:lvl6pPr marL="1060833" indent="-96439" algn="l" defTabSz="385758"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713" indent="-96439" algn="l" defTabSz="385758"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591" indent="-96439" algn="l" defTabSz="385758"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470" indent="-96439" algn="l" defTabSz="385758"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en-US"/>
      </a:defPPr>
      <a:lvl1pPr marL="0" algn="l" defTabSz="385758" rtl="0" eaLnBrk="1" latinLnBrk="0" hangingPunct="1">
        <a:defRPr sz="759" kern="1200">
          <a:solidFill>
            <a:schemeClr val="tx1"/>
          </a:solidFill>
          <a:latin typeface="+mn-lt"/>
          <a:ea typeface="+mn-ea"/>
          <a:cs typeface="+mn-cs"/>
        </a:defRPr>
      </a:lvl1pPr>
      <a:lvl2pPr marL="192880" algn="l" defTabSz="385758" rtl="0" eaLnBrk="1" latinLnBrk="0" hangingPunct="1">
        <a:defRPr sz="759" kern="1200">
          <a:solidFill>
            <a:schemeClr val="tx1"/>
          </a:solidFill>
          <a:latin typeface="+mn-lt"/>
          <a:ea typeface="+mn-ea"/>
          <a:cs typeface="+mn-cs"/>
        </a:defRPr>
      </a:lvl2pPr>
      <a:lvl3pPr marL="385758" algn="l" defTabSz="385758" rtl="0" eaLnBrk="1" latinLnBrk="0" hangingPunct="1">
        <a:defRPr sz="759" kern="1200">
          <a:solidFill>
            <a:schemeClr val="tx1"/>
          </a:solidFill>
          <a:latin typeface="+mn-lt"/>
          <a:ea typeface="+mn-ea"/>
          <a:cs typeface="+mn-cs"/>
        </a:defRPr>
      </a:lvl3pPr>
      <a:lvl4pPr marL="578637" algn="l" defTabSz="385758" rtl="0" eaLnBrk="1" latinLnBrk="0" hangingPunct="1">
        <a:defRPr sz="759" kern="1200">
          <a:solidFill>
            <a:schemeClr val="tx1"/>
          </a:solidFill>
          <a:latin typeface="+mn-lt"/>
          <a:ea typeface="+mn-ea"/>
          <a:cs typeface="+mn-cs"/>
        </a:defRPr>
      </a:lvl4pPr>
      <a:lvl5pPr marL="771515" algn="l" defTabSz="385758" rtl="0" eaLnBrk="1" latinLnBrk="0" hangingPunct="1">
        <a:defRPr sz="759" kern="1200">
          <a:solidFill>
            <a:schemeClr val="tx1"/>
          </a:solidFill>
          <a:latin typeface="+mn-lt"/>
          <a:ea typeface="+mn-ea"/>
          <a:cs typeface="+mn-cs"/>
        </a:defRPr>
      </a:lvl5pPr>
      <a:lvl6pPr marL="964394" algn="l" defTabSz="385758" rtl="0" eaLnBrk="1" latinLnBrk="0" hangingPunct="1">
        <a:defRPr sz="759" kern="1200">
          <a:solidFill>
            <a:schemeClr val="tx1"/>
          </a:solidFill>
          <a:latin typeface="+mn-lt"/>
          <a:ea typeface="+mn-ea"/>
          <a:cs typeface="+mn-cs"/>
        </a:defRPr>
      </a:lvl6pPr>
      <a:lvl7pPr marL="1157272" algn="l" defTabSz="385758" rtl="0" eaLnBrk="1" latinLnBrk="0" hangingPunct="1">
        <a:defRPr sz="759" kern="1200">
          <a:solidFill>
            <a:schemeClr val="tx1"/>
          </a:solidFill>
          <a:latin typeface="+mn-lt"/>
          <a:ea typeface="+mn-ea"/>
          <a:cs typeface="+mn-cs"/>
        </a:defRPr>
      </a:lvl7pPr>
      <a:lvl8pPr marL="1350152" algn="l" defTabSz="385758" rtl="0" eaLnBrk="1" latinLnBrk="0" hangingPunct="1">
        <a:defRPr sz="759" kern="1200">
          <a:solidFill>
            <a:schemeClr val="tx1"/>
          </a:solidFill>
          <a:latin typeface="+mn-lt"/>
          <a:ea typeface="+mn-ea"/>
          <a:cs typeface="+mn-cs"/>
        </a:defRPr>
      </a:lvl8pPr>
      <a:lvl9pPr marL="1543031" algn="l" defTabSz="385758" rtl="0" eaLnBrk="1" latinLnBrk="0" hangingPunct="1">
        <a:defRPr sz="75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1/4/2022</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solidFill>
                  <a:prstClr val="black"/>
                </a:solidFill>
              </a:rPr>
              <a:pPr/>
              <a:t>‹#›</a:t>
            </a:fld>
            <a:endParaRPr lang="en-US">
              <a:solidFill>
                <a:prstClr val="black"/>
              </a:solidFill>
            </a:endParaRPr>
          </a:p>
        </p:txBody>
      </p:sp>
      <p:graphicFrame>
        <p:nvGraphicFramePr>
          <p:cNvPr id="7" name="Object 6" hidden="1">
            <a:extLst>
              <a:ext uri="{FF2B5EF4-FFF2-40B4-BE49-F238E27FC236}">
                <a16:creationId xmlns:a16="http://schemas.microsoft.com/office/drawing/2014/main" id="{B9B01284-EE36-4622-9B5C-F71B4D757A3D}"/>
              </a:ext>
            </a:extLst>
          </p:cNvPr>
          <p:cNvGraphicFramePr>
            <a:graphicFrameLocks noChangeAspect="1"/>
          </p:cNvGraphicFramePr>
          <p:nvPr userDrawn="1">
            <p:custDataLst>
              <p:tags r:id="rId15"/>
            </p:custDataLst>
            <p:extLst>
              <p:ext uri="{D42A27DB-BD31-4B8C-83A1-F6EECF244321}">
                <p14:modId xmlns:p14="http://schemas.microsoft.com/office/powerpoint/2010/main" val="1259570336"/>
              </p:ext>
            </p:extLst>
          </p:nvPr>
        </p:nvGraphicFramePr>
        <p:xfrm>
          <a:off x="1194" y="2119"/>
          <a:ext cx="1191" cy="2117"/>
        </p:xfrm>
        <a:graphic>
          <a:graphicData uri="http://schemas.openxmlformats.org/presentationml/2006/ole">
            <mc:AlternateContent xmlns:mc="http://schemas.openxmlformats.org/markup-compatibility/2006">
              <mc:Choice xmlns:v="urn:schemas-microsoft-com:vml" Requires="v">
                <p:oleObj spid="_x0000_s2056" name="think-cell Slide" r:id="rId17" imgW="270" imgH="270" progId="TCLayout.ActiveDocument.1">
                  <p:embed/>
                </p:oleObj>
              </mc:Choice>
              <mc:Fallback>
                <p:oleObj name="think-cell Slide" r:id="rId17" imgW="270" imgH="270" progId="TCLayout.ActiveDocument.1">
                  <p:embed/>
                  <p:pic>
                    <p:nvPicPr>
                      <p:cNvPr id="7" name="Object 6" hidden="1"/>
                      <p:cNvPicPr/>
                      <p:nvPr/>
                    </p:nvPicPr>
                    <p:blipFill>
                      <a:blip r:embed="rId18"/>
                      <a:stretch>
                        <a:fillRect/>
                      </a:stretch>
                    </p:blipFill>
                    <p:spPr>
                      <a:xfrm>
                        <a:off x="1194" y="2119"/>
                        <a:ext cx="1191" cy="211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E9DCE67-359A-48BE-8708-19D23D3E0864}"/>
              </a:ext>
            </a:extLst>
          </p:cNvPr>
          <p:cNvSpPr/>
          <p:nvPr userDrawn="1">
            <p:custDataLst>
              <p:tags r:id="rId16"/>
            </p:custDataLst>
          </p:nvPr>
        </p:nvSpPr>
        <p:spPr>
          <a:xfrm>
            <a:off x="1" y="1"/>
            <a:ext cx="119063"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025" b="1">
              <a:solidFill>
                <a:srgbClr val="FFFFFF"/>
              </a:solidFill>
              <a:sym typeface="Calibri"/>
            </a:endParaRPr>
          </a:p>
        </p:txBody>
      </p:sp>
    </p:spTree>
    <p:extLst>
      <p:ext uri="{BB962C8B-B14F-4D97-AF65-F5344CB8AC3E}">
        <p14:creationId xmlns:p14="http://schemas.microsoft.com/office/powerpoint/2010/main" val="27219504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mc:AlternateContent xmlns:mc="http://schemas.openxmlformats.org/markup-compatibility/2006" xmlns:p14="http://schemas.microsoft.com/office/powerpoint/2010/main">
    <mc:Choice Requires="p14">
      <p:transition spd="slow" p14:dur="2000">
        <p:pull/>
      </p:transition>
    </mc:Choice>
    <mc:Fallback xmlns="">
      <p:transition spd="slow">
        <p:pull/>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1FF182C-FEA4-482E-9EAC-90359AF96277}"/>
              </a:ext>
            </a:extLst>
          </p:cNvPr>
          <p:cNvPicPr>
            <a:picLocks noChangeAspect="1"/>
          </p:cNvPicPr>
          <p:nvPr/>
        </p:nvPicPr>
        <p:blipFill>
          <a:blip r:embed="rId3"/>
          <a:stretch>
            <a:fillRect/>
          </a:stretch>
        </p:blipFill>
        <p:spPr>
          <a:xfrm>
            <a:off x="3780930" y="5839060"/>
            <a:ext cx="2861429" cy="1105824"/>
          </a:xfrm>
          <a:prstGeom prst="rect">
            <a:avLst/>
          </a:prstGeom>
        </p:spPr>
      </p:pic>
      <p:sp>
        <p:nvSpPr>
          <p:cNvPr id="15" name="Speech Bubble: Rectangle with Corners Rounded 14">
            <a:extLst>
              <a:ext uri="{FF2B5EF4-FFF2-40B4-BE49-F238E27FC236}">
                <a16:creationId xmlns:a16="http://schemas.microsoft.com/office/drawing/2014/main" id="{1C18CD20-7367-4BF6-B9D1-8EA058F74D7D}"/>
              </a:ext>
            </a:extLst>
          </p:cNvPr>
          <p:cNvSpPr/>
          <p:nvPr/>
        </p:nvSpPr>
        <p:spPr>
          <a:xfrm>
            <a:off x="3068889" y="4779867"/>
            <a:ext cx="1816619" cy="732660"/>
          </a:xfrm>
          <a:prstGeom prst="wedgeRoundRectCallout">
            <a:avLst>
              <a:gd name="adj1" fmla="val 42682"/>
              <a:gd name="adj2" fmla="val 93325"/>
              <a:gd name="adj3" fmla="val 16667"/>
            </a:avLst>
          </a:prstGeom>
          <a:solidFill>
            <a:srgbClr val="7BD3F7">
              <a:alpha val="3018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BF9E6-6DAE-4029-A582-F6ECF22F49FE}"/>
              </a:ext>
            </a:extLst>
          </p:cNvPr>
          <p:cNvSpPr>
            <a:spLocks noGrp="1"/>
          </p:cNvSpPr>
          <p:nvPr>
            <p:ph type="title"/>
          </p:nvPr>
        </p:nvSpPr>
        <p:spPr/>
        <p:txBody>
          <a:bodyPr/>
          <a:lstStyle/>
          <a:p>
            <a:endParaRPr lang="en-US" dirty="0"/>
          </a:p>
        </p:txBody>
      </p:sp>
      <p:pic>
        <p:nvPicPr>
          <p:cNvPr id="3" name="Picture 13">
            <a:extLst>
              <a:ext uri="{FF2B5EF4-FFF2-40B4-BE49-F238E27FC236}">
                <a16:creationId xmlns:a16="http://schemas.microsoft.com/office/drawing/2014/main" id="{613BB2DE-4F5D-4F86-9456-AD99948F7CCE}"/>
              </a:ext>
            </a:extLst>
          </p:cNvPr>
          <p:cNvPicPr>
            <a:picLocks noChangeAspect="1"/>
          </p:cNvPicPr>
          <p:nvPr/>
        </p:nvPicPr>
        <p:blipFill>
          <a:blip r:embed="rId4"/>
          <a:srcRect l="2977" t="12199" r="3131" b="12571"/>
          <a:stretch>
            <a:fillRect/>
          </a:stretch>
        </p:blipFill>
        <p:spPr>
          <a:xfrm>
            <a:off x="0" y="0"/>
            <a:ext cx="6858000" cy="1314995"/>
          </a:xfrm>
          <a:prstGeom prst="rect">
            <a:avLst/>
          </a:prstGeom>
        </p:spPr>
      </p:pic>
      <p:sp>
        <p:nvSpPr>
          <p:cNvPr id="5" name="Rectangle 4">
            <a:extLst>
              <a:ext uri="{FF2B5EF4-FFF2-40B4-BE49-F238E27FC236}">
                <a16:creationId xmlns:a16="http://schemas.microsoft.com/office/drawing/2014/main" id="{97A83119-C9AF-46BB-AA13-270FA556D370}"/>
              </a:ext>
            </a:extLst>
          </p:cNvPr>
          <p:cNvSpPr/>
          <p:nvPr/>
        </p:nvSpPr>
        <p:spPr>
          <a:xfrm>
            <a:off x="5713851" y="847368"/>
            <a:ext cx="1054651" cy="200973"/>
          </a:xfrm>
          <a:prstGeom prst="rect">
            <a:avLst/>
          </a:prstGeom>
          <a:solidFill>
            <a:srgbClr val="10C8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44">
              <a:defRPr/>
            </a:pPr>
            <a:endParaRPr lang="en-US" sz="1013">
              <a:solidFill>
                <a:prstClr val="white"/>
              </a:solidFill>
              <a:latin typeface="Arial" panose="020B0604020202020204"/>
            </a:endParaRPr>
          </a:p>
        </p:txBody>
      </p:sp>
      <p:sp>
        <p:nvSpPr>
          <p:cNvPr id="8" name="TextBox 7">
            <a:extLst>
              <a:ext uri="{FF2B5EF4-FFF2-40B4-BE49-F238E27FC236}">
                <a16:creationId xmlns:a16="http://schemas.microsoft.com/office/drawing/2014/main" id="{BE743703-4848-44F0-B440-E0806B22182C}"/>
              </a:ext>
            </a:extLst>
          </p:cNvPr>
          <p:cNvSpPr txBox="1"/>
          <p:nvPr/>
        </p:nvSpPr>
        <p:spPr>
          <a:xfrm>
            <a:off x="298633" y="3461600"/>
            <a:ext cx="2679698" cy="1115690"/>
          </a:xfrm>
          <a:prstGeom prst="rect">
            <a:avLst/>
          </a:prstGeom>
          <a:solidFill>
            <a:srgbClr val="10C9FF">
              <a:alpha val="25172"/>
            </a:srgbClr>
          </a:solidFill>
        </p:spPr>
        <p:txBody>
          <a:bodyPr wrap="square" rtlCol="0">
            <a:spAutoFit/>
          </a:bodyPr>
          <a:lstStyle/>
          <a:p>
            <a:pPr defTabSz="514344">
              <a:defRPr/>
            </a:pPr>
            <a:r>
              <a:rPr lang="en-US" sz="950" b="1" dirty="0">
                <a:solidFill>
                  <a:prstClr val="black"/>
                </a:solidFill>
                <a:latin typeface="Arial" panose="020B0604020202020204" pitchFamily="34" charset="0"/>
                <a:cs typeface="Arial" panose="020B0604020202020204" pitchFamily="34" charset="0"/>
              </a:rPr>
              <a:t>RIPSTs offer:</a:t>
            </a:r>
          </a:p>
          <a:p>
            <a:pPr marL="192880" indent="-192880">
              <a:buFont typeface="Arial" panose="020B0604020202020204" pitchFamily="34" charset="0"/>
              <a:buChar char="•"/>
            </a:pPr>
            <a:r>
              <a:rPr lang="en-US" sz="950" dirty="0">
                <a:solidFill>
                  <a:prstClr val="black"/>
                </a:solidFill>
                <a:latin typeface="Arial" panose="020B0604020202020204" pitchFamily="34" charset="0"/>
                <a:cs typeface="Arial" panose="020B0604020202020204" pitchFamily="34" charset="0"/>
              </a:rPr>
              <a:t>Infection prevention and control assistance that is not regulatory or punitive</a:t>
            </a:r>
          </a:p>
          <a:p>
            <a:pPr marL="192880" indent="-192880" defTabSz="514344">
              <a:buFont typeface="Arial" panose="020B0604020202020204" pitchFamily="34" charset="0"/>
              <a:buChar char="•"/>
              <a:defRPr/>
            </a:pPr>
            <a:r>
              <a:rPr lang="en-US" sz="950" dirty="0">
                <a:solidFill>
                  <a:prstClr val="black"/>
                </a:solidFill>
                <a:latin typeface="Arial" panose="020B0604020202020204" pitchFamily="34" charset="0"/>
                <a:cs typeface="Arial" panose="020B0604020202020204" pitchFamily="34" charset="0"/>
              </a:rPr>
              <a:t>Staff training/education around infection prevention measures (including vaccination education)</a:t>
            </a:r>
          </a:p>
          <a:p>
            <a:pPr marL="192880" indent="-192880" defTabSz="514344">
              <a:buFont typeface="Arial" panose="020B0604020202020204" pitchFamily="34" charset="0"/>
              <a:buChar char="•"/>
              <a:defRPr/>
            </a:pPr>
            <a:r>
              <a:rPr lang="en-US" sz="950" dirty="0">
                <a:solidFill>
                  <a:prstClr val="black"/>
                </a:solidFill>
                <a:latin typeface="Arial" panose="020B0604020202020204" pitchFamily="34" charset="0"/>
                <a:cs typeface="Arial" panose="020B0604020202020204" pitchFamily="34" charset="0"/>
              </a:rPr>
              <a:t>Consultation</a:t>
            </a:r>
          </a:p>
        </p:txBody>
      </p:sp>
      <p:sp>
        <p:nvSpPr>
          <p:cNvPr id="10" name="TextBox 9">
            <a:extLst>
              <a:ext uri="{FF2B5EF4-FFF2-40B4-BE49-F238E27FC236}">
                <a16:creationId xmlns:a16="http://schemas.microsoft.com/office/drawing/2014/main" id="{176551F8-F354-4064-84E5-A47CC9F378E6}"/>
              </a:ext>
            </a:extLst>
          </p:cNvPr>
          <p:cNvSpPr txBox="1"/>
          <p:nvPr/>
        </p:nvSpPr>
        <p:spPr>
          <a:xfrm>
            <a:off x="3021873" y="3462606"/>
            <a:ext cx="3553097" cy="1118104"/>
          </a:xfrm>
          <a:prstGeom prst="rect">
            <a:avLst/>
          </a:prstGeom>
          <a:solidFill>
            <a:schemeClr val="accent1">
              <a:alpha val="25172"/>
            </a:schemeClr>
          </a:solidFill>
        </p:spPr>
        <p:txBody>
          <a:bodyPr wrap="square" bIns="102870" rtlCol="0">
            <a:noAutofit/>
          </a:bodyPr>
          <a:lstStyle/>
          <a:p>
            <a:r>
              <a:rPr lang="en-US" sz="950" b="1" dirty="0">
                <a:latin typeface="Arial" panose="020B0604020202020204" pitchFamily="34" charset="0"/>
                <a:cs typeface="Arial" panose="020B0604020202020204" pitchFamily="34" charset="0"/>
              </a:rPr>
              <a:t>RIPSTs have: </a:t>
            </a:r>
          </a:p>
          <a:p>
            <a:pPr marL="96439" indent="-96439">
              <a:buFont typeface="Arial" panose="020B0604020202020204" pitchFamily="34" charset="0"/>
              <a:buChar char="•"/>
            </a:pPr>
            <a:r>
              <a:rPr lang="en-US" sz="950" dirty="0">
                <a:latin typeface="Arial" panose="020B0604020202020204" pitchFamily="34" charset="0"/>
                <a:cs typeface="Arial" panose="020B0604020202020204" pitchFamily="34" charset="0"/>
              </a:rPr>
              <a:t>Made initial contact with </a:t>
            </a:r>
            <a:r>
              <a:rPr lang="en-US" sz="950">
                <a:latin typeface="Arial" panose="020B0604020202020204" pitchFamily="34" charset="0"/>
                <a:cs typeface="Arial" panose="020B0604020202020204" pitchFamily="34" charset="0"/>
              </a:rPr>
              <a:t>&gt;3800 </a:t>
            </a:r>
            <a:r>
              <a:rPr lang="en-US" sz="950" dirty="0">
                <a:latin typeface="Arial" panose="020B0604020202020204" pitchFamily="34" charset="0"/>
                <a:cs typeface="Arial" panose="020B0604020202020204" pitchFamily="34" charset="0"/>
              </a:rPr>
              <a:t>post-acute care facilities</a:t>
            </a:r>
          </a:p>
          <a:p>
            <a:pPr marL="96439" indent="-96439">
              <a:buFont typeface="Arial" panose="020B0604020202020204" pitchFamily="34" charset="0"/>
              <a:buChar char="•"/>
            </a:pPr>
            <a:r>
              <a:rPr lang="en-US" sz="950" dirty="0">
                <a:latin typeface="Arial" panose="020B0604020202020204" pitchFamily="34" charset="0"/>
                <a:cs typeface="Arial" panose="020B0604020202020204" pitchFamily="34" charset="0"/>
              </a:rPr>
              <a:t>Completed over 2100 in-person visits</a:t>
            </a:r>
          </a:p>
          <a:p>
            <a:pPr marL="96439" indent="-96439">
              <a:buFont typeface="Arial" panose="020B0604020202020204" pitchFamily="34" charset="0"/>
              <a:buChar char="•"/>
            </a:pPr>
            <a:r>
              <a:rPr lang="en-US" sz="950" dirty="0">
                <a:latin typeface="Arial" panose="020B0604020202020204" pitchFamily="34" charset="0"/>
                <a:cs typeface="Arial" panose="020B0604020202020204" pitchFamily="34" charset="0"/>
              </a:rPr>
              <a:t>Provided in-person vaccination education sessions</a:t>
            </a:r>
          </a:p>
          <a:p>
            <a:pPr marL="96439" indent="-96439">
              <a:buFont typeface="Arial" panose="020B0604020202020204" pitchFamily="34" charset="0"/>
              <a:buChar char="•"/>
            </a:pPr>
            <a:r>
              <a:rPr lang="en-US" sz="950" dirty="0">
                <a:latin typeface="Arial" panose="020B0604020202020204" pitchFamily="34" charset="0"/>
                <a:cs typeface="Arial" panose="020B0604020202020204" pitchFamily="34" charset="0"/>
              </a:rPr>
              <a:t>Assisted with vaccination </a:t>
            </a:r>
            <a:r>
              <a:rPr lang="en-US" sz="950" dirty="0">
                <a:latin typeface="Arial" panose="020B0604020202020204" pitchFamily="34" charset="0"/>
                <a:ea typeface="Calibri" panose="020F0502020204030204" pitchFamily="34" charset="0"/>
              </a:rPr>
              <a:t>distribution planning and implementation</a:t>
            </a:r>
          </a:p>
          <a:p>
            <a:pPr marL="96439" indent="-96439">
              <a:buFont typeface="Arial" panose="020B0604020202020204" pitchFamily="34" charset="0"/>
              <a:buChar char="•"/>
            </a:pPr>
            <a:r>
              <a:rPr lang="en-US" sz="950" dirty="0">
                <a:latin typeface="Arial" panose="020B0604020202020204" pitchFamily="34" charset="0"/>
                <a:ea typeface="Calibri" panose="020F0502020204030204" pitchFamily="34" charset="0"/>
              </a:rPr>
              <a:t>Assisted with outbreak management and response</a:t>
            </a:r>
            <a:endParaRPr lang="en-US" sz="950" dirty="0">
              <a:latin typeface="Franklin Gothic Book" panose="020B0503020102020204" pitchFamily="34" charset="0"/>
            </a:endParaRPr>
          </a:p>
        </p:txBody>
      </p:sp>
      <p:sp>
        <p:nvSpPr>
          <p:cNvPr id="4" name="Speech Bubble: Rectangle with Corners Rounded 3">
            <a:extLst>
              <a:ext uri="{FF2B5EF4-FFF2-40B4-BE49-F238E27FC236}">
                <a16:creationId xmlns:a16="http://schemas.microsoft.com/office/drawing/2014/main" id="{7B0B3AD9-C076-493C-BFA4-290D7CB90280}"/>
              </a:ext>
            </a:extLst>
          </p:cNvPr>
          <p:cNvSpPr/>
          <p:nvPr/>
        </p:nvSpPr>
        <p:spPr>
          <a:xfrm>
            <a:off x="3082834" y="6819629"/>
            <a:ext cx="1845192" cy="608781"/>
          </a:xfrm>
          <a:prstGeom prst="wedgeRoundRectCallout">
            <a:avLst>
              <a:gd name="adj1" fmla="val 41022"/>
              <a:gd name="adj2" fmla="val -99826"/>
              <a:gd name="adj3" fmla="val 16667"/>
            </a:avLst>
          </a:prstGeom>
          <a:solidFill>
            <a:srgbClr val="7BD3F7">
              <a:alpha val="30183"/>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2ADC79-F676-4A0C-9D77-21FFFC5752C4}"/>
              </a:ext>
            </a:extLst>
          </p:cNvPr>
          <p:cNvSpPr/>
          <p:nvPr/>
        </p:nvSpPr>
        <p:spPr>
          <a:xfrm>
            <a:off x="3082835" y="4813169"/>
            <a:ext cx="1759131" cy="677108"/>
          </a:xfrm>
          <a:prstGeom prst="rect">
            <a:avLst/>
          </a:prstGeom>
        </p:spPr>
        <p:txBody>
          <a:bodyPr wrap="square">
            <a:spAutoFit/>
          </a:bodyPr>
          <a:lstStyle/>
          <a:p>
            <a:r>
              <a:rPr lang="en-US" sz="950" i="1" dirty="0">
                <a:cs typeface="Arial" panose="020B0604020202020204" pitchFamily="34" charset="0"/>
              </a:rPr>
              <a:t>The visit was so informative, and the RIPS team was personable, understanding, and easy to work with.</a:t>
            </a:r>
            <a:endParaRPr lang="en-US" sz="950" i="1" dirty="0"/>
          </a:p>
        </p:txBody>
      </p:sp>
      <p:sp>
        <p:nvSpPr>
          <p:cNvPr id="14" name="Rectangle 13">
            <a:extLst>
              <a:ext uri="{FF2B5EF4-FFF2-40B4-BE49-F238E27FC236}">
                <a16:creationId xmlns:a16="http://schemas.microsoft.com/office/drawing/2014/main" id="{8A07F88C-625A-48C1-AC19-856A0CDD689A}"/>
              </a:ext>
            </a:extLst>
          </p:cNvPr>
          <p:cNvSpPr/>
          <p:nvPr/>
        </p:nvSpPr>
        <p:spPr>
          <a:xfrm>
            <a:off x="3108959" y="6862161"/>
            <a:ext cx="1785257" cy="530915"/>
          </a:xfrm>
          <a:prstGeom prst="rect">
            <a:avLst/>
          </a:prstGeom>
        </p:spPr>
        <p:txBody>
          <a:bodyPr wrap="square">
            <a:spAutoFit/>
          </a:bodyPr>
          <a:lstStyle/>
          <a:p>
            <a:r>
              <a:rPr lang="en-US" sz="950" i="1" dirty="0">
                <a:cs typeface="Arial" panose="020B0604020202020204" pitchFamily="34" charset="0"/>
              </a:rPr>
              <a:t>Knowing that there is a resource for the community to reach out to when needed is very helpful.</a:t>
            </a:r>
            <a:endParaRPr lang="en-US" sz="950" i="1" dirty="0"/>
          </a:p>
        </p:txBody>
      </p:sp>
      <p:sp>
        <p:nvSpPr>
          <p:cNvPr id="16" name="Speech Bubble: Rectangle with Corners Rounded 15">
            <a:extLst>
              <a:ext uri="{FF2B5EF4-FFF2-40B4-BE49-F238E27FC236}">
                <a16:creationId xmlns:a16="http://schemas.microsoft.com/office/drawing/2014/main" id="{C2A28309-CAC6-4E25-9008-9549161F891E}"/>
              </a:ext>
            </a:extLst>
          </p:cNvPr>
          <p:cNvSpPr/>
          <p:nvPr/>
        </p:nvSpPr>
        <p:spPr>
          <a:xfrm>
            <a:off x="4955177" y="4797726"/>
            <a:ext cx="1593974" cy="688674"/>
          </a:xfrm>
          <a:prstGeom prst="wedgeRoundRectCallout">
            <a:avLst>
              <a:gd name="adj1" fmla="val 2166"/>
              <a:gd name="adj2" fmla="val 96982"/>
              <a:gd name="adj3" fmla="val 16667"/>
            </a:avLst>
          </a:prstGeom>
          <a:solidFill>
            <a:srgbClr val="7BD3F7">
              <a:alpha val="3018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86EE7C3-9B91-4163-B6D5-7054BAC94BFB}"/>
              </a:ext>
            </a:extLst>
          </p:cNvPr>
          <p:cNvSpPr txBox="1"/>
          <p:nvPr/>
        </p:nvSpPr>
        <p:spPr>
          <a:xfrm>
            <a:off x="220932" y="1488085"/>
            <a:ext cx="6465162" cy="1846659"/>
          </a:xfrm>
          <a:prstGeom prst="rect">
            <a:avLst/>
          </a:prstGeom>
          <a:noFill/>
        </p:spPr>
        <p:txBody>
          <a:bodyPr wrap="square" rtlCol="0">
            <a:spAutoFit/>
          </a:bodyPr>
          <a:lstStyle/>
          <a:p>
            <a:pPr algn="just"/>
            <a:r>
              <a:rPr lang="en-US" sz="950" b="1" dirty="0">
                <a:latin typeface="Arial" panose="020B0604020202020204" pitchFamily="34" charset="0"/>
                <a:cs typeface="Arial" panose="020B0604020202020204" pitchFamily="34" charset="0"/>
              </a:rPr>
              <a:t>Robust infection prevention practices are the backbone for preventing the spread of disease.  </a:t>
            </a:r>
            <a:r>
              <a:rPr lang="en-US" sz="950" dirty="0">
                <a:latin typeface="Arial" panose="020B0604020202020204" pitchFamily="34" charset="0"/>
                <a:cs typeface="Arial" panose="020B0604020202020204" pitchFamily="34" charset="0"/>
              </a:rPr>
              <a:t>Strengthening infection prevention capacity through training, education, and consultation in post-acute care settings while enhancing the ability of public health to work with these settings will serve to reduce disease introduction and transmission and make for a healthier population. </a:t>
            </a:r>
          </a:p>
          <a:p>
            <a:pPr algn="just"/>
            <a:endParaRPr lang="en-US" sz="950" dirty="0">
              <a:latin typeface="Arial" panose="020B0604020202020204" pitchFamily="34" charset="0"/>
              <a:cs typeface="Arial" panose="020B0604020202020204" pitchFamily="34" charset="0"/>
            </a:endParaRPr>
          </a:p>
          <a:p>
            <a:r>
              <a:rPr lang="en-US" sz="950" dirty="0">
                <a:latin typeface="Arial" panose="020B0604020202020204" pitchFamily="34" charset="0"/>
                <a:ea typeface="Calibri" panose="020F0502020204030204" pitchFamily="34" charset="0"/>
                <a:cs typeface="Arial" panose="020B0604020202020204" pitchFamily="34" charset="0"/>
              </a:rPr>
              <a:t>Established in August 2020, the Regional Infection Prevention Support Teams (RIPSTs) are placed in each of North Carolina’s 10 public health regions to provide on-site infection prevention and control assistance, training, and consultation to all types of post-acute care facilities, particularly those facility types that do not have trained medical staff. </a:t>
            </a:r>
            <a:r>
              <a:rPr lang="en-US" sz="950" b="1" dirty="0">
                <a:latin typeface="Arial" panose="020B0604020202020204" pitchFamily="34" charset="0"/>
                <a:ea typeface="Calibri" panose="020F0502020204030204" pitchFamily="34" charset="0"/>
                <a:cs typeface="Arial" panose="020B0604020202020204" pitchFamily="34" charset="0"/>
              </a:rPr>
              <a:t>Under the guidance of the Division of Public Health, these Teams will use evidence-based infection control procedures consistent with applicable CDC, CMS and HHS guidance to bolster infection prevention knowledge and practices, mitigating and preventing health threats like COVID and all other infectious diseases, thereby reducing morbidity and mortality.</a:t>
            </a:r>
            <a:endParaRPr lang="en-US" sz="950" b="1" dirty="0">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3053B847-613E-450B-A100-17080F7DCBDC}"/>
              </a:ext>
            </a:extLst>
          </p:cNvPr>
          <p:cNvSpPr txBox="1"/>
          <p:nvPr/>
        </p:nvSpPr>
        <p:spPr>
          <a:xfrm>
            <a:off x="5059679" y="4789809"/>
            <a:ext cx="1465593" cy="677108"/>
          </a:xfrm>
          <a:prstGeom prst="rect">
            <a:avLst/>
          </a:prstGeom>
          <a:noFill/>
        </p:spPr>
        <p:txBody>
          <a:bodyPr wrap="square" rtlCol="0">
            <a:spAutoFit/>
          </a:bodyPr>
          <a:lstStyle/>
          <a:p>
            <a:pPr lvl="0"/>
            <a:r>
              <a:rPr lang="en-US" sz="950" i="1" dirty="0">
                <a:solidFill>
                  <a:prstClr val="black"/>
                </a:solidFill>
                <a:cs typeface="Arial" panose="020B0604020202020204" pitchFamily="34" charset="0"/>
              </a:rPr>
              <a:t>Always great to have another set of eyes to see the full picture. Excellent handouts and posters</a:t>
            </a:r>
            <a:r>
              <a:rPr lang="en-US" sz="950" i="1" dirty="0">
                <a:solidFill>
                  <a:prstClr val="black"/>
                </a:solidFill>
                <a:latin typeface="Arial" panose="020B0604020202020204" pitchFamily="34" charset="0"/>
                <a:cs typeface="Arial" panose="020B0604020202020204" pitchFamily="34" charset="0"/>
              </a:rPr>
              <a:t>.</a:t>
            </a:r>
          </a:p>
        </p:txBody>
      </p:sp>
      <p:sp>
        <p:nvSpPr>
          <p:cNvPr id="22" name="TextBox 21">
            <a:extLst>
              <a:ext uri="{FF2B5EF4-FFF2-40B4-BE49-F238E27FC236}">
                <a16:creationId xmlns:a16="http://schemas.microsoft.com/office/drawing/2014/main" id="{64302AA8-EE95-4957-9A6B-A09D4FC8240B}"/>
              </a:ext>
            </a:extLst>
          </p:cNvPr>
          <p:cNvSpPr txBox="1"/>
          <p:nvPr/>
        </p:nvSpPr>
        <p:spPr>
          <a:xfrm>
            <a:off x="302757" y="4615543"/>
            <a:ext cx="2675574" cy="1846659"/>
          </a:xfrm>
          <a:prstGeom prst="rect">
            <a:avLst/>
          </a:prstGeom>
          <a:solidFill>
            <a:srgbClr val="00617E">
              <a:alpha val="25172"/>
            </a:srgbClr>
          </a:solidFill>
        </p:spPr>
        <p:txBody>
          <a:bodyPr wrap="square" rtlCol="0">
            <a:spAutoFit/>
          </a:bodyPr>
          <a:lstStyle/>
          <a:p>
            <a:r>
              <a:rPr lang="en-US" sz="950" b="1" dirty="0">
                <a:latin typeface="Arial" panose="020B0604020202020204" pitchFamily="34" charset="0"/>
                <a:cs typeface="Arial" panose="020B0604020202020204" pitchFamily="34" charset="0"/>
              </a:rPr>
              <a:t>Stakeholder feedback: </a:t>
            </a:r>
          </a:p>
          <a:p>
            <a:pPr marL="160732" indent="-160732">
              <a:buFont typeface="Arial" panose="020B0604020202020204" pitchFamily="34" charset="0"/>
              <a:buChar char="•"/>
            </a:pPr>
            <a:r>
              <a:rPr lang="en-US" sz="950" dirty="0">
                <a:latin typeface="Arial" panose="020B0604020202020204" pitchFamily="34" charset="0"/>
                <a:cs typeface="Arial" panose="020B0604020202020204" pitchFamily="34" charset="0"/>
              </a:rPr>
              <a:t>Every part of the visit was helpful.</a:t>
            </a:r>
          </a:p>
          <a:p>
            <a:pPr marL="160732" indent="-160732">
              <a:buFont typeface="Arial" panose="020B0604020202020204" pitchFamily="34" charset="0"/>
              <a:buChar char="•"/>
            </a:pPr>
            <a:r>
              <a:rPr lang="en-US" sz="950" dirty="0">
                <a:latin typeface="Arial" panose="020B0604020202020204" pitchFamily="34" charset="0"/>
                <a:cs typeface="Arial" panose="020B0604020202020204" pitchFamily="34" charset="0"/>
              </a:rPr>
              <a:t>Everything was well explained.</a:t>
            </a:r>
          </a:p>
          <a:p>
            <a:pPr marL="160732" indent="-160732">
              <a:buFont typeface="Arial" panose="020B0604020202020204" pitchFamily="34" charset="0"/>
              <a:buChar char="•"/>
            </a:pPr>
            <a:r>
              <a:rPr lang="en-US" sz="950" dirty="0">
                <a:latin typeface="Arial" panose="020B0604020202020204" pitchFamily="34" charset="0"/>
                <a:cs typeface="Arial" panose="020B0604020202020204" pitchFamily="34" charset="0"/>
              </a:rPr>
              <a:t>The visit was helpful because I got an understanding of what needed to be done as well as reassurance about procedures that were definitely working.</a:t>
            </a:r>
          </a:p>
          <a:p>
            <a:pPr marL="160732" indent="-160732">
              <a:buFont typeface="Arial" panose="020B0604020202020204" pitchFamily="34" charset="0"/>
              <a:buChar char="•"/>
            </a:pPr>
            <a:r>
              <a:rPr lang="en-US" sz="950" dirty="0">
                <a:latin typeface="Arial" panose="020B0604020202020204" pitchFamily="34" charset="0"/>
                <a:cs typeface="Arial" panose="020B0604020202020204" pitchFamily="34" charset="0"/>
              </a:rPr>
              <a:t>Very knowledgeable; helpful. Handouts given/shared.</a:t>
            </a:r>
          </a:p>
          <a:p>
            <a:pPr marL="160732" indent="-160732">
              <a:buFont typeface="Arial" panose="020B0604020202020204" pitchFamily="34" charset="0"/>
              <a:buChar char="•"/>
            </a:pPr>
            <a:r>
              <a:rPr lang="en-US" sz="950" dirty="0">
                <a:latin typeface="Arial" panose="020B0604020202020204" pitchFamily="34" charset="0"/>
                <a:cs typeface="Arial" panose="020B0604020202020204" pitchFamily="34" charset="0"/>
              </a:rPr>
              <a:t>The RIPS team was just so thorough. They were so knowledgeable and very pleasant. They explained everything so well.</a:t>
            </a:r>
            <a:endParaRPr lang="en-US" sz="950" dirty="0">
              <a:latin typeface="Franklin Gothic Book" panose="020B0503020102020204" pitchFamily="34" charset="0"/>
            </a:endParaRPr>
          </a:p>
        </p:txBody>
      </p:sp>
      <p:pic>
        <p:nvPicPr>
          <p:cNvPr id="13" name="Picture 12">
            <a:extLst>
              <a:ext uri="{FF2B5EF4-FFF2-40B4-BE49-F238E27FC236}">
                <a16:creationId xmlns:a16="http://schemas.microsoft.com/office/drawing/2014/main" id="{4E9C39DE-8203-214B-B8D4-47E163CD3F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0506" y="8456023"/>
            <a:ext cx="1440180" cy="548640"/>
          </a:xfrm>
          <a:prstGeom prst="rect">
            <a:avLst/>
          </a:prstGeom>
        </p:spPr>
      </p:pic>
      <p:pic>
        <p:nvPicPr>
          <p:cNvPr id="19" name="Picture 18">
            <a:extLst>
              <a:ext uri="{FF2B5EF4-FFF2-40B4-BE49-F238E27FC236}">
                <a16:creationId xmlns:a16="http://schemas.microsoft.com/office/drawing/2014/main" id="{893CBE93-4E79-A142-B826-9DBA14ACA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137" y="8499566"/>
            <a:ext cx="447869" cy="487680"/>
          </a:xfrm>
          <a:prstGeom prst="rect">
            <a:avLst/>
          </a:prstGeom>
        </p:spPr>
      </p:pic>
      <p:sp>
        <p:nvSpPr>
          <p:cNvPr id="23" name="TextBox 22">
            <a:extLst>
              <a:ext uri="{FF2B5EF4-FFF2-40B4-BE49-F238E27FC236}">
                <a16:creationId xmlns:a16="http://schemas.microsoft.com/office/drawing/2014/main" id="{D5AF2010-73D6-FD4F-B93B-A36FED341F9E}"/>
              </a:ext>
            </a:extLst>
          </p:cNvPr>
          <p:cNvSpPr txBox="1"/>
          <p:nvPr/>
        </p:nvSpPr>
        <p:spPr>
          <a:xfrm>
            <a:off x="182878" y="7731034"/>
            <a:ext cx="6461761" cy="1554272"/>
          </a:xfrm>
          <a:prstGeom prst="rect">
            <a:avLst/>
          </a:prstGeom>
          <a:noFill/>
        </p:spPr>
        <p:txBody>
          <a:bodyPr wrap="square" rtlCol="0">
            <a:spAutoFit/>
          </a:bodyPr>
          <a:lstStyle/>
          <a:p>
            <a:r>
              <a:rPr lang="en-US" sz="950" dirty="0"/>
              <a:t>This is a service funded through the federal CARES Act, through NCDHHS. Facilities should receive a letter of introduction and phone call from the RIPS team covering their respective region. If you have questions about these teams or would like to connect with the team in your region, please contact:</a:t>
            </a:r>
          </a:p>
          <a:p>
            <a:endParaRPr lang="en-US" sz="950" dirty="0"/>
          </a:p>
          <a:p>
            <a:r>
              <a:rPr lang="en-US" sz="950" b="1" dirty="0"/>
              <a:t>Caroline Colburn, RIPS Team Coordinator</a:t>
            </a:r>
            <a:br>
              <a:rPr lang="en-US" sz="950" b="1" dirty="0"/>
            </a:br>
            <a:r>
              <a:rPr lang="en-US" sz="950" b="1" dirty="0"/>
              <a:t>NC Department of Health and Human Services</a:t>
            </a:r>
          </a:p>
          <a:p>
            <a:r>
              <a:rPr lang="en-US" sz="950" b="1" dirty="0"/>
              <a:t>Division of Public Health, Communicable Disease Branch</a:t>
            </a:r>
          </a:p>
          <a:p>
            <a:r>
              <a:rPr lang="en-US" sz="950" b="1" dirty="0" err="1"/>
              <a:t>caroline.colburn@dhhs.nc.gov</a:t>
            </a:r>
            <a:r>
              <a:rPr lang="en-US" sz="950" b="1" dirty="0"/>
              <a:t>   •   919.737.4548</a:t>
            </a:r>
          </a:p>
          <a:p>
            <a:endParaRPr lang="en-US" sz="950" dirty="0"/>
          </a:p>
          <a:p>
            <a:endParaRPr lang="en-US" sz="950"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2999EBE-C83E-403D-87F0-AE570570F1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197" y="6509105"/>
            <a:ext cx="2782570" cy="1146810"/>
          </a:xfrm>
          <a:prstGeom prst="rect">
            <a:avLst/>
          </a:prstGeom>
        </p:spPr>
      </p:pic>
    </p:spTree>
    <p:extLst>
      <p:ext uri="{BB962C8B-B14F-4D97-AF65-F5344CB8AC3E}">
        <p14:creationId xmlns:p14="http://schemas.microsoft.com/office/powerpoint/2010/main" val="3099887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3SklsIi8gFyGZ5p8qYrZxA"/>
</p:tagLst>
</file>

<file path=ppt/theme/theme1.xml><?xml version="1.0" encoding="utf-8"?>
<a:theme xmlns:a="http://schemas.openxmlformats.org/drawingml/2006/main" name="3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000" dirty="0" smtClean="0">
            <a:latin typeface="Franklin Gothic Book" panose="020B05030201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4413</TotalTime>
  <Words>453</Words>
  <Application>Microsoft Office PowerPoint</Application>
  <PresentationFormat>Letter Paper (8.5x11 in)</PresentationFormat>
  <Paragraphs>28</Paragraphs>
  <Slides>1</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9" baseType="lpstr">
      <vt:lpstr>Arial</vt:lpstr>
      <vt:lpstr>Calibri</vt:lpstr>
      <vt:lpstr>Calibri Light</vt:lpstr>
      <vt:lpstr>Franklin Gothic Book</vt:lpstr>
      <vt:lpstr>Franklin Gothic Medium</vt:lpstr>
      <vt:lpstr>3_Office Theme</vt:lpstr>
      <vt:lpstr>4_Office Theme</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Colburn, Caroline L</dc:creator>
  <cp:lastModifiedBy>Colburn, Caroline L</cp:lastModifiedBy>
  <cp:revision>93</cp:revision>
  <dcterms:created xsi:type="dcterms:W3CDTF">2021-05-04T19:52:41Z</dcterms:created>
  <dcterms:modified xsi:type="dcterms:W3CDTF">2022-01-04T18:24:44Z</dcterms:modified>
</cp:coreProperties>
</file>